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7"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7"/>
    <p:restoredTop sz="96132"/>
  </p:normalViewPr>
  <p:slideViewPr>
    <p:cSldViewPr snapToGrid="0">
      <p:cViewPr varScale="1">
        <p:scale>
          <a:sx n="121" d="100"/>
          <a:sy n="121" d="100"/>
        </p:scale>
        <p:origin x="4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0D290-AF3E-EB4E-A835-C0F2FFB53798}" type="datetimeFigureOut">
              <a:rPr lang="en-US" smtClean="0"/>
              <a:t>8/24/23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BDCF80-9792-884E-B985-703B59C8B47F}" type="slidenum">
              <a:rPr lang="en-US" smtClean="0"/>
              <a:t>‹#›</a:t>
            </a:fld>
            <a:endParaRPr lang="en-US"/>
          </a:p>
        </p:txBody>
      </p:sp>
    </p:spTree>
    <p:extLst>
      <p:ext uri="{BB962C8B-B14F-4D97-AF65-F5344CB8AC3E}">
        <p14:creationId xmlns:p14="http://schemas.microsoft.com/office/powerpoint/2010/main" val="1839465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Welcome to Meal Patterns. This brief module is offered as a complement to Early Care and Education college courses that cover health, safety and nutrition. It is not meant to be exhaustive but simply to highlight important best practices and key information as well as provide you with additional resources.</a:t>
            </a:r>
            <a:endParaRPr dirty="0"/>
          </a:p>
        </p:txBody>
      </p:sp>
      <p:sp>
        <p:nvSpPr>
          <p:cNvPr id="156" name="Google Shape;15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110adbc48d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These resources support the content covered in this brief module. We encourage you to take a look at them for more information and to share with families in your care. </a:t>
            </a:r>
          </a:p>
          <a:p>
            <a:pPr marL="0" lvl="0" indent="0" algn="l" rtl="0">
              <a:lnSpc>
                <a:spcPct val="100000"/>
              </a:lnSpc>
              <a:spcBef>
                <a:spcPts val="0"/>
              </a:spcBef>
              <a:spcAft>
                <a:spcPts val="0"/>
              </a:spcAft>
              <a:buSzPts val="1100"/>
              <a:buNone/>
            </a:pPr>
            <a:endParaRPr dirty="0"/>
          </a:p>
        </p:txBody>
      </p:sp>
      <p:sp>
        <p:nvSpPr>
          <p:cNvPr id="225" name="Google Shape;225;g2110adbc48d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2:notes"/>
          <p:cNvSpPr txBox="1">
            <a:spLocks noGrp="1"/>
          </p:cNvSpPr>
          <p:nvPr>
            <p:ph type="body" idx="1"/>
          </p:nvPr>
        </p:nvSpPr>
        <p:spPr>
          <a:xfrm>
            <a:off x="707700" y="4447450"/>
            <a:ext cx="5661650" cy="4213375"/>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Thank you for joining us to review Meal Patterns. </a:t>
            </a:r>
            <a:r>
              <a:rPr lang="en-US" sz="1800" kern="100">
                <a:effectLst/>
                <a:latin typeface="Calibri" panose="020F0502020204030204" pitchFamily="34" charset="0"/>
                <a:ea typeface="Calibri" panose="020F0502020204030204" pitchFamily="34" charset="0"/>
                <a:cs typeface="Times New Roman" panose="02020603050405020304" pitchFamily="18" charset="0"/>
              </a:rPr>
              <a:t>This module is made possible by the Centers for Disease Control and Prevention and was developed in collaboration between the UConn Rudd Center for Food Policy and Health and the CT Department of Public Health.</a:t>
            </a:r>
          </a:p>
          <a:p>
            <a:pPr marL="0" lvl="0" indent="0" algn="l" rtl="0">
              <a:lnSpc>
                <a:spcPct val="100000"/>
              </a:lnSpc>
              <a:spcBef>
                <a:spcPts val="0"/>
              </a:spcBef>
              <a:spcAft>
                <a:spcPts val="0"/>
              </a:spcAft>
              <a:buSzPts val="1100"/>
              <a:buNone/>
            </a:pPr>
            <a:endParaRPr/>
          </a:p>
        </p:txBody>
      </p:sp>
      <p:sp>
        <p:nvSpPr>
          <p:cNvPr id="237" name="Google Shape;237;p12: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So before we jump into the specifics of the recommended meal patterns, we want to share some background information on the Child and Adult Care Food Program, also called CACFP or food program.  CACFP is a federally funded program established in 1968 by the U.S. Department of Agriculture (USDA) to provide subsidized nutritious meals and snacks to infants and children attending child care as well as some other eligible program sites like emergency shelters.    </a:t>
            </a:r>
          </a:p>
          <a:p>
            <a:pPr marL="0" lvl="0" indent="0" algn="l" rtl="0">
              <a:lnSpc>
                <a:spcPct val="100000"/>
              </a:lnSpc>
              <a:spcBef>
                <a:spcPts val="0"/>
              </a:spcBef>
              <a:spcAft>
                <a:spcPts val="0"/>
              </a:spcAft>
              <a:buSzPts val="1100"/>
              <a:buNone/>
            </a:pPr>
            <a:r>
              <a:rPr lang="en-US" dirty="0"/>
              <a:t>In most states, including Connecticut, licensed child care centers and group day care homes that are serving meals are required to follow the CACFP meal patterns, even if you do not participate in the Child and Adult Care Food Program and even if you do not serve meals. Families who send in meals should know about the meal pattern and be encouraged to follow it. That’s why it’s important for you to know the differences between the meal patterns for infants, ages birth through eleven months, which is much different from the meal pattern for toddlers and preschoolers. And also the portion sizes as those are different for toddlers and preschoolers. </a:t>
            </a:r>
          </a:p>
          <a:p>
            <a:pPr marL="0" lvl="0" indent="0" algn="l" rtl="0">
              <a:lnSpc>
                <a:spcPct val="100000"/>
              </a:lnSpc>
              <a:spcBef>
                <a:spcPts val="0"/>
              </a:spcBef>
              <a:spcAft>
                <a:spcPts val="0"/>
              </a:spcAft>
              <a:buSzPts val="1100"/>
              <a:buNone/>
            </a:pPr>
            <a:endParaRPr dirty="0"/>
          </a:p>
        </p:txBody>
      </p:sp>
      <p:sp>
        <p:nvSpPr>
          <p:cNvPr id="163" name="Google Shape;1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0f5e7b3edf_1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These tables show the required meal patterns for 4 different age groups and the portion sizes that are age-appropriate for each. Let’s begin with the infant meal pattern on the left.  Note that infants birth through 5 months old should be fed human milk or commercial infant formula, and as seen in the third column, should continue to be included as complementary foods are offered through the first year of life. And we should note that health professionals strongly recommend continuing to provide breastmilk to toddlers, through two years and beyond.  </a:t>
            </a:r>
          </a:p>
          <a:p>
            <a:pPr marL="0" lvl="0" indent="0" algn="l" rtl="0">
              <a:lnSpc>
                <a:spcPct val="100000"/>
              </a:lnSpc>
              <a:spcBef>
                <a:spcPts val="0"/>
              </a:spcBef>
              <a:spcAft>
                <a:spcPts val="0"/>
              </a:spcAft>
              <a:buSzPts val="1100"/>
              <a:buNone/>
            </a:pPr>
            <a:r>
              <a:rPr lang="en-US" dirty="0"/>
              <a:t>Recommendations also include introducing solid foods, such as iron-fortified cereal, fruits, vegetables and meats, after age 6 months or when developmentally appropriate for the individual child.  To assist caregivers and families in feeding older children, the toddlers and preschoolers meal pattern seen on the right can help with providing age-appropriate serving sizes for children up to age five. To be reimbursed through CACFP, these meal patterns must meet specific food component requirements as well as the serving sizes. Again looking at the table on the right, for toddlers and preschoolers, the first column shows the meal type, breakfast, lunch/dinner and snack, and the second column lists the meal components for each meal.  You can see that each meal must include fluid milk, which is whole milk for children one to two years old, and low-fat (1%) or fat-free (skim milk) milk for children two years and older. Also, no flavored milk is allowed.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For Breakfast, three food components are required.  You have a choice to serve a fruit, a vegetable or both. For Lunch and Dinner meals, all five components are required in order to be in compliance and reimbursed by CACFP.  Don’t worry if this seems complicated</a:t>
            </a:r>
            <a:r>
              <a:rPr lang="en-US"/>
              <a:t>, there </a:t>
            </a:r>
            <a:r>
              <a:rPr lang="en-US" dirty="0"/>
              <a:t>are many resources to help you understand and follow the specifics of the meal patterns, including how specific foods fit into each category, on the USDA website as well as your State’s CACFP agency. Both the CT and USDA websites are linked in the resources at the end of the module. </a:t>
            </a:r>
          </a:p>
          <a:p>
            <a:pPr marL="0" lvl="0" indent="0" algn="l" rtl="0">
              <a:lnSpc>
                <a:spcPct val="100000"/>
              </a:lnSpc>
              <a:spcBef>
                <a:spcPts val="0"/>
              </a:spcBef>
              <a:spcAft>
                <a:spcPts val="0"/>
              </a:spcAft>
              <a:buSzPts val="1100"/>
              <a:buNone/>
            </a:pPr>
            <a:endParaRPr dirty="0"/>
          </a:p>
        </p:txBody>
      </p:sp>
      <p:sp>
        <p:nvSpPr>
          <p:cNvPr id="170" name="Google Shape;170;g20f5e7b3edf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When providing meals to infants, specific guidelines and standards must be followed to ensure the infant's safety and to ensure their nutritional needs are met. As mentioned in the previous slide, the infant age group begins from birth and goes through the end of eleven months. From birth through 5 months, infants should have only human milk or iron fortified infant formula. When the infant is developmentally ready, usually around  six months old, parents can begin introducing complimentary foods, also called solid foods, one at a time using the infant feeding recommendations.  New foods should be determined and introduced to the infant as directed by the parent or family first. </a:t>
            </a:r>
          </a:p>
          <a:p>
            <a:pPr marL="0" lvl="0" indent="0" algn="l" rtl="0">
              <a:lnSpc>
                <a:spcPct val="100000"/>
              </a:lnSpc>
              <a:spcBef>
                <a:spcPts val="0"/>
              </a:spcBef>
              <a:spcAft>
                <a:spcPts val="0"/>
              </a:spcAft>
              <a:buSzPts val="1100"/>
              <a:buNone/>
            </a:pPr>
            <a:r>
              <a:rPr lang="en-US" dirty="0"/>
              <a:t>The feeding guidelines seen here are dependent upon the infant's developmental readiness as well as the possible risks of introducing foods that cause allergic reactions before the infant's immune system is fully developed.  </a:t>
            </a:r>
          </a:p>
          <a:p>
            <a:pPr marL="0" lvl="0" indent="0" algn="l" rtl="0">
              <a:lnSpc>
                <a:spcPct val="100000"/>
              </a:lnSpc>
              <a:spcBef>
                <a:spcPts val="0"/>
              </a:spcBef>
              <a:spcAft>
                <a:spcPts val="0"/>
              </a:spcAft>
              <a:buSzPts val="1100"/>
              <a:buNone/>
            </a:pPr>
            <a:r>
              <a:rPr lang="en-US" dirty="0"/>
              <a:t>When introducing solid foods, another food worth mentioning is honey.  Infants under age 1 should not be fed honey because it contains spores, which can induce botulism poisoning and can potentially be fatal to infants.  With all foods, Pediatricians emphasize waiting 3 days and observing the infant before introducing another new food to allow time for any potential allergic reaction or intolerance to manifest. If any symptoms or signs are observed, parents and caregivers must be sure to document any adverse reactions and notify a health professional or pediatrician immediately.</a:t>
            </a:r>
          </a:p>
          <a:p>
            <a:pPr marL="0" lvl="0" indent="0" algn="l" rtl="0">
              <a:lnSpc>
                <a:spcPct val="100000"/>
              </a:lnSpc>
              <a:spcBef>
                <a:spcPts val="0"/>
              </a:spcBef>
              <a:spcAft>
                <a:spcPts val="0"/>
              </a:spcAft>
              <a:buSzPts val="1100"/>
              <a:buNone/>
            </a:pPr>
            <a:endParaRPr dirty="0"/>
          </a:p>
        </p:txBody>
      </p:sp>
      <p:sp>
        <p:nvSpPr>
          <p:cNvPr id="180" name="Google Shape;18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According to licensing regulations, a nutritionally adequate meal, as recommended by the USDA, shall be provided by the child day care center or group day care home, or the parent(s) whenever a child remains on the premises for five (5) hours or more. Depending on how long the child remains on site at your program, there are different requirements for the number and type of meals and snacks that must be provided. We strongly recommend that you refer back to licensing regulations to confirm which meals and or snacks must be provided, either by you or by families for your program.  As a reminder, providers serving meals must offer the recommended serving sizes for each food group and child age.  In order to meet two thirds of the daily nutritional requirements in the CACFP, providers must serve meals and snacks that are balanced and meet the specific food and meal component requirements. </a:t>
            </a:r>
            <a:endParaRPr dirty="0"/>
          </a:p>
        </p:txBody>
      </p:sp>
      <p:sp>
        <p:nvSpPr>
          <p:cNvPr id="187" name="Google Shape;18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Understanding the snack meal pattern may by helpful to families and child care providers in offering a nutritious snack any time of day.  Many providers give only snack to the children in their care, and many parents are looking for ways to serve a healthy snack. A snack by CACFP reimbursement standards requires two food components, for example, milk and grain or a fruit and grain. To ensure the snacks offered are CACFP creditable and match the nutritional requirements for the age group being served, providers must follow the CACFP requirements and meal patterns.  For the most current CACFP </a:t>
            </a:r>
            <a:r>
              <a:rPr lang="en-US" dirty="0" err="1"/>
              <a:t>guidelinesrefer</a:t>
            </a:r>
            <a:r>
              <a:rPr lang="en-US" dirty="0"/>
              <a:t> to the list of Non-creditable Foods for Child Care Programs in CACFP and more detailed guidance on creditable cereals, crackers and whole grains found on the CT CACFP website and the USDA CACFP website. Both are linked on the resources slide at the end. </a:t>
            </a:r>
            <a:endParaRPr dirty="0"/>
          </a:p>
        </p:txBody>
      </p:sp>
      <p:sp>
        <p:nvSpPr>
          <p:cNvPr id="199" name="Google Shape;19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add about how much fruit needs to be in muffin if counting as the fruit</a:t>
            </a:r>
            <a:endParaRPr dirty="0"/>
          </a:p>
          <a:p>
            <a:pPr marL="0" lvl="0" indent="0" algn="l" rtl="0">
              <a:lnSpc>
                <a:spcPct val="100000"/>
              </a:lnSpc>
              <a:spcBef>
                <a:spcPts val="0"/>
              </a:spcBef>
              <a:spcAft>
                <a:spcPts val="0"/>
              </a:spcAft>
              <a:buSzPts val="1100"/>
              <a:buNone/>
            </a:pPr>
            <a:r>
              <a:rPr lang="en-US" dirty="0"/>
              <a:t>Discuss label reading</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In general, when someone mentions the word “snack”, people often think of foods like cookies, potato chips, and soda.  For the health of young children, we want you to think of snacks as fresh fruit and thinly sliced carrot sticks.  Here are some great examples healthy snacks that include two food groups and would meet the requirements for the CACFP meal pattern.  Let’s look at the first bullet point, Yogurt and Fruit.  You might wonder why not just serve the ready to eat yogurt with fruit on the bottom or mixed in?  Besides those yogurts often being high in added sugar, the amount of fruit they contain varies widely. In order to meet the reimbursable snack requirements, there must be  two meal components served in the appropriate serving size. A fruited yogurt may not contain the appropriate serving size of fruit to count as a separate component for the meal pattern.. Other snack ideas are crackers and cheese, sun butter and crackers and the others mentioned here. We also want to note that at least once per day a whole grain, whole grain-rich, or whole wheat item must be served.  Additional guidance to assist providers in identifying Whole Grain-Rich Foods for CACFP using the ingredient lists can be found on the USDA CACFP website linked in the resources at the end.</a:t>
            </a:r>
            <a:endParaRPr dirty="0"/>
          </a:p>
        </p:txBody>
      </p:sp>
      <p:sp>
        <p:nvSpPr>
          <p:cNvPr id="206" name="Google Shape;20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The Dietary Guidelines for Americans recommends serving unflavored milks for children age 12 through 23 months and the CACFP allows only unflavored milk for children under 5 years old. Flavored milks contain added sugars which should be avoided. Toddlers up to age 2 need whole milk for its higher fat content which provides essential nutrients and energy needed for their growth and brain development.  After age two, children can transition to low fat also known as 1%, or fat-free also known as skim milk and obtain healthy fats from a variety of other nutrient dense foods.  To further meet CACFP menu requirements, juice although 100% fruit juice, cannot be served more than once a day, again because of the natural sugar content. Plain drinking water should also be available. </a:t>
            </a:r>
            <a:endParaRPr dirty="0"/>
          </a:p>
        </p:txBody>
      </p:sp>
      <p:sp>
        <p:nvSpPr>
          <p:cNvPr id="213" name="Google Shape;21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Sugar is one ingredient that parents and caregivers should avoid overfeeding children in this age group.  When it comes to sugar, the CACFP menu requirements are very specific.  To count towards the meal pattern, foods cooked from scratch must have a credited recipe and be standardized. The link to the worksheet provided can assist providers in making sure their homemade blueberry muffin, for example, contains the age-appropriate serving size and amount of fruit, as well as whole grain content if looking to count as the whole grain item, in order to be counted towards a reimbursable snack. </a:t>
            </a:r>
            <a:endParaRPr dirty="0"/>
          </a:p>
        </p:txBody>
      </p:sp>
      <p:sp>
        <p:nvSpPr>
          <p:cNvPr id="219" name="Google Shape;21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6"/>
        <p:cNvGrpSpPr/>
        <p:nvPr/>
      </p:nvGrpSpPr>
      <p:grpSpPr>
        <a:xfrm>
          <a:off x="0" y="0"/>
          <a:ext cx="0" cy="0"/>
          <a:chOff x="0" y="0"/>
          <a:chExt cx="0" cy="0"/>
        </a:xfrm>
      </p:grpSpPr>
      <p:sp>
        <p:nvSpPr>
          <p:cNvPr id="7" name="Google Shape;7;p15"/>
          <p:cNvSpPr txBox="1">
            <a:spLocks noGrp="1"/>
          </p:cNvSpPr>
          <p:nvPr>
            <p:ph type="dt" idx="10"/>
          </p:nvPr>
        </p:nvSpPr>
        <p:spPr>
          <a:xfrm>
            <a:off x="304800" y="4237568"/>
            <a:ext cx="1422400" cy="24341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8" name="Google Shape;8;p15"/>
          <p:cNvSpPr txBox="1">
            <a:spLocks noGrp="1"/>
          </p:cNvSpPr>
          <p:nvPr>
            <p:ph type="ftr" idx="11"/>
          </p:nvPr>
        </p:nvSpPr>
        <p:spPr>
          <a:xfrm>
            <a:off x="2082800" y="4237568"/>
            <a:ext cx="1930400" cy="24341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9" name="Google Shape;9;p15"/>
          <p:cNvSpPr txBox="1">
            <a:spLocks noGrp="1"/>
          </p:cNvSpPr>
          <p:nvPr>
            <p:ph type="sldNum" idx="12"/>
          </p:nvPr>
        </p:nvSpPr>
        <p:spPr>
          <a:xfrm>
            <a:off x="4368800" y="4237568"/>
            <a:ext cx="1422400" cy="243417"/>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09233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wo Text Boxes">
  <p:cSld name="1_Two Text Boxes">
    <p:bg>
      <p:bgPr>
        <a:blipFill>
          <a:blip r:embed="rId2">
            <a:alphaModFix/>
          </a:blip>
          <a:stretch>
            <a:fillRect/>
          </a:stretch>
        </a:blipFill>
        <a:effectLst/>
      </p:bgPr>
    </p:bg>
    <p:spTree>
      <p:nvGrpSpPr>
        <p:cNvPr id="1" name="Shape 65"/>
        <p:cNvGrpSpPr/>
        <p:nvPr/>
      </p:nvGrpSpPr>
      <p:grpSpPr>
        <a:xfrm>
          <a:off x="0" y="0"/>
          <a:ext cx="0" cy="0"/>
          <a:chOff x="0" y="0"/>
          <a:chExt cx="0" cy="0"/>
        </a:xfrm>
      </p:grpSpPr>
      <p:sp>
        <p:nvSpPr>
          <p:cNvPr id="66" name="Google Shape;66;p25"/>
          <p:cNvSpPr txBox="1">
            <a:spLocks noGrp="1"/>
          </p:cNvSpPr>
          <p:nvPr>
            <p:ph type="body" idx="1"/>
          </p:nvPr>
        </p:nvSpPr>
        <p:spPr>
          <a:xfrm>
            <a:off x="1168400" y="566035"/>
            <a:ext cx="5815570" cy="812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lt1"/>
              </a:buClr>
              <a:buSzPts val="5001"/>
              <a:buFont typeface="Arial"/>
              <a:buNone/>
              <a:defRPr sz="5001" b="0" i="0" u="none" strike="noStrike" cap="none">
                <a:solidFill>
                  <a:schemeClr val="lt1"/>
                </a:solidFill>
                <a:latin typeface="Oswald"/>
                <a:ea typeface="Oswald"/>
                <a:cs typeface="Oswald"/>
                <a:sym typeface="Oswald"/>
              </a:defRPr>
            </a:lvl1pPr>
            <a:lvl2pPr marL="914400" marR="0" lvl="1"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2pPr>
            <a:lvl3pPr marL="1371600" marR="0" lvl="2"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3pPr>
            <a:lvl4pPr marL="1828800" marR="0" lvl="3"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4pPr>
            <a:lvl5pPr marL="2286000" marR="0" lvl="4"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67" name="Google Shape;67;p25"/>
          <p:cNvSpPr txBox="1">
            <a:spLocks noGrp="1"/>
          </p:cNvSpPr>
          <p:nvPr>
            <p:ph type="body" idx="2"/>
          </p:nvPr>
        </p:nvSpPr>
        <p:spPr>
          <a:xfrm>
            <a:off x="1168400" y="1697719"/>
            <a:ext cx="5815570" cy="55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07"/>
              </a:spcBef>
              <a:spcAft>
                <a:spcPts val="0"/>
              </a:spcAft>
              <a:buClr>
                <a:srgbClr val="BE2D2D"/>
              </a:buClr>
              <a:buSzPts val="2533"/>
              <a:buFont typeface="Arial"/>
              <a:buNone/>
              <a:defRPr sz="2533"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68" name="Google Shape;68;p25"/>
          <p:cNvSpPr txBox="1">
            <a:spLocks noGrp="1"/>
          </p:cNvSpPr>
          <p:nvPr>
            <p:ph type="body" idx="3"/>
          </p:nvPr>
        </p:nvSpPr>
        <p:spPr>
          <a:xfrm>
            <a:off x="1168401" y="3246883"/>
            <a:ext cx="4521200" cy="40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69" name="Google Shape;69;p25"/>
          <p:cNvSpPr txBox="1">
            <a:spLocks noGrp="1"/>
          </p:cNvSpPr>
          <p:nvPr>
            <p:ph type="body" idx="4"/>
          </p:nvPr>
        </p:nvSpPr>
        <p:spPr>
          <a:xfrm>
            <a:off x="1168401" y="3784600"/>
            <a:ext cx="4521200" cy="2540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2142"/>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70" name="Google Shape;70;p25"/>
          <p:cNvSpPr txBox="1">
            <a:spLocks noGrp="1"/>
          </p:cNvSpPr>
          <p:nvPr>
            <p:ph type="body" idx="5"/>
          </p:nvPr>
        </p:nvSpPr>
        <p:spPr>
          <a:xfrm>
            <a:off x="6502401" y="3246883"/>
            <a:ext cx="4521200" cy="40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71" name="Google Shape;71;p25"/>
          <p:cNvSpPr txBox="1">
            <a:spLocks noGrp="1"/>
          </p:cNvSpPr>
          <p:nvPr>
            <p:ph type="body" idx="6"/>
          </p:nvPr>
        </p:nvSpPr>
        <p:spPr>
          <a:xfrm>
            <a:off x="6502401" y="3784600"/>
            <a:ext cx="4521200" cy="2540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2142"/>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377248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ree Points - Dark">
  <p:cSld name="Three Points - Dark">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26"/>
          <p:cNvSpPr txBox="1">
            <a:spLocks noGrp="1"/>
          </p:cNvSpPr>
          <p:nvPr>
            <p:ph type="body" idx="1"/>
          </p:nvPr>
        </p:nvSpPr>
        <p:spPr>
          <a:xfrm>
            <a:off x="1376891" y="4431415"/>
            <a:ext cx="3930677" cy="1524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lt1"/>
              </a:buClr>
              <a:buSzPts val="5001"/>
              <a:buFont typeface="Arial"/>
              <a:buNone/>
              <a:defRPr sz="5001" b="0" i="0" u="none" strike="noStrike" cap="none">
                <a:solidFill>
                  <a:schemeClr val="lt1"/>
                </a:solidFill>
                <a:latin typeface="Oswald"/>
                <a:ea typeface="Oswald"/>
                <a:cs typeface="Oswald"/>
                <a:sym typeface="Oswald"/>
              </a:defRPr>
            </a:lvl1pPr>
            <a:lvl2pPr marL="914400" marR="0" lvl="1"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2pPr>
            <a:lvl3pPr marL="1371600" marR="0" lvl="2"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3pPr>
            <a:lvl4pPr marL="1828800" marR="0" lvl="3"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4pPr>
            <a:lvl5pPr marL="2286000" marR="0" lvl="4"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74" name="Google Shape;74;p26"/>
          <p:cNvSpPr txBox="1">
            <a:spLocks noGrp="1"/>
          </p:cNvSpPr>
          <p:nvPr>
            <p:ph type="body" idx="2"/>
          </p:nvPr>
        </p:nvSpPr>
        <p:spPr>
          <a:xfrm>
            <a:off x="5994401" y="998362"/>
            <a:ext cx="4820709" cy="40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75" name="Google Shape;75;p26"/>
          <p:cNvSpPr txBox="1">
            <a:spLocks noGrp="1"/>
          </p:cNvSpPr>
          <p:nvPr>
            <p:ph type="body" idx="3"/>
          </p:nvPr>
        </p:nvSpPr>
        <p:spPr>
          <a:xfrm>
            <a:off x="5994401" y="1525909"/>
            <a:ext cx="4820709" cy="863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76" name="Google Shape;76;p26"/>
          <p:cNvSpPr txBox="1">
            <a:spLocks noGrp="1"/>
          </p:cNvSpPr>
          <p:nvPr>
            <p:ph type="body" idx="4"/>
          </p:nvPr>
        </p:nvSpPr>
        <p:spPr>
          <a:xfrm>
            <a:off x="5994401" y="2768601"/>
            <a:ext cx="4820709" cy="40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77" name="Google Shape;77;p26"/>
          <p:cNvSpPr txBox="1">
            <a:spLocks noGrp="1"/>
          </p:cNvSpPr>
          <p:nvPr>
            <p:ph type="body" idx="5"/>
          </p:nvPr>
        </p:nvSpPr>
        <p:spPr>
          <a:xfrm>
            <a:off x="5994401" y="3296147"/>
            <a:ext cx="4820709" cy="863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78" name="Google Shape;78;p26"/>
          <p:cNvSpPr txBox="1">
            <a:spLocks noGrp="1"/>
          </p:cNvSpPr>
          <p:nvPr>
            <p:ph type="body" idx="6"/>
          </p:nvPr>
        </p:nvSpPr>
        <p:spPr>
          <a:xfrm>
            <a:off x="5994401" y="4564267"/>
            <a:ext cx="4820709" cy="40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79" name="Google Shape;79;p26"/>
          <p:cNvSpPr txBox="1">
            <a:spLocks noGrp="1"/>
          </p:cNvSpPr>
          <p:nvPr>
            <p:ph type="body" idx="7"/>
          </p:nvPr>
        </p:nvSpPr>
        <p:spPr>
          <a:xfrm>
            <a:off x="5994401" y="5091815"/>
            <a:ext cx="4820709" cy="863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442788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our Main Ideas">
  <p:cSld name="Four Main Ideas">
    <p:bg>
      <p:bgPr>
        <a:blipFill>
          <a:blip r:embed="rId2">
            <a:alphaModFix/>
          </a:blip>
          <a:stretch>
            <a:fillRect/>
          </a:stretch>
        </a:blipFill>
        <a:effectLst/>
      </p:bgPr>
    </p:bg>
    <p:spTree>
      <p:nvGrpSpPr>
        <p:cNvPr id="1" name="Shape 80"/>
        <p:cNvGrpSpPr/>
        <p:nvPr/>
      </p:nvGrpSpPr>
      <p:grpSpPr>
        <a:xfrm>
          <a:off x="0" y="0"/>
          <a:ext cx="0" cy="0"/>
          <a:chOff x="0" y="0"/>
          <a:chExt cx="0" cy="0"/>
        </a:xfrm>
      </p:grpSpPr>
      <p:sp>
        <p:nvSpPr>
          <p:cNvPr id="81" name="Google Shape;81;p27"/>
          <p:cNvSpPr/>
          <p:nvPr/>
        </p:nvSpPr>
        <p:spPr>
          <a:xfrm>
            <a:off x="976372" y="4909688"/>
            <a:ext cx="3759925" cy="1262512"/>
          </a:xfrm>
          <a:prstGeom prst="rect">
            <a:avLst/>
          </a:prstGeom>
          <a:solidFill>
            <a:srgbClr val="254E72">
              <a:alpha val="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27"/>
          <p:cNvSpPr/>
          <p:nvPr/>
        </p:nvSpPr>
        <p:spPr>
          <a:xfrm>
            <a:off x="976372" y="2999740"/>
            <a:ext cx="3759925" cy="1262512"/>
          </a:xfrm>
          <a:prstGeom prst="rect">
            <a:avLst/>
          </a:prstGeom>
          <a:solidFill>
            <a:srgbClr val="254E72">
              <a:alpha val="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27"/>
          <p:cNvSpPr/>
          <p:nvPr/>
        </p:nvSpPr>
        <p:spPr>
          <a:xfrm>
            <a:off x="5300160" y="4909688"/>
            <a:ext cx="3759925" cy="1262512"/>
          </a:xfrm>
          <a:prstGeom prst="rect">
            <a:avLst/>
          </a:prstGeom>
          <a:solidFill>
            <a:srgbClr val="254E72">
              <a:alpha val="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27"/>
          <p:cNvSpPr/>
          <p:nvPr/>
        </p:nvSpPr>
        <p:spPr>
          <a:xfrm>
            <a:off x="5300160" y="2999740"/>
            <a:ext cx="3759925" cy="1262512"/>
          </a:xfrm>
          <a:prstGeom prst="rect">
            <a:avLst/>
          </a:prstGeom>
          <a:solidFill>
            <a:srgbClr val="254E72">
              <a:alpha val="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27"/>
          <p:cNvSpPr txBox="1">
            <a:spLocks noGrp="1"/>
          </p:cNvSpPr>
          <p:nvPr>
            <p:ph type="body" idx="1"/>
          </p:nvPr>
        </p:nvSpPr>
        <p:spPr>
          <a:xfrm>
            <a:off x="976372" y="787400"/>
            <a:ext cx="5815570" cy="812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lt1"/>
              </a:buClr>
              <a:buSzPts val="5001"/>
              <a:buFont typeface="Arial"/>
              <a:buNone/>
              <a:defRPr sz="5001" b="0" i="0" u="none" strike="noStrike" cap="none">
                <a:solidFill>
                  <a:schemeClr val="lt1"/>
                </a:solidFill>
                <a:latin typeface="Oswald"/>
                <a:ea typeface="Oswald"/>
                <a:cs typeface="Oswald"/>
                <a:sym typeface="Oswald"/>
              </a:defRPr>
            </a:lvl1pPr>
            <a:lvl2pPr marL="914400" marR="0" lvl="1"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2pPr>
            <a:lvl3pPr marL="1371600" marR="0" lvl="2"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3pPr>
            <a:lvl4pPr marL="1828800" marR="0" lvl="3"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4pPr>
            <a:lvl5pPr marL="2286000" marR="0" lvl="4"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86" name="Google Shape;86;p27"/>
          <p:cNvSpPr txBox="1">
            <a:spLocks noGrp="1"/>
          </p:cNvSpPr>
          <p:nvPr>
            <p:ph type="body" idx="2"/>
          </p:nvPr>
        </p:nvSpPr>
        <p:spPr>
          <a:xfrm>
            <a:off x="1433934" y="3249395"/>
            <a:ext cx="2844800" cy="76320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87" name="Google Shape;87;p27"/>
          <p:cNvSpPr txBox="1">
            <a:spLocks noGrp="1"/>
          </p:cNvSpPr>
          <p:nvPr>
            <p:ph type="body" idx="3"/>
          </p:nvPr>
        </p:nvSpPr>
        <p:spPr>
          <a:xfrm>
            <a:off x="5757721" y="3249395"/>
            <a:ext cx="2844800" cy="76320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88" name="Google Shape;88;p27"/>
          <p:cNvSpPr txBox="1">
            <a:spLocks noGrp="1"/>
          </p:cNvSpPr>
          <p:nvPr>
            <p:ph type="body" idx="4"/>
          </p:nvPr>
        </p:nvSpPr>
        <p:spPr>
          <a:xfrm>
            <a:off x="5757721" y="5159343"/>
            <a:ext cx="2844800" cy="76320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89" name="Google Shape;89;p27"/>
          <p:cNvSpPr txBox="1">
            <a:spLocks noGrp="1"/>
          </p:cNvSpPr>
          <p:nvPr>
            <p:ph type="body" idx="5"/>
          </p:nvPr>
        </p:nvSpPr>
        <p:spPr>
          <a:xfrm>
            <a:off x="1433934" y="5159343"/>
            <a:ext cx="2844800" cy="76320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22119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wo Text/Two Pic">
  <p:cSld name="1_Two Text/Two Pic">
    <p:bg>
      <p:bgPr>
        <a:blipFill>
          <a:blip r:embed="rId2">
            <a:alphaModFix/>
          </a:blip>
          <a:stretch>
            <a:fillRect/>
          </a:stretch>
        </a:blipFill>
        <a:effectLst/>
      </p:bgPr>
    </p:bg>
    <p:spTree>
      <p:nvGrpSpPr>
        <p:cNvPr id="1" name="Shape 90"/>
        <p:cNvGrpSpPr/>
        <p:nvPr/>
      </p:nvGrpSpPr>
      <p:grpSpPr>
        <a:xfrm>
          <a:off x="0" y="0"/>
          <a:ext cx="0" cy="0"/>
          <a:chOff x="0" y="0"/>
          <a:chExt cx="0" cy="0"/>
        </a:xfrm>
      </p:grpSpPr>
      <p:sp>
        <p:nvSpPr>
          <p:cNvPr id="91" name="Google Shape;91;p28"/>
          <p:cNvSpPr txBox="1">
            <a:spLocks noGrp="1"/>
          </p:cNvSpPr>
          <p:nvPr>
            <p:ph type="body" idx="1"/>
          </p:nvPr>
        </p:nvSpPr>
        <p:spPr>
          <a:xfrm>
            <a:off x="1473200" y="358963"/>
            <a:ext cx="4142016" cy="40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chemeClr val="lt1"/>
              </a:buClr>
              <a:buSzPts val="2400"/>
              <a:buFont typeface="Arial"/>
              <a:buNone/>
              <a:defRPr sz="2400" b="1" i="0" u="none" strike="noStrike" cap="none">
                <a:solidFill>
                  <a:schemeClr val="lt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92" name="Google Shape;92;p28"/>
          <p:cNvSpPr txBox="1">
            <a:spLocks noGrp="1"/>
          </p:cNvSpPr>
          <p:nvPr>
            <p:ph type="body" idx="2"/>
          </p:nvPr>
        </p:nvSpPr>
        <p:spPr>
          <a:xfrm>
            <a:off x="1473200" y="896679"/>
            <a:ext cx="4142016" cy="20243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2142"/>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93" name="Google Shape;93;p28"/>
          <p:cNvSpPr txBox="1">
            <a:spLocks noGrp="1"/>
          </p:cNvSpPr>
          <p:nvPr>
            <p:ph type="body" idx="3"/>
          </p:nvPr>
        </p:nvSpPr>
        <p:spPr>
          <a:xfrm>
            <a:off x="1476745" y="3937000"/>
            <a:ext cx="4142016" cy="40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94" name="Google Shape;94;p28"/>
          <p:cNvSpPr txBox="1">
            <a:spLocks noGrp="1"/>
          </p:cNvSpPr>
          <p:nvPr>
            <p:ph type="body" idx="4"/>
          </p:nvPr>
        </p:nvSpPr>
        <p:spPr>
          <a:xfrm>
            <a:off x="1476745" y="4474718"/>
            <a:ext cx="4142016" cy="20243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2142"/>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95" name="Google Shape;95;p28"/>
          <p:cNvSpPr>
            <a:spLocks noGrp="1"/>
          </p:cNvSpPr>
          <p:nvPr>
            <p:ph type="pic" idx="5"/>
          </p:nvPr>
        </p:nvSpPr>
        <p:spPr>
          <a:xfrm>
            <a:off x="6576786" y="0"/>
            <a:ext cx="5615214" cy="3429000"/>
          </a:xfrm>
          <a:prstGeom prst="rect">
            <a:avLst/>
          </a:prstGeom>
          <a:noFill/>
          <a:ln>
            <a:noFill/>
          </a:ln>
        </p:spPr>
      </p:sp>
      <p:sp>
        <p:nvSpPr>
          <p:cNvPr id="96" name="Google Shape;96;p28"/>
          <p:cNvSpPr>
            <a:spLocks noGrp="1"/>
          </p:cNvSpPr>
          <p:nvPr>
            <p:ph type="pic" idx="6"/>
          </p:nvPr>
        </p:nvSpPr>
        <p:spPr>
          <a:xfrm>
            <a:off x="6554340" y="3429000"/>
            <a:ext cx="5615214" cy="3429000"/>
          </a:xfrm>
          <a:prstGeom prst="rect">
            <a:avLst/>
          </a:prstGeom>
          <a:noFill/>
          <a:ln>
            <a:noFill/>
          </a:ln>
        </p:spPr>
      </p:sp>
    </p:spTree>
    <p:extLst>
      <p:ext uri="{BB962C8B-B14F-4D97-AF65-F5344CB8AC3E}">
        <p14:creationId xmlns:p14="http://schemas.microsoft.com/office/powerpoint/2010/main" val="2306321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our Points">
  <p:cSld name="Four Points">
    <p:bg>
      <p:bgPr>
        <a:blipFill>
          <a:blip r:embed="rId2">
            <a:alphaModFix/>
          </a:blip>
          <a:stretch>
            <a:fillRect/>
          </a:stretch>
        </a:blipFill>
        <a:effectLst/>
      </p:bgPr>
    </p:bg>
    <p:spTree>
      <p:nvGrpSpPr>
        <p:cNvPr id="1" name="Shape 97"/>
        <p:cNvGrpSpPr/>
        <p:nvPr/>
      </p:nvGrpSpPr>
      <p:grpSpPr>
        <a:xfrm>
          <a:off x="0" y="0"/>
          <a:ext cx="0" cy="0"/>
          <a:chOff x="0" y="0"/>
          <a:chExt cx="0" cy="0"/>
        </a:xfrm>
      </p:grpSpPr>
      <p:sp>
        <p:nvSpPr>
          <p:cNvPr id="98" name="Google Shape;98;p29"/>
          <p:cNvSpPr txBox="1">
            <a:spLocks noGrp="1"/>
          </p:cNvSpPr>
          <p:nvPr>
            <p:ph type="body" idx="1"/>
          </p:nvPr>
        </p:nvSpPr>
        <p:spPr>
          <a:xfrm>
            <a:off x="514155" y="685800"/>
            <a:ext cx="2909467" cy="1524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0" i="0" u="none" strike="noStrike" cap="none">
                <a:solidFill>
                  <a:schemeClr val="lt1"/>
                </a:solidFill>
                <a:latin typeface="Oswald"/>
                <a:ea typeface="Oswald"/>
                <a:cs typeface="Oswald"/>
                <a:sym typeface="Oswald"/>
              </a:defRPr>
            </a:lvl1pPr>
            <a:lvl2pPr marL="914400" marR="0" lvl="1"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2pPr>
            <a:lvl3pPr marL="1371600" marR="0" lvl="2"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3pPr>
            <a:lvl4pPr marL="1828800" marR="0" lvl="3"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4pPr>
            <a:lvl5pPr marL="2286000" marR="0" lvl="4"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99" name="Google Shape;99;p29"/>
          <p:cNvSpPr txBox="1">
            <a:spLocks noGrp="1"/>
          </p:cNvSpPr>
          <p:nvPr>
            <p:ph type="body" idx="2"/>
          </p:nvPr>
        </p:nvSpPr>
        <p:spPr>
          <a:xfrm>
            <a:off x="4521201" y="685800"/>
            <a:ext cx="3467043" cy="75694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00" name="Google Shape;100;p29"/>
          <p:cNvSpPr txBox="1">
            <a:spLocks noGrp="1"/>
          </p:cNvSpPr>
          <p:nvPr>
            <p:ph type="body" idx="3"/>
          </p:nvPr>
        </p:nvSpPr>
        <p:spPr>
          <a:xfrm>
            <a:off x="4877048" y="1576553"/>
            <a:ext cx="3047753" cy="172415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01" name="Google Shape;101;p29"/>
          <p:cNvSpPr txBox="1">
            <a:spLocks noGrp="1"/>
          </p:cNvSpPr>
          <p:nvPr>
            <p:ph type="body" idx="4"/>
          </p:nvPr>
        </p:nvSpPr>
        <p:spPr>
          <a:xfrm>
            <a:off x="4521201" y="3557294"/>
            <a:ext cx="3467043" cy="75694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02" name="Google Shape;102;p29"/>
          <p:cNvSpPr txBox="1">
            <a:spLocks noGrp="1"/>
          </p:cNvSpPr>
          <p:nvPr>
            <p:ph type="body" idx="5"/>
          </p:nvPr>
        </p:nvSpPr>
        <p:spPr>
          <a:xfrm>
            <a:off x="4877048" y="4448047"/>
            <a:ext cx="3047753" cy="172415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03" name="Google Shape;103;p29"/>
          <p:cNvSpPr txBox="1">
            <a:spLocks noGrp="1"/>
          </p:cNvSpPr>
          <p:nvPr>
            <p:ph type="body" idx="6"/>
          </p:nvPr>
        </p:nvSpPr>
        <p:spPr>
          <a:xfrm>
            <a:off x="8398358" y="679302"/>
            <a:ext cx="3467043" cy="75694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04" name="Google Shape;104;p29"/>
          <p:cNvSpPr txBox="1">
            <a:spLocks noGrp="1"/>
          </p:cNvSpPr>
          <p:nvPr>
            <p:ph type="body" idx="7"/>
          </p:nvPr>
        </p:nvSpPr>
        <p:spPr>
          <a:xfrm>
            <a:off x="8754206" y="1570055"/>
            <a:ext cx="3047753" cy="172415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05" name="Google Shape;105;p29"/>
          <p:cNvSpPr txBox="1">
            <a:spLocks noGrp="1"/>
          </p:cNvSpPr>
          <p:nvPr>
            <p:ph type="body" idx="8"/>
          </p:nvPr>
        </p:nvSpPr>
        <p:spPr>
          <a:xfrm>
            <a:off x="8374730" y="3563792"/>
            <a:ext cx="3467043" cy="75694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06" name="Google Shape;106;p29"/>
          <p:cNvSpPr txBox="1">
            <a:spLocks noGrp="1"/>
          </p:cNvSpPr>
          <p:nvPr>
            <p:ph type="body" idx="9"/>
          </p:nvPr>
        </p:nvSpPr>
        <p:spPr>
          <a:xfrm>
            <a:off x="8730578" y="4454545"/>
            <a:ext cx="3047753" cy="172415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50593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our Points Alt 2">
  <p:cSld name="Four Points Alt 2">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30"/>
          <p:cNvSpPr/>
          <p:nvPr/>
        </p:nvSpPr>
        <p:spPr>
          <a:xfrm>
            <a:off x="989368" y="2052308"/>
            <a:ext cx="4890953" cy="1871654"/>
          </a:xfrm>
          <a:prstGeom prst="rect">
            <a:avLst/>
          </a:prstGeom>
          <a:solidFill>
            <a:srgbClr val="000E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30"/>
          <p:cNvSpPr txBox="1">
            <a:spLocks noGrp="1"/>
          </p:cNvSpPr>
          <p:nvPr>
            <p:ph type="body" idx="1"/>
          </p:nvPr>
        </p:nvSpPr>
        <p:spPr>
          <a:xfrm>
            <a:off x="976373" y="803468"/>
            <a:ext cx="6643629" cy="812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000D2F"/>
              </a:buClr>
              <a:buSzPts val="5001"/>
              <a:buFont typeface="Arial"/>
              <a:buNone/>
              <a:defRPr sz="5001" b="0" i="0" u="none" strike="noStrike" cap="none">
                <a:solidFill>
                  <a:srgbClr val="000D2F"/>
                </a:solidFill>
                <a:latin typeface="Oswald"/>
                <a:ea typeface="Oswald"/>
                <a:cs typeface="Oswald"/>
                <a:sym typeface="Oswald"/>
              </a:defRPr>
            </a:lvl1pPr>
            <a:lvl2pPr marL="914400" marR="0" lvl="1"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2pPr>
            <a:lvl3pPr marL="1371600" marR="0" lvl="2"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3pPr>
            <a:lvl4pPr marL="1828800" marR="0" lvl="3"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4pPr>
            <a:lvl5pPr marL="2286000" marR="0" lvl="4"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10" name="Google Shape;110;p30"/>
          <p:cNvSpPr txBox="1">
            <a:spLocks noGrp="1"/>
          </p:cNvSpPr>
          <p:nvPr>
            <p:ph type="body" idx="2"/>
          </p:nvPr>
        </p:nvSpPr>
        <p:spPr>
          <a:xfrm>
            <a:off x="1426868" y="2360911"/>
            <a:ext cx="4013589" cy="3809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11" name="Google Shape;111;p30"/>
          <p:cNvSpPr txBox="1">
            <a:spLocks noGrp="1"/>
          </p:cNvSpPr>
          <p:nvPr>
            <p:ph type="body" idx="3"/>
          </p:nvPr>
        </p:nvSpPr>
        <p:spPr>
          <a:xfrm>
            <a:off x="1428048" y="2882423"/>
            <a:ext cx="4013589" cy="8094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5677"/>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12" name="Google Shape;112;p30"/>
          <p:cNvSpPr/>
          <p:nvPr/>
        </p:nvSpPr>
        <p:spPr>
          <a:xfrm>
            <a:off x="6311683" y="2052308"/>
            <a:ext cx="4890953" cy="1871654"/>
          </a:xfrm>
          <a:prstGeom prst="rect">
            <a:avLst/>
          </a:prstGeom>
          <a:solidFill>
            <a:srgbClr val="000E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30"/>
          <p:cNvSpPr txBox="1">
            <a:spLocks noGrp="1"/>
          </p:cNvSpPr>
          <p:nvPr>
            <p:ph type="body" idx="4"/>
          </p:nvPr>
        </p:nvSpPr>
        <p:spPr>
          <a:xfrm>
            <a:off x="6749182" y="2360911"/>
            <a:ext cx="4013589" cy="3809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14" name="Google Shape;114;p30"/>
          <p:cNvSpPr txBox="1">
            <a:spLocks noGrp="1"/>
          </p:cNvSpPr>
          <p:nvPr>
            <p:ph type="body" idx="5"/>
          </p:nvPr>
        </p:nvSpPr>
        <p:spPr>
          <a:xfrm>
            <a:off x="6750363" y="2882423"/>
            <a:ext cx="4013589" cy="8094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5677"/>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15" name="Google Shape;115;p30"/>
          <p:cNvSpPr/>
          <p:nvPr/>
        </p:nvSpPr>
        <p:spPr>
          <a:xfrm>
            <a:off x="989368" y="4360002"/>
            <a:ext cx="4890953" cy="1871654"/>
          </a:xfrm>
          <a:prstGeom prst="rect">
            <a:avLst/>
          </a:prstGeom>
          <a:solidFill>
            <a:srgbClr val="000E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30"/>
          <p:cNvSpPr txBox="1">
            <a:spLocks noGrp="1"/>
          </p:cNvSpPr>
          <p:nvPr>
            <p:ph type="body" idx="6"/>
          </p:nvPr>
        </p:nvSpPr>
        <p:spPr>
          <a:xfrm>
            <a:off x="1426868" y="4668605"/>
            <a:ext cx="4013589" cy="3809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17" name="Google Shape;117;p30"/>
          <p:cNvSpPr txBox="1">
            <a:spLocks noGrp="1"/>
          </p:cNvSpPr>
          <p:nvPr>
            <p:ph type="body" idx="7"/>
          </p:nvPr>
        </p:nvSpPr>
        <p:spPr>
          <a:xfrm>
            <a:off x="1428048" y="5190116"/>
            <a:ext cx="4013589" cy="8094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5677"/>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18" name="Google Shape;118;p30"/>
          <p:cNvSpPr/>
          <p:nvPr/>
        </p:nvSpPr>
        <p:spPr>
          <a:xfrm>
            <a:off x="6348819" y="4360002"/>
            <a:ext cx="4890953" cy="1871654"/>
          </a:xfrm>
          <a:prstGeom prst="rect">
            <a:avLst/>
          </a:prstGeom>
          <a:solidFill>
            <a:srgbClr val="000E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30"/>
          <p:cNvSpPr txBox="1">
            <a:spLocks noGrp="1"/>
          </p:cNvSpPr>
          <p:nvPr>
            <p:ph type="body" idx="8"/>
          </p:nvPr>
        </p:nvSpPr>
        <p:spPr>
          <a:xfrm>
            <a:off x="6786318" y="4668605"/>
            <a:ext cx="4013589" cy="3809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20" name="Google Shape;120;p30"/>
          <p:cNvSpPr txBox="1">
            <a:spLocks noGrp="1"/>
          </p:cNvSpPr>
          <p:nvPr>
            <p:ph type="body" idx="9"/>
          </p:nvPr>
        </p:nvSpPr>
        <p:spPr>
          <a:xfrm>
            <a:off x="6787501" y="5190116"/>
            <a:ext cx="4013589" cy="8094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5677"/>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818191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am">
  <p:cSld name="Team">
    <p:bg>
      <p:bgPr>
        <a:blipFill>
          <a:blip r:embed="rId2">
            <a:alphaModFix/>
          </a:blip>
          <a:stretch>
            <a:fillRect/>
          </a:stretch>
        </a:blipFill>
        <a:effectLst/>
      </p:bgPr>
    </p:bg>
    <p:spTree>
      <p:nvGrpSpPr>
        <p:cNvPr id="1" name="Shape 121"/>
        <p:cNvGrpSpPr/>
        <p:nvPr/>
      </p:nvGrpSpPr>
      <p:grpSpPr>
        <a:xfrm>
          <a:off x="0" y="0"/>
          <a:ext cx="0" cy="0"/>
          <a:chOff x="0" y="0"/>
          <a:chExt cx="0" cy="0"/>
        </a:xfrm>
      </p:grpSpPr>
      <p:sp>
        <p:nvSpPr>
          <p:cNvPr id="122" name="Google Shape;122;p31"/>
          <p:cNvSpPr txBox="1">
            <a:spLocks noGrp="1"/>
          </p:cNvSpPr>
          <p:nvPr>
            <p:ph type="body" idx="1"/>
          </p:nvPr>
        </p:nvSpPr>
        <p:spPr>
          <a:xfrm>
            <a:off x="1550712" y="825988"/>
            <a:ext cx="5815570" cy="812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lt1"/>
              </a:buClr>
              <a:buSzPts val="5001"/>
              <a:buFont typeface="Arial"/>
              <a:buNone/>
              <a:defRPr sz="5001" b="0" i="0" u="none" strike="noStrike" cap="none">
                <a:solidFill>
                  <a:schemeClr val="lt1"/>
                </a:solidFill>
                <a:latin typeface="Oswald"/>
                <a:ea typeface="Oswald"/>
                <a:cs typeface="Oswald"/>
                <a:sym typeface="Oswald"/>
              </a:defRPr>
            </a:lvl1pPr>
            <a:lvl2pPr marL="914400" marR="0" lvl="1"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2pPr>
            <a:lvl3pPr marL="1371600" marR="0" lvl="2"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3pPr>
            <a:lvl4pPr marL="1828800" marR="0" lvl="3"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4pPr>
            <a:lvl5pPr marL="2286000" marR="0" lvl="4"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23" name="Google Shape;123;p31"/>
          <p:cNvSpPr txBox="1">
            <a:spLocks noGrp="1"/>
          </p:cNvSpPr>
          <p:nvPr>
            <p:ph type="body" idx="2"/>
          </p:nvPr>
        </p:nvSpPr>
        <p:spPr>
          <a:xfrm>
            <a:off x="1555987" y="5295653"/>
            <a:ext cx="2532030" cy="32995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1"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24" name="Google Shape;124;p31"/>
          <p:cNvSpPr txBox="1">
            <a:spLocks noGrp="1"/>
          </p:cNvSpPr>
          <p:nvPr>
            <p:ph type="body" idx="3"/>
          </p:nvPr>
        </p:nvSpPr>
        <p:spPr>
          <a:xfrm>
            <a:off x="1550714" y="5721836"/>
            <a:ext cx="2532030" cy="55196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25" name="Google Shape;125;p31"/>
          <p:cNvSpPr txBox="1">
            <a:spLocks noGrp="1"/>
          </p:cNvSpPr>
          <p:nvPr>
            <p:ph type="body" idx="4"/>
          </p:nvPr>
        </p:nvSpPr>
        <p:spPr>
          <a:xfrm>
            <a:off x="4888122" y="5295653"/>
            <a:ext cx="2532030" cy="32995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1"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26" name="Google Shape;126;p31"/>
          <p:cNvSpPr txBox="1">
            <a:spLocks noGrp="1"/>
          </p:cNvSpPr>
          <p:nvPr>
            <p:ph type="body" idx="5"/>
          </p:nvPr>
        </p:nvSpPr>
        <p:spPr>
          <a:xfrm>
            <a:off x="4882850" y="5721836"/>
            <a:ext cx="2532030" cy="55196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27" name="Google Shape;127;p31"/>
          <p:cNvSpPr txBox="1">
            <a:spLocks noGrp="1"/>
          </p:cNvSpPr>
          <p:nvPr>
            <p:ph type="body" idx="6"/>
          </p:nvPr>
        </p:nvSpPr>
        <p:spPr>
          <a:xfrm>
            <a:off x="8222074" y="5264745"/>
            <a:ext cx="2532030" cy="32995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1"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28" name="Google Shape;128;p31"/>
          <p:cNvSpPr txBox="1">
            <a:spLocks noGrp="1"/>
          </p:cNvSpPr>
          <p:nvPr>
            <p:ph type="body" idx="7"/>
          </p:nvPr>
        </p:nvSpPr>
        <p:spPr>
          <a:xfrm>
            <a:off x="8216800" y="5690927"/>
            <a:ext cx="2532030" cy="58287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29" name="Google Shape;129;p31"/>
          <p:cNvSpPr>
            <a:spLocks noGrp="1"/>
          </p:cNvSpPr>
          <p:nvPr>
            <p:ph type="pic" idx="8"/>
          </p:nvPr>
        </p:nvSpPr>
        <p:spPr>
          <a:xfrm>
            <a:off x="1555987" y="2984950"/>
            <a:ext cx="2505075" cy="1967442"/>
          </a:xfrm>
          <a:prstGeom prst="rect">
            <a:avLst/>
          </a:prstGeom>
          <a:noFill/>
          <a:ln>
            <a:noFill/>
          </a:ln>
        </p:spPr>
      </p:sp>
      <p:sp>
        <p:nvSpPr>
          <p:cNvPr id="130" name="Google Shape;130;p31"/>
          <p:cNvSpPr>
            <a:spLocks noGrp="1"/>
          </p:cNvSpPr>
          <p:nvPr>
            <p:ph type="pic" idx="9"/>
          </p:nvPr>
        </p:nvSpPr>
        <p:spPr>
          <a:xfrm>
            <a:off x="4882850" y="2998308"/>
            <a:ext cx="2505075" cy="1967442"/>
          </a:xfrm>
          <a:prstGeom prst="rect">
            <a:avLst/>
          </a:prstGeom>
          <a:noFill/>
          <a:ln>
            <a:noFill/>
          </a:ln>
        </p:spPr>
      </p:sp>
      <p:sp>
        <p:nvSpPr>
          <p:cNvPr id="131" name="Google Shape;131;p31"/>
          <p:cNvSpPr>
            <a:spLocks noGrp="1"/>
          </p:cNvSpPr>
          <p:nvPr>
            <p:ph type="pic" idx="13"/>
          </p:nvPr>
        </p:nvSpPr>
        <p:spPr>
          <a:xfrm>
            <a:off x="8206169" y="2981570"/>
            <a:ext cx="2505075" cy="1967442"/>
          </a:xfrm>
          <a:prstGeom prst="rect">
            <a:avLst/>
          </a:prstGeom>
          <a:noFill/>
          <a:ln>
            <a:noFill/>
          </a:ln>
        </p:spPr>
      </p:sp>
    </p:spTree>
    <p:extLst>
      <p:ext uri="{BB962C8B-B14F-4D97-AF65-F5344CB8AC3E}">
        <p14:creationId xmlns:p14="http://schemas.microsoft.com/office/powerpoint/2010/main" val="1704130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losing Dark">
  <p:cSld name="Closing Dark">
    <p:bg>
      <p:bgPr>
        <a:blipFill>
          <a:blip r:embed="rId2">
            <a:alphaModFix/>
          </a:blip>
          <a:stretch>
            <a:fillRect/>
          </a:stretch>
        </a:blipFill>
        <a:effectLst/>
      </p:bgPr>
    </p:bg>
    <p:spTree>
      <p:nvGrpSpPr>
        <p:cNvPr id="1" name="Shape 132"/>
        <p:cNvGrpSpPr/>
        <p:nvPr/>
      </p:nvGrpSpPr>
      <p:grpSpPr>
        <a:xfrm>
          <a:off x="0" y="0"/>
          <a:ext cx="0" cy="0"/>
          <a:chOff x="0" y="0"/>
          <a:chExt cx="0" cy="0"/>
        </a:xfrm>
      </p:grpSpPr>
      <p:pic>
        <p:nvPicPr>
          <p:cNvPr id="133" name="Google Shape;133;p32"/>
          <p:cNvPicPr preferRelativeResize="0"/>
          <p:nvPr/>
        </p:nvPicPr>
        <p:blipFill rotWithShape="1">
          <a:blip r:embed="rId3">
            <a:alphaModFix/>
          </a:blip>
          <a:srcRect/>
          <a:stretch/>
        </p:blipFill>
        <p:spPr>
          <a:xfrm>
            <a:off x="1253195" y="3342094"/>
            <a:ext cx="2825808" cy="1275146"/>
          </a:xfrm>
          <a:prstGeom prst="rect">
            <a:avLst/>
          </a:prstGeom>
          <a:noFill/>
          <a:ln>
            <a:noFill/>
          </a:ln>
        </p:spPr>
      </p:pic>
      <p:sp>
        <p:nvSpPr>
          <p:cNvPr id="134" name="Google Shape;134;p32"/>
          <p:cNvSpPr txBox="1">
            <a:spLocks noGrp="1"/>
          </p:cNvSpPr>
          <p:nvPr>
            <p:ph type="body" idx="1"/>
          </p:nvPr>
        </p:nvSpPr>
        <p:spPr>
          <a:xfrm>
            <a:off x="5599827" y="1570212"/>
            <a:ext cx="4820709" cy="40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35" name="Google Shape;135;p32"/>
          <p:cNvSpPr txBox="1">
            <a:spLocks noGrp="1"/>
          </p:cNvSpPr>
          <p:nvPr>
            <p:ph type="body" idx="2"/>
          </p:nvPr>
        </p:nvSpPr>
        <p:spPr>
          <a:xfrm>
            <a:off x="5599827" y="2097760"/>
            <a:ext cx="4820709" cy="7175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36" name="Google Shape;136;p32"/>
          <p:cNvSpPr txBox="1">
            <a:spLocks noGrp="1"/>
          </p:cNvSpPr>
          <p:nvPr>
            <p:ph type="body" idx="3"/>
          </p:nvPr>
        </p:nvSpPr>
        <p:spPr>
          <a:xfrm>
            <a:off x="5599827" y="3138894"/>
            <a:ext cx="4820709" cy="40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37" name="Google Shape;137;p32"/>
          <p:cNvSpPr txBox="1">
            <a:spLocks noGrp="1"/>
          </p:cNvSpPr>
          <p:nvPr>
            <p:ph type="body" idx="4"/>
          </p:nvPr>
        </p:nvSpPr>
        <p:spPr>
          <a:xfrm>
            <a:off x="5599827" y="3666442"/>
            <a:ext cx="4820709" cy="7175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38" name="Google Shape;138;p32"/>
          <p:cNvSpPr txBox="1">
            <a:spLocks noGrp="1"/>
          </p:cNvSpPr>
          <p:nvPr>
            <p:ph type="body" idx="5"/>
          </p:nvPr>
        </p:nvSpPr>
        <p:spPr>
          <a:xfrm>
            <a:off x="5599827" y="4699001"/>
            <a:ext cx="4820709" cy="40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39" name="Google Shape;139;p32"/>
          <p:cNvSpPr txBox="1">
            <a:spLocks noGrp="1"/>
          </p:cNvSpPr>
          <p:nvPr>
            <p:ph type="body" idx="6"/>
          </p:nvPr>
        </p:nvSpPr>
        <p:spPr>
          <a:xfrm>
            <a:off x="5599827" y="5226548"/>
            <a:ext cx="4820709" cy="7175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40" name="Google Shape;140;p32"/>
          <p:cNvSpPr txBox="1"/>
          <p:nvPr/>
        </p:nvSpPr>
        <p:spPr>
          <a:xfrm>
            <a:off x="1253195" y="2097760"/>
            <a:ext cx="3725205" cy="705321"/>
          </a:xfrm>
          <a:prstGeom prst="rect">
            <a:avLst/>
          </a:prstGeom>
          <a:noFill/>
          <a:ln>
            <a:noFill/>
          </a:ln>
        </p:spPr>
        <p:txBody>
          <a:bodyPr spcFirstLastPara="1" wrap="square" lIns="0" tIns="0" rIns="0" bIns="0" anchor="t" anchorCtr="0">
            <a:spAutoFit/>
          </a:bodyPr>
          <a:lstStyle/>
          <a:p>
            <a:pPr marL="0" marR="0" lvl="0" indent="0" algn="l" rtl="0">
              <a:lnSpc>
                <a:spcPct val="109998"/>
              </a:lnSpc>
              <a:spcBef>
                <a:spcPts val="0"/>
              </a:spcBef>
              <a:spcAft>
                <a:spcPts val="0"/>
              </a:spcAft>
              <a:buClr>
                <a:srgbClr val="000000"/>
              </a:buClr>
              <a:buSzPts val="5001"/>
              <a:buFont typeface="Arial"/>
              <a:buNone/>
            </a:pPr>
            <a:r>
              <a:rPr lang="en-US" sz="5001" b="0" i="0" u="none" strike="noStrike" cap="none">
                <a:solidFill>
                  <a:srgbClr val="FEFFFF"/>
                </a:solidFill>
                <a:latin typeface="Oswald"/>
                <a:ea typeface="Oswald"/>
                <a:cs typeface="Oswald"/>
                <a:sym typeface="Oswald"/>
              </a:rPr>
              <a:t>Thank you!</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374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losing Light">
  <p:cSld name="Closing Light">
    <p:bg>
      <p:bgPr>
        <a:blipFill>
          <a:blip r:embed="rId2">
            <a:alphaModFix/>
          </a:blip>
          <a:stretch>
            <a:fillRect/>
          </a:stretch>
        </a:blipFill>
        <a:effectLst/>
      </p:bgPr>
    </p:bg>
    <p:spTree>
      <p:nvGrpSpPr>
        <p:cNvPr id="1" name="Shape 141"/>
        <p:cNvGrpSpPr/>
        <p:nvPr/>
      </p:nvGrpSpPr>
      <p:grpSpPr>
        <a:xfrm>
          <a:off x="0" y="0"/>
          <a:ext cx="0" cy="0"/>
          <a:chOff x="0" y="0"/>
          <a:chExt cx="0" cy="0"/>
        </a:xfrm>
      </p:grpSpPr>
      <p:pic>
        <p:nvPicPr>
          <p:cNvPr id="142" name="Google Shape;142;p33"/>
          <p:cNvPicPr preferRelativeResize="0"/>
          <p:nvPr/>
        </p:nvPicPr>
        <p:blipFill rotWithShape="1">
          <a:blip r:embed="rId3">
            <a:alphaModFix/>
          </a:blip>
          <a:srcRect/>
          <a:stretch/>
        </p:blipFill>
        <p:spPr>
          <a:xfrm>
            <a:off x="1253195" y="3276600"/>
            <a:ext cx="3048000" cy="1377377"/>
          </a:xfrm>
          <a:prstGeom prst="rect">
            <a:avLst/>
          </a:prstGeom>
          <a:noFill/>
          <a:ln>
            <a:noFill/>
          </a:ln>
        </p:spPr>
      </p:pic>
      <p:sp>
        <p:nvSpPr>
          <p:cNvPr id="143" name="Google Shape;143;p33"/>
          <p:cNvSpPr txBox="1"/>
          <p:nvPr/>
        </p:nvSpPr>
        <p:spPr>
          <a:xfrm>
            <a:off x="1253195" y="2097760"/>
            <a:ext cx="3725205" cy="705321"/>
          </a:xfrm>
          <a:prstGeom prst="rect">
            <a:avLst/>
          </a:prstGeom>
          <a:noFill/>
          <a:ln>
            <a:noFill/>
          </a:ln>
        </p:spPr>
        <p:txBody>
          <a:bodyPr spcFirstLastPara="1" wrap="square" lIns="0" tIns="0" rIns="0" bIns="0" anchor="t" anchorCtr="0">
            <a:spAutoFit/>
          </a:bodyPr>
          <a:lstStyle/>
          <a:p>
            <a:pPr marL="0" marR="0" lvl="0" indent="0" algn="l" rtl="0">
              <a:lnSpc>
                <a:spcPct val="109998"/>
              </a:lnSpc>
              <a:spcBef>
                <a:spcPts val="0"/>
              </a:spcBef>
              <a:spcAft>
                <a:spcPts val="0"/>
              </a:spcAft>
              <a:buClr>
                <a:srgbClr val="000000"/>
              </a:buClr>
              <a:buSzPts val="5001"/>
              <a:buFont typeface="Arial"/>
              <a:buNone/>
            </a:pPr>
            <a:r>
              <a:rPr lang="en-US" sz="5001" b="0" i="0" u="none" strike="noStrike" cap="none">
                <a:solidFill>
                  <a:srgbClr val="000D2F"/>
                </a:solidFill>
                <a:latin typeface="Oswald"/>
                <a:ea typeface="Oswald"/>
                <a:cs typeface="Oswald"/>
                <a:sym typeface="Oswald"/>
              </a:rPr>
              <a:t>Thank you!</a:t>
            </a:r>
            <a:endParaRPr sz="1400" b="0" i="0" u="none" strike="noStrike" cap="none">
              <a:solidFill>
                <a:srgbClr val="000000"/>
              </a:solidFill>
              <a:latin typeface="Arial"/>
              <a:ea typeface="Arial"/>
              <a:cs typeface="Arial"/>
              <a:sym typeface="Arial"/>
            </a:endParaRPr>
          </a:p>
        </p:txBody>
      </p:sp>
      <p:sp>
        <p:nvSpPr>
          <p:cNvPr id="144" name="Google Shape;144;p33"/>
          <p:cNvSpPr txBox="1">
            <a:spLocks noGrp="1"/>
          </p:cNvSpPr>
          <p:nvPr>
            <p:ph type="body" idx="1"/>
          </p:nvPr>
        </p:nvSpPr>
        <p:spPr>
          <a:xfrm>
            <a:off x="5599827" y="1570212"/>
            <a:ext cx="4820709" cy="40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45" name="Google Shape;145;p33"/>
          <p:cNvSpPr txBox="1">
            <a:spLocks noGrp="1"/>
          </p:cNvSpPr>
          <p:nvPr>
            <p:ph type="body" idx="2"/>
          </p:nvPr>
        </p:nvSpPr>
        <p:spPr>
          <a:xfrm>
            <a:off x="5599827" y="2097760"/>
            <a:ext cx="4820709" cy="7175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73"/>
              </a:spcBef>
              <a:spcAft>
                <a:spcPts val="0"/>
              </a:spcAft>
              <a:buClr>
                <a:srgbClr val="000D2F"/>
              </a:buClr>
              <a:buSzPts val="1867"/>
              <a:buFont typeface="Arial"/>
              <a:buNone/>
              <a:defRPr sz="1867"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46" name="Google Shape;146;p33"/>
          <p:cNvSpPr txBox="1">
            <a:spLocks noGrp="1"/>
          </p:cNvSpPr>
          <p:nvPr>
            <p:ph type="body" idx="3"/>
          </p:nvPr>
        </p:nvSpPr>
        <p:spPr>
          <a:xfrm>
            <a:off x="5599827" y="3138894"/>
            <a:ext cx="4820709" cy="40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47" name="Google Shape;147;p33"/>
          <p:cNvSpPr txBox="1">
            <a:spLocks noGrp="1"/>
          </p:cNvSpPr>
          <p:nvPr>
            <p:ph type="body" idx="4"/>
          </p:nvPr>
        </p:nvSpPr>
        <p:spPr>
          <a:xfrm>
            <a:off x="5599827" y="3666442"/>
            <a:ext cx="4820709" cy="7175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73"/>
              </a:spcBef>
              <a:spcAft>
                <a:spcPts val="0"/>
              </a:spcAft>
              <a:buClr>
                <a:srgbClr val="000D2F"/>
              </a:buClr>
              <a:buSzPts val="1867"/>
              <a:buFont typeface="Arial"/>
              <a:buNone/>
              <a:defRPr sz="1867"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48" name="Google Shape;148;p33"/>
          <p:cNvSpPr txBox="1">
            <a:spLocks noGrp="1"/>
          </p:cNvSpPr>
          <p:nvPr>
            <p:ph type="body" idx="5"/>
          </p:nvPr>
        </p:nvSpPr>
        <p:spPr>
          <a:xfrm>
            <a:off x="5599827" y="4699001"/>
            <a:ext cx="4820709" cy="40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49" name="Google Shape;149;p33"/>
          <p:cNvSpPr txBox="1">
            <a:spLocks noGrp="1"/>
          </p:cNvSpPr>
          <p:nvPr>
            <p:ph type="body" idx="6"/>
          </p:nvPr>
        </p:nvSpPr>
        <p:spPr>
          <a:xfrm>
            <a:off x="5599827" y="5226548"/>
            <a:ext cx="4820709" cy="7175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73"/>
              </a:spcBef>
              <a:spcAft>
                <a:spcPts val="0"/>
              </a:spcAft>
              <a:buClr>
                <a:srgbClr val="000D2F"/>
              </a:buClr>
              <a:buSzPts val="1867"/>
              <a:buFont typeface="Arial"/>
              <a:buNone/>
              <a:defRPr sz="1867"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845221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Light">
  <p:cSld name="Blank Light">
    <p:bg>
      <p:bgPr>
        <a:blipFill>
          <a:blip r:embed="rId2">
            <a:alphaModFix/>
          </a:blip>
          <a:stretch>
            <a:fillRect/>
          </a:stretch>
        </a:blipFill>
        <a:effectLst/>
      </p:bgPr>
    </p:bg>
    <p:spTree>
      <p:nvGrpSpPr>
        <p:cNvPr id="1" name="Shape 150"/>
        <p:cNvGrpSpPr/>
        <p:nvPr/>
      </p:nvGrpSpPr>
      <p:grpSpPr>
        <a:xfrm>
          <a:off x="0" y="0"/>
          <a:ext cx="0" cy="0"/>
          <a:chOff x="0" y="0"/>
          <a:chExt cx="0" cy="0"/>
        </a:xfrm>
      </p:grpSpPr>
    </p:spTree>
    <p:extLst>
      <p:ext uri="{BB962C8B-B14F-4D97-AF65-F5344CB8AC3E}">
        <p14:creationId xmlns:p14="http://schemas.microsoft.com/office/powerpoint/2010/main" val="2391167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hree Points - Light">
  <p:cSld name="Three Points - Light">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6"/>
          <p:cNvSpPr txBox="1">
            <a:spLocks noGrp="1"/>
          </p:cNvSpPr>
          <p:nvPr>
            <p:ph type="body" idx="1"/>
          </p:nvPr>
        </p:nvSpPr>
        <p:spPr>
          <a:xfrm>
            <a:off x="1376891" y="4431415"/>
            <a:ext cx="3930677" cy="1524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000000"/>
              </a:buClr>
              <a:buSzPts val="5001"/>
              <a:buFont typeface="Arial"/>
              <a:buNone/>
              <a:defRPr sz="5001" b="0" i="0" u="none" strike="noStrike" cap="none">
                <a:solidFill>
                  <a:srgbClr val="000000"/>
                </a:solidFill>
                <a:latin typeface="Oswald"/>
                <a:ea typeface="Oswald"/>
                <a:cs typeface="Oswald"/>
                <a:sym typeface="Oswald"/>
              </a:defRPr>
            </a:lvl1pPr>
            <a:lvl2pPr marL="914400" marR="0" lvl="1"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2pPr>
            <a:lvl3pPr marL="1371600" marR="0" lvl="2"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3pPr>
            <a:lvl4pPr marL="1828800" marR="0" lvl="3"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4pPr>
            <a:lvl5pPr marL="2286000" marR="0" lvl="4"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body" idx="2"/>
          </p:nvPr>
        </p:nvSpPr>
        <p:spPr>
          <a:xfrm>
            <a:off x="5994401" y="998362"/>
            <a:ext cx="4820709" cy="40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body" idx="3"/>
          </p:nvPr>
        </p:nvSpPr>
        <p:spPr>
          <a:xfrm>
            <a:off x="5994401" y="1525909"/>
            <a:ext cx="4820709" cy="863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body" idx="4"/>
          </p:nvPr>
        </p:nvSpPr>
        <p:spPr>
          <a:xfrm>
            <a:off x="5994401" y="2768601"/>
            <a:ext cx="4820709" cy="40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5" name="Google Shape;15;p16"/>
          <p:cNvSpPr txBox="1">
            <a:spLocks noGrp="1"/>
          </p:cNvSpPr>
          <p:nvPr>
            <p:ph type="body" idx="5"/>
          </p:nvPr>
        </p:nvSpPr>
        <p:spPr>
          <a:xfrm>
            <a:off x="5994401" y="3296147"/>
            <a:ext cx="4820709" cy="863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6" name="Google Shape;16;p16"/>
          <p:cNvSpPr txBox="1">
            <a:spLocks noGrp="1"/>
          </p:cNvSpPr>
          <p:nvPr>
            <p:ph type="body" idx="6"/>
          </p:nvPr>
        </p:nvSpPr>
        <p:spPr>
          <a:xfrm>
            <a:off x="5994401" y="4564267"/>
            <a:ext cx="4820709" cy="40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7" name="Google Shape;17;p16"/>
          <p:cNvSpPr txBox="1">
            <a:spLocks noGrp="1"/>
          </p:cNvSpPr>
          <p:nvPr>
            <p:ph type="body" idx="7"/>
          </p:nvPr>
        </p:nvSpPr>
        <p:spPr>
          <a:xfrm>
            <a:off x="5994401" y="5091815"/>
            <a:ext cx="4820709" cy="863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121140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Four Points w/ Bullets">
  <p:cSld name="1_Four Points w/ Bullets">
    <p:bg>
      <p:bgPr>
        <a:blipFill>
          <a:blip r:embed="rId2">
            <a:alphaModFix/>
          </a:blip>
          <a:stretch>
            <a:fillRect/>
          </a:stretch>
        </a:blipFill>
        <a:effectLst/>
      </p:bgPr>
    </p:bg>
    <p:spTree>
      <p:nvGrpSpPr>
        <p:cNvPr id="1" name="Shape 151"/>
        <p:cNvGrpSpPr/>
        <p:nvPr/>
      </p:nvGrpSpPr>
      <p:grpSpPr>
        <a:xfrm>
          <a:off x="0" y="0"/>
          <a:ext cx="0" cy="0"/>
          <a:chOff x="0" y="0"/>
          <a:chExt cx="0" cy="0"/>
        </a:xfrm>
      </p:grpSpPr>
      <p:sp>
        <p:nvSpPr>
          <p:cNvPr id="152" name="Google Shape;152;g2110adbc48d_0_183"/>
          <p:cNvSpPr txBox="1">
            <a:spLocks noGrp="1"/>
          </p:cNvSpPr>
          <p:nvPr>
            <p:ph type="body" idx="1"/>
          </p:nvPr>
        </p:nvSpPr>
        <p:spPr>
          <a:xfrm>
            <a:off x="1371600" y="4749800"/>
            <a:ext cx="3930600" cy="1524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000000"/>
              </a:buClr>
              <a:buSzPts val="5000"/>
              <a:buFont typeface="Arial"/>
              <a:buNone/>
              <a:defRPr sz="5000" b="0" i="0" u="none" strike="noStrike" cap="none">
                <a:solidFill>
                  <a:srgbClr val="000000"/>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53" name="Google Shape;153;g2110adbc48d_0_183"/>
          <p:cNvSpPr txBox="1">
            <a:spLocks noGrp="1"/>
          </p:cNvSpPr>
          <p:nvPr>
            <p:ph type="body" idx="2"/>
          </p:nvPr>
        </p:nvSpPr>
        <p:spPr>
          <a:xfrm>
            <a:off x="5638800" y="939800"/>
            <a:ext cx="6197700" cy="53340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1712"/>
              </a:spcBef>
              <a:spcAft>
                <a:spcPts val="0"/>
              </a:spcAft>
              <a:buClr>
                <a:srgbClr val="BE2D2D"/>
              </a:buClr>
              <a:buSzPts val="2400"/>
              <a:buFont typeface="Noto Sans"/>
              <a:buChar char="▪"/>
              <a:defRPr sz="2400" b="1" i="0" u="none" strike="noStrike" cap="none">
                <a:solidFill>
                  <a:srgbClr val="BE2D2D"/>
                </a:solidFill>
                <a:latin typeface="Calibri"/>
                <a:ea typeface="Calibri"/>
                <a:cs typeface="Calibri"/>
                <a:sym typeface="Calibri"/>
              </a:defRPr>
            </a:lvl1pPr>
            <a:lvl2pPr marL="914400" marR="0" lvl="1" indent="-364045" algn="l" rtl="0">
              <a:lnSpc>
                <a:spcPct val="100000"/>
              </a:lnSpc>
              <a:spcBef>
                <a:spcPts val="512"/>
              </a:spcBef>
              <a:spcAft>
                <a:spcPts val="0"/>
              </a:spcAft>
              <a:buClr>
                <a:schemeClr val="dk1"/>
              </a:buClr>
              <a:buSzPts val="2133"/>
              <a:buFont typeface="Noto Sans"/>
              <a:buChar char="▪"/>
              <a:defRPr sz="2133"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512"/>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512"/>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512"/>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846776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our Points Alt">
  <p:cSld name="Four Points Alt">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17"/>
          <p:cNvSpPr txBox="1">
            <a:spLocks noGrp="1"/>
          </p:cNvSpPr>
          <p:nvPr>
            <p:ph type="body" idx="1"/>
          </p:nvPr>
        </p:nvSpPr>
        <p:spPr>
          <a:xfrm>
            <a:off x="508001" y="685800"/>
            <a:ext cx="2909467" cy="1524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0" i="0" u="none" strike="noStrike" cap="none">
                <a:solidFill>
                  <a:schemeClr val="lt1"/>
                </a:solidFill>
                <a:latin typeface="Oswald"/>
                <a:ea typeface="Oswald"/>
                <a:cs typeface="Oswald"/>
                <a:sym typeface="Oswald"/>
              </a:defRPr>
            </a:lvl1pPr>
            <a:lvl2pPr marL="914400" marR="0" lvl="1"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2pPr>
            <a:lvl3pPr marL="1371600" marR="0" lvl="2"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3pPr>
            <a:lvl4pPr marL="1828800" marR="0" lvl="3"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4pPr>
            <a:lvl5pPr marL="2286000" marR="0" lvl="4"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20" name="Google Shape;20;p17"/>
          <p:cNvSpPr txBox="1">
            <a:spLocks noGrp="1"/>
          </p:cNvSpPr>
          <p:nvPr>
            <p:ph type="body" idx="2"/>
          </p:nvPr>
        </p:nvSpPr>
        <p:spPr>
          <a:xfrm>
            <a:off x="4572001" y="685801"/>
            <a:ext cx="6959600" cy="389521"/>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21" name="Google Shape;21;p17"/>
          <p:cNvSpPr txBox="1">
            <a:spLocks noGrp="1"/>
          </p:cNvSpPr>
          <p:nvPr>
            <p:ph type="body" idx="3"/>
          </p:nvPr>
        </p:nvSpPr>
        <p:spPr>
          <a:xfrm>
            <a:off x="4992834" y="1244602"/>
            <a:ext cx="6117934" cy="55879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22" name="Google Shape;22;p17"/>
          <p:cNvSpPr txBox="1">
            <a:spLocks noGrp="1"/>
          </p:cNvSpPr>
          <p:nvPr>
            <p:ph type="body" idx="4"/>
          </p:nvPr>
        </p:nvSpPr>
        <p:spPr>
          <a:xfrm>
            <a:off x="4572001" y="2209801"/>
            <a:ext cx="6959600" cy="389521"/>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23" name="Google Shape;23;p17"/>
          <p:cNvSpPr txBox="1">
            <a:spLocks noGrp="1"/>
          </p:cNvSpPr>
          <p:nvPr>
            <p:ph type="body" idx="5"/>
          </p:nvPr>
        </p:nvSpPr>
        <p:spPr>
          <a:xfrm>
            <a:off x="4992834" y="2768602"/>
            <a:ext cx="6117934" cy="55879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24" name="Google Shape;24;p17"/>
          <p:cNvSpPr txBox="1">
            <a:spLocks noGrp="1"/>
          </p:cNvSpPr>
          <p:nvPr>
            <p:ph type="body" idx="6"/>
          </p:nvPr>
        </p:nvSpPr>
        <p:spPr>
          <a:xfrm>
            <a:off x="4572001" y="3733801"/>
            <a:ext cx="6959600" cy="389521"/>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25" name="Google Shape;25;p17"/>
          <p:cNvSpPr txBox="1">
            <a:spLocks noGrp="1"/>
          </p:cNvSpPr>
          <p:nvPr>
            <p:ph type="body" idx="7"/>
          </p:nvPr>
        </p:nvSpPr>
        <p:spPr>
          <a:xfrm>
            <a:off x="4992834" y="4292602"/>
            <a:ext cx="6117934" cy="55879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26" name="Google Shape;26;p17"/>
          <p:cNvSpPr txBox="1">
            <a:spLocks noGrp="1"/>
          </p:cNvSpPr>
          <p:nvPr>
            <p:ph type="body" idx="8"/>
          </p:nvPr>
        </p:nvSpPr>
        <p:spPr>
          <a:xfrm>
            <a:off x="4572001" y="5257801"/>
            <a:ext cx="6959600" cy="389521"/>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27" name="Google Shape;27;p17"/>
          <p:cNvSpPr txBox="1">
            <a:spLocks noGrp="1"/>
          </p:cNvSpPr>
          <p:nvPr>
            <p:ph type="body" idx="9"/>
          </p:nvPr>
        </p:nvSpPr>
        <p:spPr>
          <a:xfrm>
            <a:off x="4992834" y="5816602"/>
            <a:ext cx="6117934" cy="55879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32848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Text/Picture">
  <p:cSld name="Main Text/Picture">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18"/>
          <p:cNvSpPr txBox="1">
            <a:spLocks noGrp="1"/>
          </p:cNvSpPr>
          <p:nvPr>
            <p:ph type="body" idx="1"/>
          </p:nvPr>
        </p:nvSpPr>
        <p:spPr>
          <a:xfrm>
            <a:off x="737632" y="330200"/>
            <a:ext cx="4545568" cy="1524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lt1"/>
              </a:buClr>
              <a:buSzPts val="5001"/>
              <a:buFont typeface="Arial"/>
              <a:buNone/>
              <a:defRPr sz="5001" b="0" i="0" u="none" strike="noStrike" cap="none">
                <a:solidFill>
                  <a:schemeClr val="lt1"/>
                </a:solidFill>
                <a:latin typeface="Oswald"/>
                <a:ea typeface="Oswald"/>
                <a:cs typeface="Oswald"/>
                <a:sym typeface="Oswald"/>
              </a:defRPr>
            </a:lvl1pPr>
            <a:lvl2pPr marL="914400" marR="0" lvl="1"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2pPr>
            <a:lvl3pPr marL="1371600" marR="0" lvl="2"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3pPr>
            <a:lvl4pPr marL="1828800" marR="0" lvl="3"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4pPr>
            <a:lvl5pPr marL="2286000" marR="0" lvl="4"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30" name="Google Shape;30;p18"/>
          <p:cNvSpPr txBox="1">
            <a:spLocks noGrp="1"/>
          </p:cNvSpPr>
          <p:nvPr>
            <p:ph type="body" idx="2"/>
          </p:nvPr>
        </p:nvSpPr>
        <p:spPr>
          <a:xfrm>
            <a:off x="737659" y="2565400"/>
            <a:ext cx="6120341" cy="55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87"/>
              </a:spcBef>
              <a:spcAft>
                <a:spcPts val="0"/>
              </a:spcAft>
              <a:buClr>
                <a:srgbClr val="BE2D2D"/>
              </a:buClr>
              <a:buSzPts val="2933"/>
              <a:buFont typeface="Arial"/>
              <a:buNone/>
              <a:defRPr sz="2933"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31" name="Google Shape;31;p18"/>
          <p:cNvSpPr txBox="1">
            <a:spLocks noGrp="1"/>
          </p:cNvSpPr>
          <p:nvPr>
            <p:ph type="body" idx="3"/>
          </p:nvPr>
        </p:nvSpPr>
        <p:spPr>
          <a:xfrm>
            <a:off x="737659" y="3581401"/>
            <a:ext cx="6120341" cy="2895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32" name="Google Shape;32;p18"/>
          <p:cNvSpPr>
            <a:spLocks noGrp="1"/>
          </p:cNvSpPr>
          <p:nvPr>
            <p:ph type="pic" idx="4"/>
          </p:nvPr>
        </p:nvSpPr>
        <p:spPr>
          <a:xfrm>
            <a:off x="7225242" y="1163638"/>
            <a:ext cx="4229101" cy="3921125"/>
          </a:xfrm>
          <a:prstGeom prst="rect">
            <a:avLst/>
          </a:prstGeom>
          <a:noFill/>
          <a:ln>
            <a:noFill/>
          </a:ln>
        </p:spPr>
      </p:sp>
    </p:spTree>
    <p:extLst>
      <p:ext uri="{BB962C8B-B14F-4D97-AF65-F5344CB8AC3E}">
        <p14:creationId xmlns:p14="http://schemas.microsoft.com/office/powerpoint/2010/main" val="161529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ark Title">
  <p:cSld name="Dark Title">
    <p:spTree>
      <p:nvGrpSpPr>
        <p:cNvPr id="1" name="Shape 37"/>
        <p:cNvGrpSpPr/>
        <p:nvPr/>
      </p:nvGrpSpPr>
      <p:grpSpPr>
        <a:xfrm>
          <a:off x="0" y="0"/>
          <a:ext cx="0" cy="0"/>
          <a:chOff x="0" y="0"/>
          <a:chExt cx="0" cy="0"/>
        </a:xfrm>
      </p:grpSpPr>
      <p:pic>
        <p:nvPicPr>
          <p:cNvPr id="38" name="Google Shape;38;p20"/>
          <p:cNvPicPr preferRelativeResize="0"/>
          <p:nvPr/>
        </p:nvPicPr>
        <p:blipFill rotWithShape="1">
          <a:blip r:embed="rId2">
            <a:alphaModFix/>
          </a:blip>
          <a:srcRect/>
          <a:stretch/>
        </p:blipFill>
        <p:spPr>
          <a:xfrm>
            <a:off x="7416801" y="5023294"/>
            <a:ext cx="3290071" cy="1484645"/>
          </a:xfrm>
          <a:prstGeom prst="rect">
            <a:avLst/>
          </a:prstGeom>
          <a:noFill/>
          <a:ln>
            <a:noFill/>
          </a:ln>
        </p:spPr>
      </p:pic>
      <p:sp>
        <p:nvSpPr>
          <p:cNvPr id="39" name="Google Shape;39;p20"/>
          <p:cNvSpPr txBox="1">
            <a:spLocks noGrp="1"/>
          </p:cNvSpPr>
          <p:nvPr>
            <p:ph type="body" idx="1"/>
          </p:nvPr>
        </p:nvSpPr>
        <p:spPr>
          <a:xfrm>
            <a:off x="914400" y="1019461"/>
            <a:ext cx="7620000" cy="2692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760"/>
              </a:spcBef>
              <a:spcAft>
                <a:spcPts val="0"/>
              </a:spcAft>
              <a:buClr>
                <a:srgbClr val="BE2D2D"/>
              </a:buClr>
              <a:buSzPts val="8800"/>
              <a:buFont typeface="Arial"/>
              <a:buNone/>
              <a:defRPr sz="8800" b="0" i="0" u="none" strike="noStrike" cap="none">
                <a:solidFill>
                  <a:srgbClr val="BE2D2D"/>
                </a:solidFill>
                <a:latin typeface="Oswald"/>
                <a:ea typeface="Oswald"/>
                <a:cs typeface="Oswald"/>
                <a:sym typeface="Oswald"/>
              </a:defRPr>
            </a:lvl1pPr>
            <a:lvl2pPr marL="914400" marR="0" lvl="1" indent="-381000" algn="l" rtl="0">
              <a:lnSpc>
                <a:spcPct val="100000"/>
              </a:lnSpc>
              <a:spcBef>
                <a:spcPts val="480"/>
              </a:spcBef>
              <a:spcAft>
                <a:spcPts val="0"/>
              </a:spcAft>
              <a:buClr>
                <a:srgbClr val="BE2D2D"/>
              </a:buClr>
              <a:buSzPts val="2400"/>
              <a:buFont typeface="Arial"/>
              <a:buChar char="–"/>
              <a:defRPr sz="2400" b="0" i="0" u="none" strike="noStrike" cap="none">
                <a:solidFill>
                  <a:srgbClr val="BE2D2D"/>
                </a:solidFill>
                <a:latin typeface="Calibri"/>
                <a:ea typeface="Calibri"/>
                <a:cs typeface="Calibri"/>
                <a:sym typeface="Calibri"/>
              </a:defRPr>
            </a:lvl2pPr>
            <a:lvl3pPr marL="1371600" marR="0" lvl="2" indent="-330200" algn="l" rtl="0">
              <a:lnSpc>
                <a:spcPct val="100000"/>
              </a:lnSpc>
              <a:spcBef>
                <a:spcPts val="320"/>
              </a:spcBef>
              <a:spcAft>
                <a:spcPts val="0"/>
              </a:spcAft>
              <a:buClr>
                <a:srgbClr val="BE2D2D"/>
              </a:buClr>
              <a:buSzPts val="1600"/>
              <a:buFont typeface="Arial"/>
              <a:buChar char="•"/>
              <a:defRPr sz="1600" b="0" i="0" u="none" strike="noStrike" cap="none">
                <a:solidFill>
                  <a:srgbClr val="BE2D2D"/>
                </a:solidFill>
                <a:latin typeface="Calibri"/>
                <a:ea typeface="Calibri"/>
                <a:cs typeface="Calibri"/>
                <a:sym typeface="Calibri"/>
              </a:defRPr>
            </a:lvl3pPr>
            <a:lvl4pPr marL="1828800" marR="0" lvl="3" indent="-313245" algn="l" rtl="0">
              <a:lnSpc>
                <a:spcPct val="100000"/>
              </a:lnSpc>
              <a:spcBef>
                <a:spcPts val="267"/>
              </a:spcBef>
              <a:spcAft>
                <a:spcPts val="0"/>
              </a:spcAft>
              <a:buClr>
                <a:srgbClr val="BE2D2D"/>
              </a:buClr>
              <a:buSzPts val="1333"/>
              <a:buFont typeface="Arial"/>
              <a:buChar char="–"/>
              <a:defRPr sz="1333" b="0" i="0" u="none" strike="noStrike" cap="none">
                <a:solidFill>
                  <a:srgbClr val="BE2D2D"/>
                </a:solidFill>
                <a:latin typeface="Calibri"/>
                <a:ea typeface="Calibri"/>
                <a:cs typeface="Calibri"/>
                <a:sym typeface="Calibri"/>
              </a:defRPr>
            </a:lvl4pPr>
            <a:lvl5pPr marL="2286000" marR="0" lvl="4" indent="-313245" algn="l" rtl="0">
              <a:lnSpc>
                <a:spcPct val="100000"/>
              </a:lnSpc>
              <a:spcBef>
                <a:spcPts val="267"/>
              </a:spcBef>
              <a:spcAft>
                <a:spcPts val="0"/>
              </a:spcAft>
              <a:buClr>
                <a:srgbClr val="BE2D2D"/>
              </a:buClr>
              <a:buSzPts val="1333"/>
              <a:buFont typeface="Arial"/>
              <a:buChar char="»"/>
              <a:defRPr sz="1333" b="0" i="0" u="none" strike="noStrike" cap="none">
                <a:solidFill>
                  <a:srgbClr val="BE2D2D"/>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40" name="Google Shape;40;p20"/>
          <p:cNvSpPr txBox="1">
            <a:spLocks noGrp="1"/>
          </p:cNvSpPr>
          <p:nvPr>
            <p:ph type="body" idx="2"/>
          </p:nvPr>
        </p:nvSpPr>
        <p:spPr>
          <a:xfrm>
            <a:off x="914400" y="4089400"/>
            <a:ext cx="7620000" cy="55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880"/>
              </a:spcBef>
              <a:spcAft>
                <a:spcPts val="0"/>
              </a:spcAft>
              <a:buClr>
                <a:schemeClr val="lt1"/>
              </a:buClr>
              <a:buSzPts val="4400"/>
              <a:buFont typeface="Arial"/>
              <a:buNone/>
              <a:defRPr sz="4400"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lt1"/>
              </a:buClr>
              <a:buSzPts val="1867"/>
              <a:buFont typeface="Arial"/>
              <a:buChar char="–"/>
              <a:defRPr sz="1867" b="0" i="0" u="none" strike="noStrike" cap="none">
                <a:solidFill>
                  <a:schemeClr val="lt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41" name="Google Shape;41;p20"/>
          <p:cNvSpPr txBox="1">
            <a:spLocks noGrp="1"/>
          </p:cNvSpPr>
          <p:nvPr>
            <p:ph type="body" idx="3"/>
          </p:nvPr>
        </p:nvSpPr>
        <p:spPr>
          <a:xfrm>
            <a:off x="914400" y="5867400"/>
            <a:ext cx="5588000" cy="50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87"/>
              </a:spcBef>
              <a:spcAft>
                <a:spcPts val="0"/>
              </a:spcAft>
              <a:buClr>
                <a:schemeClr val="lt1"/>
              </a:buClr>
              <a:buSzPts val="2933"/>
              <a:buFont typeface="Arial"/>
              <a:buNone/>
              <a:defRPr sz="2933"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lt1"/>
              </a:buClr>
              <a:buSzPts val="1867"/>
              <a:buFont typeface="Arial"/>
              <a:buChar char="–"/>
              <a:defRPr sz="1867" b="0" i="0" u="none" strike="noStrike" cap="none">
                <a:solidFill>
                  <a:schemeClr val="lt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06285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ight Title">
  <p:cSld name="Light Title">
    <p:bg>
      <p:bgPr>
        <a:blipFill>
          <a:blip r:embed="rId2">
            <a:alphaModFix/>
          </a:blip>
          <a:stretch>
            <a:fillRect/>
          </a:stretch>
        </a:blipFill>
        <a:effectLst/>
      </p:bgPr>
    </p:bg>
    <p:spTree>
      <p:nvGrpSpPr>
        <p:cNvPr id="1" name="Shape 42"/>
        <p:cNvGrpSpPr/>
        <p:nvPr/>
      </p:nvGrpSpPr>
      <p:grpSpPr>
        <a:xfrm>
          <a:off x="0" y="0"/>
          <a:ext cx="0" cy="0"/>
          <a:chOff x="0" y="0"/>
          <a:chExt cx="0" cy="0"/>
        </a:xfrm>
      </p:grpSpPr>
      <p:pic>
        <p:nvPicPr>
          <p:cNvPr id="43" name="Google Shape;43;p21"/>
          <p:cNvPicPr preferRelativeResize="0"/>
          <p:nvPr/>
        </p:nvPicPr>
        <p:blipFill rotWithShape="1">
          <a:blip r:embed="rId3">
            <a:alphaModFix/>
          </a:blip>
          <a:srcRect/>
          <a:stretch/>
        </p:blipFill>
        <p:spPr>
          <a:xfrm>
            <a:off x="7264400" y="5014164"/>
            <a:ext cx="3454400" cy="1561027"/>
          </a:xfrm>
          <a:prstGeom prst="rect">
            <a:avLst/>
          </a:prstGeom>
          <a:noFill/>
          <a:ln>
            <a:noFill/>
          </a:ln>
        </p:spPr>
      </p:pic>
      <p:sp>
        <p:nvSpPr>
          <p:cNvPr id="44" name="Google Shape;44;p21"/>
          <p:cNvSpPr txBox="1">
            <a:spLocks noGrp="1"/>
          </p:cNvSpPr>
          <p:nvPr>
            <p:ph type="body" idx="1"/>
          </p:nvPr>
        </p:nvSpPr>
        <p:spPr>
          <a:xfrm>
            <a:off x="914401" y="939800"/>
            <a:ext cx="7569200" cy="2743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760"/>
              </a:spcBef>
              <a:spcAft>
                <a:spcPts val="0"/>
              </a:spcAft>
              <a:buClr>
                <a:srgbClr val="BE2D2D"/>
              </a:buClr>
              <a:buSzPts val="8800"/>
              <a:buFont typeface="Arial"/>
              <a:buNone/>
              <a:defRPr sz="8800" b="0" i="0" u="none" strike="noStrike" cap="none">
                <a:solidFill>
                  <a:srgbClr val="BE2D2D"/>
                </a:solidFill>
                <a:latin typeface="Oswald"/>
                <a:ea typeface="Oswald"/>
                <a:cs typeface="Oswald"/>
                <a:sym typeface="Oswald"/>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45" name="Google Shape;45;p21"/>
          <p:cNvSpPr txBox="1">
            <a:spLocks noGrp="1"/>
          </p:cNvSpPr>
          <p:nvPr>
            <p:ph type="body" idx="2"/>
          </p:nvPr>
        </p:nvSpPr>
        <p:spPr>
          <a:xfrm>
            <a:off x="914400" y="4089400"/>
            <a:ext cx="7620000" cy="55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880"/>
              </a:spcBef>
              <a:spcAft>
                <a:spcPts val="0"/>
              </a:spcAft>
              <a:buClr>
                <a:srgbClr val="000D2F"/>
              </a:buClr>
              <a:buSzPts val="4400"/>
              <a:buFont typeface="Arial"/>
              <a:buNone/>
              <a:defRPr sz="4400"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lt1"/>
              </a:buClr>
              <a:buSzPts val="1867"/>
              <a:buFont typeface="Arial"/>
              <a:buChar char="–"/>
              <a:defRPr sz="1867" b="0" i="0" u="none" strike="noStrike" cap="none">
                <a:solidFill>
                  <a:schemeClr val="lt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46" name="Google Shape;46;p21"/>
          <p:cNvSpPr txBox="1">
            <a:spLocks noGrp="1"/>
          </p:cNvSpPr>
          <p:nvPr>
            <p:ph type="body" idx="3"/>
          </p:nvPr>
        </p:nvSpPr>
        <p:spPr>
          <a:xfrm>
            <a:off x="914400" y="5867400"/>
            <a:ext cx="5588000" cy="50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87"/>
              </a:spcBef>
              <a:spcAft>
                <a:spcPts val="0"/>
              </a:spcAft>
              <a:buClr>
                <a:srgbClr val="000D2F"/>
              </a:buClr>
              <a:buSzPts val="2933"/>
              <a:buFont typeface="Arial"/>
              <a:buNone/>
              <a:defRPr sz="2933"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lt1"/>
              </a:buClr>
              <a:buSzPts val="1867"/>
              <a:buFont typeface="Arial"/>
              <a:buChar char="–"/>
              <a:defRPr sz="1867" b="0" i="0" u="none" strike="noStrike" cap="none">
                <a:solidFill>
                  <a:schemeClr val="lt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947445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p22"/>
          <p:cNvSpPr txBox="1">
            <a:spLocks noGrp="1"/>
          </p:cNvSpPr>
          <p:nvPr>
            <p:ph type="body" idx="1"/>
          </p:nvPr>
        </p:nvSpPr>
        <p:spPr>
          <a:xfrm>
            <a:off x="762000" y="1905001"/>
            <a:ext cx="5080000" cy="3810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49" name="Google Shape;49;p22"/>
          <p:cNvSpPr txBox="1">
            <a:spLocks noGrp="1"/>
          </p:cNvSpPr>
          <p:nvPr>
            <p:ph type="body" idx="2"/>
          </p:nvPr>
        </p:nvSpPr>
        <p:spPr>
          <a:xfrm>
            <a:off x="762001" y="2057401"/>
            <a:ext cx="462280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BE2D2D"/>
              </a:buClr>
              <a:buSzPts val="5001"/>
              <a:buFont typeface="Arial"/>
              <a:buNone/>
              <a:defRPr sz="5001" b="0" i="0" u="none" strike="noStrike" cap="none">
                <a:solidFill>
                  <a:srgbClr val="BE2D2D"/>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50" name="Google Shape;50;p22"/>
          <p:cNvSpPr>
            <a:spLocks noGrp="1"/>
          </p:cNvSpPr>
          <p:nvPr>
            <p:ph type="pic" idx="3"/>
          </p:nvPr>
        </p:nvSpPr>
        <p:spPr>
          <a:xfrm>
            <a:off x="7772400" y="660401"/>
            <a:ext cx="3251200" cy="5537200"/>
          </a:xfrm>
          <a:prstGeom prst="rect">
            <a:avLst/>
          </a:prstGeom>
          <a:noFill/>
          <a:ln>
            <a:noFill/>
          </a:ln>
        </p:spPr>
      </p:sp>
    </p:spTree>
    <p:extLst>
      <p:ext uri="{BB962C8B-B14F-4D97-AF65-F5344CB8AC3E}">
        <p14:creationId xmlns:p14="http://schemas.microsoft.com/office/powerpoint/2010/main" val="95715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ark Text/Picture">
  <p:cSld name="Dark Text/Picture">
    <p:bg>
      <p:bgPr>
        <a:blipFill>
          <a:blip r:embed="rId2">
            <a:alphaModFix/>
          </a:blip>
          <a:stretch>
            <a:fillRect/>
          </a:stretch>
        </a:blipFill>
        <a:effectLst/>
      </p:bgPr>
    </p:bg>
    <p:spTree>
      <p:nvGrpSpPr>
        <p:cNvPr id="1" name="Shape 51"/>
        <p:cNvGrpSpPr/>
        <p:nvPr/>
      </p:nvGrpSpPr>
      <p:grpSpPr>
        <a:xfrm>
          <a:off x="0" y="0"/>
          <a:ext cx="0" cy="0"/>
          <a:chOff x="0" y="0"/>
          <a:chExt cx="0" cy="0"/>
        </a:xfrm>
      </p:grpSpPr>
      <p:sp>
        <p:nvSpPr>
          <p:cNvPr id="52" name="Google Shape;52;p23"/>
          <p:cNvSpPr txBox="1">
            <a:spLocks noGrp="1"/>
          </p:cNvSpPr>
          <p:nvPr>
            <p:ph type="body" idx="1"/>
          </p:nvPr>
        </p:nvSpPr>
        <p:spPr>
          <a:xfrm>
            <a:off x="711200" y="694763"/>
            <a:ext cx="5815570" cy="812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lt1"/>
              </a:buClr>
              <a:buSzPts val="5001"/>
              <a:buFont typeface="Arial"/>
              <a:buNone/>
              <a:defRPr sz="5001" b="0" i="0" u="none" strike="noStrike" cap="none">
                <a:solidFill>
                  <a:schemeClr val="lt1"/>
                </a:solidFill>
                <a:latin typeface="Oswald"/>
                <a:ea typeface="Oswald"/>
                <a:cs typeface="Oswald"/>
                <a:sym typeface="Oswald"/>
              </a:defRPr>
            </a:lvl1pPr>
            <a:lvl2pPr marL="914400" marR="0" lvl="1"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2pPr>
            <a:lvl3pPr marL="1371600" marR="0" lvl="2"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3pPr>
            <a:lvl4pPr marL="1828800" marR="0" lvl="3"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4pPr>
            <a:lvl5pPr marL="2286000" marR="0" lvl="4"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53" name="Google Shape;53;p23"/>
          <p:cNvSpPr txBox="1">
            <a:spLocks noGrp="1"/>
          </p:cNvSpPr>
          <p:nvPr>
            <p:ph type="body" idx="2"/>
          </p:nvPr>
        </p:nvSpPr>
        <p:spPr>
          <a:xfrm>
            <a:off x="711200" y="1815998"/>
            <a:ext cx="5815570" cy="55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87"/>
              </a:spcBef>
              <a:spcAft>
                <a:spcPts val="0"/>
              </a:spcAft>
              <a:buClr>
                <a:srgbClr val="BE2D2D"/>
              </a:buClr>
              <a:buSzPts val="2933"/>
              <a:buFont typeface="Arial"/>
              <a:buNone/>
              <a:defRPr sz="2933"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54" name="Google Shape;54;p23"/>
          <p:cNvSpPr txBox="1">
            <a:spLocks noGrp="1"/>
          </p:cNvSpPr>
          <p:nvPr>
            <p:ph type="body" idx="3"/>
          </p:nvPr>
        </p:nvSpPr>
        <p:spPr>
          <a:xfrm>
            <a:off x="711200" y="2677917"/>
            <a:ext cx="5909803" cy="266656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27"/>
              </a:spcBef>
              <a:spcAft>
                <a:spcPts val="0"/>
              </a:spcAft>
              <a:buClr>
                <a:schemeClr val="lt1"/>
              </a:buClr>
              <a:buSzPts val="2133"/>
              <a:buFont typeface="Arial"/>
              <a:buNone/>
              <a:defRPr sz="2133"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55" name="Google Shape;55;p23"/>
          <p:cNvSpPr>
            <a:spLocks noGrp="1"/>
          </p:cNvSpPr>
          <p:nvPr>
            <p:ph type="pic" idx="4"/>
          </p:nvPr>
        </p:nvSpPr>
        <p:spPr>
          <a:xfrm>
            <a:off x="7241068" y="1468438"/>
            <a:ext cx="4229101" cy="3921125"/>
          </a:xfrm>
          <a:prstGeom prst="rect">
            <a:avLst/>
          </a:prstGeom>
          <a:noFill/>
          <a:ln>
            <a:noFill/>
          </a:ln>
        </p:spPr>
      </p:sp>
    </p:spTree>
    <p:extLst>
      <p:ext uri="{BB962C8B-B14F-4D97-AF65-F5344CB8AC3E}">
        <p14:creationId xmlns:p14="http://schemas.microsoft.com/office/powerpoint/2010/main" val="3428770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hree Points">
  <p:cSld name="1_Three Points">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24"/>
          <p:cNvSpPr txBox="1">
            <a:spLocks noGrp="1"/>
          </p:cNvSpPr>
          <p:nvPr>
            <p:ph type="body" idx="1"/>
          </p:nvPr>
        </p:nvSpPr>
        <p:spPr>
          <a:xfrm>
            <a:off x="762000" y="4326855"/>
            <a:ext cx="4545568" cy="1524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lt1"/>
              </a:buClr>
              <a:buSzPts val="5001"/>
              <a:buFont typeface="Arial"/>
              <a:buNone/>
              <a:defRPr sz="5001" b="0" i="0" u="none" strike="noStrike" cap="none">
                <a:solidFill>
                  <a:schemeClr val="lt1"/>
                </a:solidFill>
                <a:latin typeface="Oswald"/>
                <a:ea typeface="Oswald"/>
                <a:cs typeface="Oswald"/>
                <a:sym typeface="Oswald"/>
              </a:defRPr>
            </a:lvl1pPr>
            <a:lvl2pPr marL="914400" marR="0" lvl="1"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2pPr>
            <a:lvl3pPr marL="1371600" marR="0" lvl="2"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3pPr>
            <a:lvl4pPr marL="1828800" marR="0" lvl="3"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4pPr>
            <a:lvl5pPr marL="2286000" marR="0" lvl="4"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58" name="Google Shape;58;p24"/>
          <p:cNvSpPr txBox="1">
            <a:spLocks noGrp="1"/>
          </p:cNvSpPr>
          <p:nvPr>
            <p:ph type="body" idx="2"/>
          </p:nvPr>
        </p:nvSpPr>
        <p:spPr>
          <a:xfrm>
            <a:off x="6451601" y="1498601"/>
            <a:ext cx="4820709" cy="40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59" name="Google Shape;59;p24"/>
          <p:cNvSpPr txBox="1">
            <a:spLocks noGrp="1"/>
          </p:cNvSpPr>
          <p:nvPr>
            <p:ph type="body" idx="3"/>
          </p:nvPr>
        </p:nvSpPr>
        <p:spPr>
          <a:xfrm>
            <a:off x="6451601" y="2026148"/>
            <a:ext cx="4820709" cy="863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60" name="Google Shape;60;p24"/>
          <p:cNvSpPr txBox="1">
            <a:spLocks noGrp="1"/>
          </p:cNvSpPr>
          <p:nvPr>
            <p:ph type="body" idx="4"/>
          </p:nvPr>
        </p:nvSpPr>
        <p:spPr>
          <a:xfrm>
            <a:off x="6471685" y="3199461"/>
            <a:ext cx="4820709" cy="40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61" name="Google Shape;61;p24"/>
          <p:cNvSpPr txBox="1">
            <a:spLocks noGrp="1"/>
          </p:cNvSpPr>
          <p:nvPr>
            <p:ph type="body" idx="5"/>
          </p:nvPr>
        </p:nvSpPr>
        <p:spPr>
          <a:xfrm>
            <a:off x="6471685" y="3727008"/>
            <a:ext cx="4820709" cy="863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62" name="Google Shape;62;p24"/>
          <p:cNvSpPr txBox="1">
            <a:spLocks noGrp="1"/>
          </p:cNvSpPr>
          <p:nvPr>
            <p:ph type="body" idx="6"/>
          </p:nvPr>
        </p:nvSpPr>
        <p:spPr>
          <a:xfrm>
            <a:off x="6431518" y="4900320"/>
            <a:ext cx="4820709" cy="40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63" name="Google Shape;63;p24"/>
          <p:cNvSpPr txBox="1">
            <a:spLocks noGrp="1"/>
          </p:cNvSpPr>
          <p:nvPr>
            <p:ph type="body" idx="7"/>
          </p:nvPr>
        </p:nvSpPr>
        <p:spPr>
          <a:xfrm>
            <a:off x="6431518" y="5427868"/>
            <a:ext cx="4820709" cy="863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64" name="Google Shape;64;p24"/>
          <p:cNvSpPr>
            <a:spLocks noGrp="1"/>
          </p:cNvSpPr>
          <p:nvPr>
            <p:ph type="pic" idx="8"/>
          </p:nvPr>
        </p:nvSpPr>
        <p:spPr>
          <a:xfrm>
            <a:off x="1" y="0"/>
            <a:ext cx="5537200" cy="3429000"/>
          </a:xfrm>
          <a:prstGeom prst="rect">
            <a:avLst/>
          </a:prstGeom>
          <a:noFill/>
          <a:ln>
            <a:noFill/>
          </a:ln>
        </p:spPr>
      </p:sp>
    </p:spTree>
    <p:extLst>
      <p:ext uri="{BB962C8B-B14F-4D97-AF65-F5344CB8AC3E}">
        <p14:creationId xmlns:p14="http://schemas.microsoft.com/office/powerpoint/2010/main" val="2707807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2">
            <a:alphaModFix/>
          </a:blip>
          <a:stretch>
            <a:fillRect/>
          </a:stretch>
        </a:blip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97813639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hyperlink" Target="https://portal.ct.gov/SDE/Nutrition/CACFP-Child-Care-Centers" TargetMode="External"/><Relationship Id="rId3" Type="http://schemas.openxmlformats.org/officeDocument/2006/relationships/hyperlink" Target="https://nrckids.org/CFOC/Database/4.2.0" TargetMode="External"/><Relationship Id="rId7" Type="http://schemas.openxmlformats.org/officeDocument/2006/relationships/hyperlink" Target="https://www.ecfr.gov/current/title-7/subtitle-B/chapter-II/subchapter-A/part-226" TargetMode="Externa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hyperlink" Target="https://www.fns.usda.gov/tn/meal-pattern-training-worksheets-cacfp" TargetMode="External"/><Relationship Id="rId5" Type="http://schemas.openxmlformats.org/officeDocument/2006/relationships/hyperlink" Target="https://www.fns.usda.gov/tn/offering-water-cacfp" TargetMode="External"/><Relationship Id="rId4" Type="http://schemas.openxmlformats.org/officeDocument/2006/relationships/hyperlink" Target="https://theicn.org/cacfp/"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7"/>
        <p:cNvGrpSpPr/>
        <p:nvPr/>
      </p:nvGrpSpPr>
      <p:grpSpPr>
        <a:xfrm>
          <a:off x="0" y="0"/>
          <a:ext cx="0" cy="0"/>
          <a:chOff x="0" y="0"/>
          <a:chExt cx="0" cy="0"/>
        </a:xfrm>
      </p:grpSpPr>
      <p:sp>
        <p:nvSpPr>
          <p:cNvPr id="158" name="Google Shape;158;p1"/>
          <p:cNvSpPr txBox="1"/>
          <p:nvPr/>
        </p:nvSpPr>
        <p:spPr>
          <a:xfrm>
            <a:off x="914401" y="2100185"/>
            <a:ext cx="7670700" cy="13545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8800"/>
              <a:buFont typeface="Arial"/>
              <a:buNone/>
              <a:tabLst/>
              <a:defRPr/>
            </a:pPr>
            <a:r>
              <a:rPr kumimoji="0" lang="en-US" sz="8800" b="0" i="0" u="none" strike="noStrike" kern="0" cap="none" spc="0" normalizeH="0" baseline="0" noProof="0">
                <a:ln>
                  <a:noFill/>
                </a:ln>
                <a:solidFill>
                  <a:srgbClr val="BE2D2D"/>
                </a:solidFill>
                <a:effectLst/>
                <a:uLnTx/>
                <a:uFillTx/>
                <a:latin typeface="Oswald"/>
                <a:ea typeface="Oswald"/>
                <a:cs typeface="Oswald"/>
                <a:sym typeface="Oswald"/>
              </a:rPr>
              <a:t>Meal Patterns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59" name="Google Shape;159;p1"/>
          <p:cNvPicPr preferRelativeResize="0"/>
          <p:nvPr/>
        </p:nvPicPr>
        <p:blipFill rotWithShape="1">
          <a:blip r:embed="rId4">
            <a:alphaModFix/>
          </a:blip>
          <a:srcRect/>
          <a:stretch/>
        </p:blipFill>
        <p:spPr>
          <a:xfrm>
            <a:off x="7264400" y="5014165"/>
            <a:ext cx="3454400" cy="1561027"/>
          </a:xfrm>
          <a:prstGeom prst="rect">
            <a:avLst/>
          </a:prstGeom>
          <a:noFill/>
          <a:ln>
            <a:noFill/>
          </a:ln>
        </p:spPr>
      </p:pic>
      <p:sp>
        <p:nvSpPr>
          <p:cNvPr id="160" name="Google Shape;160;p1"/>
          <p:cNvSpPr txBox="1"/>
          <p:nvPr/>
        </p:nvSpPr>
        <p:spPr>
          <a:xfrm>
            <a:off x="846525" y="6244575"/>
            <a:ext cx="1607100" cy="4002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1640"/>
                </a:solidFill>
                <a:effectLst/>
                <a:uLnTx/>
                <a:uFillTx/>
                <a:latin typeface="Oswald SemiBold"/>
                <a:ea typeface="Oswald SemiBold"/>
                <a:cs typeface="Oswald SemiBold"/>
                <a:sym typeface="Oswald SemiBold"/>
              </a:rPr>
              <a:t>August </a:t>
            </a:r>
            <a:r>
              <a:rPr kumimoji="0" lang="en-US" sz="1400" b="0" i="0" u="none" strike="noStrike" kern="0" cap="none" spc="0" normalizeH="0" baseline="0" noProof="0" dirty="0">
                <a:ln>
                  <a:noFill/>
                </a:ln>
                <a:solidFill>
                  <a:srgbClr val="001640"/>
                </a:solidFill>
                <a:effectLst/>
                <a:uLnTx/>
                <a:uFillTx/>
                <a:latin typeface="Oswald SemiBold"/>
                <a:ea typeface="Oswald SemiBold"/>
                <a:cs typeface="Oswald SemiBold"/>
                <a:sym typeface="Oswald SemiBold"/>
              </a:rPr>
              <a:t>2023</a:t>
            </a:r>
            <a:endParaRPr kumimoji="0" sz="1400" b="0" i="0" u="none" strike="noStrike" kern="0" cap="none" spc="0" normalizeH="0" baseline="0" noProof="0" dirty="0">
              <a:ln>
                <a:noFill/>
              </a:ln>
              <a:solidFill>
                <a:srgbClr val="001640"/>
              </a:solidFill>
              <a:effectLst/>
              <a:uLnTx/>
              <a:uFillTx/>
              <a:latin typeface="Oswald SemiBold"/>
              <a:ea typeface="Oswald SemiBold"/>
              <a:cs typeface="Oswald SemiBold"/>
              <a:sym typeface="Oswald SemiBold"/>
            </a:endParaRPr>
          </a:p>
        </p:txBody>
      </p:sp>
    </p:spTree>
  </p:cSld>
  <p:clrMapOvr>
    <a:masterClrMapping/>
  </p:clrMapOvr>
  <mc:AlternateContent xmlns:mc="http://schemas.openxmlformats.org/markup-compatibility/2006" xmlns:p14="http://schemas.microsoft.com/office/powerpoint/2010/main">
    <mc:Choice Requires="p14">
      <p:transition spd="slow" p14:dur="2000" advTm="19196"/>
    </mc:Choice>
    <mc:Fallback xmlns="">
      <p:transition spd="slow" advTm="1919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2110adbc48d_0_2"/>
          <p:cNvSpPr txBox="1">
            <a:spLocks noGrp="1"/>
          </p:cNvSpPr>
          <p:nvPr>
            <p:ph type="body" idx="1"/>
          </p:nvPr>
        </p:nvSpPr>
        <p:spPr>
          <a:xfrm>
            <a:off x="1545125" y="843800"/>
            <a:ext cx="6815700" cy="945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5000"/>
              <a:buNone/>
            </a:pPr>
            <a:r>
              <a:rPr lang="en-US"/>
              <a:t>Resources and References</a:t>
            </a:r>
            <a:endParaRPr/>
          </a:p>
        </p:txBody>
      </p:sp>
      <p:sp>
        <p:nvSpPr>
          <p:cNvPr id="228" name="Google Shape;228;g2110adbc48d_0_2"/>
          <p:cNvSpPr txBox="1"/>
          <p:nvPr/>
        </p:nvSpPr>
        <p:spPr>
          <a:xfrm>
            <a:off x="699300" y="6065725"/>
            <a:ext cx="10845300" cy="6771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212121"/>
                </a:solidFill>
                <a:effectLst/>
                <a:uLnTx/>
                <a:uFillTx/>
                <a:latin typeface="Arial"/>
                <a:cs typeface="Arial"/>
                <a:sym typeface="Arial"/>
              </a:rPr>
              <a:t>Disclosure:</a:t>
            </a:r>
            <a:r>
              <a:rPr kumimoji="0" lang="en-US" sz="1600" b="1" i="1" u="none" strike="noStrike" kern="0" cap="none" spc="0" normalizeH="0" baseline="0" noProof="0">
                <a:ln>
                  <a:noFill/>
                </a:ln>
                <a:solidFill>
                  <a:srgbClr val="212121"/>
                </a:solidFill>
                <a:effectLst/>
                <a:uLnTx/>
                <a:uFillTx/>
                <a:latin typeface="Calibri"/>
                <a:ea typeface="Calibri"/>
                <a:cs typeface="Calibri"/>
                <a:sym typeface="Calibri"/>
              </a:rPr>
              <a:t> </a:t>
            </a:r>
            <a:r>
              <a:rPr kumimoji="0" lang="en-US" sz="1600" b="1" i="1" u="none" strike="noStrike" kern="0" cap="none" spc="0" normalizeH="0" baseline="0" noProof="0">
                <a:ln>
                  <a:noFill/>
                </a:ln>
                <a:solidFill>
                  <a:srgbClr val="212121"/>
                </a:solidFill>
                <a:effectLst/>
                <a:uLnTx/>
                <a:uFillTx/>
                <a:latin typeface="Arial"/>
                <a:cs typeface="Arial"/>
                <a:sym typeface="Arial"/>
              </a:rPr>
              <a:t>The information in this module is based on a variety of sources listed above. It highlights key points relevant to this topic, but is not exhaustive. Please refer to the above resources for more information.</a:t>
            </a:r>
            <a:endParaRPr kumimoji="0" sz="1600" b="1" i="1" u="none" strike="noStrike" kern="0" cap="none" spc="0" normalizeH="0" baseline="0" noProof="0">
              <a:ln>
                <a:noFill/>
              </a:ln>
              <a:solidFill>
                <a:srgbClr val="212121"/>
              </a:solidFill>
              <a:effectLst/>
              <a:uLnTx/>
              <a:uFillTx/>
              <a:latin typeface="Calibri"/>
              <a:ea typeface="Calibri"/>
              <a:cs typeface="Calibri"/>
              <a:sym typeface="Calibri"/>
            </a:endParaRPr>
          </a:p>
        </p:txBody>
      </p:sp>
      <p:sp>
        <p:nvSpPr>
          <p:cNvPr id="229" name="Google Shape;229;g2110adbc48d_0_2"/>
          <p:cNvSpPr txBox="1">
            <a:spLocks noGrp="1"/>
          </p:cNvSpPr>
          <p:nvPr>
            <p:ph type="body" idx="1"/>
          </p:nvPr>
        </p:nvSpPr>
        <p:spPr>
          <a:xfrm>
            <a:off x="1545125" y="1606117"/>
            <a:ext cx="10274342" cy="3971100"/>
          </a:xfrm>
          <a:prstGeom prst="rect">
            <a:avLst/>
          </a:prstGeom>
          <a:noFill/>
          <a:ln>
            <a:noFill/>
          </a:ln>
        </p:spPr>
        <p:txBody>
          <a:bodyPr spcFirstLastPara="1" wrap="square" lIns="91425" tIns="45700" rIns="91425" bIns="45700" anchor="t" anchorCtr="0">
            <a:noAutofit/>
          </a:bodyPr>
          <a:lstStyle/>
          <a:p>
            <a:pPr marL="342900" lvl="0" indent="-266700" algn="l" rtl="0">
              <a:lnSpc>
                <a:spcPct val="100000"/>
              </a:lnSpc>
              <a:spcBef>
                <a:spcPts val="0"/>
              </a:spcBef>
              <a:spcAft>
                <a:spcPts val="0"/>
              </a:spcAft>
              <a:buClr>
                <a:schemeClr val="accent2"/>
              </a:buClr>
              <a:buSzPts val="2000"/>
              <a:buFont typeface="Calibri"/>
              <a:buChar char="■"/>
            </a:pPr>
            <a:r>
              <a:rPr lang="en-US" sz="2000" b="1" dirty="0">
                <a:solidFill>
                  <a:schemeClr val="accent2"/>
                </a:solidFill>
                <a:latin typeface="Calibri"/>
                <a:ea typeface="Calibri"/>
                <a:cs typeface="Calibri"/>
                <a:sym typeface="Calibri"/>
              </a:rPr>
              <a:t>Caring for Our Children National Standards. Chapter 4: Nutrition and Food Service. 4.2. General Requirements: </a:t>
            </a:r>
            <a:r>
              <a:rPr lang="en-US" sz="2000" b="1" u="sng" dirty="0">
                <a:solidFill>
                  <a:schemeClr val="accent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https://nrckids.org/CFOC/Database/4.2.0</a:t>
            </a:r>
            <a:endParaRPr sz="2000" b="1" dirty="0">
              <a:solidFill>
                <a:schemeClr val="accent2"/>
              </a:solidFill>
              <a:latin typeface="Calibri"/>
              <a:ea typeface="Calibri"/>
              <a:cs typeface="Calibri"/>
              <a:sym typeface="Calibri"/>
            </a:endParaRPr>
          </a:p>
          <a:p>
            <a:pPr marL="342900" lvl="0" indent="-266700" algn="l" rtl="0">
              <a:lnSpc>
                <a:spcPct val="100000"/>
              </a:lnSpc>
              <a:spcBef>
                <a:spcPts val="0"/>
              </a:spcBef>
              <a:spcAft>
                <a:spcPts val="0"/>
              </a:spcAft>
              <a:buClr>
                <a:schemeClr val="accent2"/>
              </a:buClr>
              <a:buSzPts val="2000"/>
              <a:buFont typeface="Calibri"/>
              <a:buChar char="■"/>
            </a:pPr>
            <a:r>
              <a:rPr lang="en-US" sz="2000" b="1" dirty="0">
                <a:solidFill>
                  <a:schemeClr val="accent2"/>
                </a:solidFill>
                <a:latin typeface="Calibri"/>
                <a:ea typeface="Calibri"/>
                <a:cs typeface="Calibri"/>
                <a:sym typeface="Calibri"/>
              </a:rPr>
              <a:t>Institute of Child Nutrition. Child and Adult Care Food Programs, CACFP Meal Pattern Resources: </a:t>
            </a:r>
            <a:r>
              <a:rPr lang="en-US" sz="2000" b="1" u="sng" dirty="0">
                <a:solidFill>
                  <a:schemeClr val="accent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https://theicn.org/cacfp/</a:t>
            </a:r>
            <a:endParaRPr sz="2000" b="1" dirty="0">
              <a:solidFill>
                <a:schemeClr val="accent2"/>
              </a:solidFill>
              <a:latin typeface="Calibri"/>
              <a:ea typeface="Calibri"/>
              <a:cs typeface="Calibri"/>
              <a:sym typeface="Calibri"/>
            </a:endParaRPr>
          </a:p>
          <a:p>
            <a:pPr marL="342900" lvl="0" indent="-266700" algn="l" rtl="0">
              <a:lnSpc>
                <a:spcPct val="100000"/>
              </a:lnSpc>
              <a:spcBef>
                <a:spcPts val="0"/>
              </a:spcBef>
              <a:spcAft>
                <a:spcPts val="0"/>
              </a:spcAft>
              <a:buClr>
                <a:schemeClr val="accent2"/>
              </a:buClr>
              <a:buSzPts val="2000"/>
              <a:buFont typeface="Calibri"/>
              <a:buChar char="■"/>
            </a:pPr>
            <a:r>
              <a:rPr lang="en-US" sz="2000" b="1" dirty="0">
                <a:solidFill>
                  <a:schemeClr val="accent2"/>
                </a:solidFill>
                <a:latin typeface="Calibri"/>
                <a:ea typeface="Calibri"/>
                <a:cs typeface="Calibri"/>
                <a:sym typeface="Calibri"/>
              </a:rPr>
              <a:t>USDA, Food and Nutrition Service. Offering Water in the Child and Adult Care Food Program: </a:t>
            </a:r>
            <a:r>
              <a:rPr lang="en-US" sz="2000" b="1" u="sng" dirty="0">
                <a:solidFill>
                  <a:schemeClr val="accent2"/>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https://www.fns.usda.gov/tn/offering-water-cacfp</a:t>
            </a:r>
            <a:endParaRPr lang="en-US" sz="2000" b="1" u="sng" dirty="0">
              <a:solidFill>
                <a:schemeClr val="accent2"/>
              </a:solidFill>
              <a:latin typeface="Calibri"/>
              <a:ea typeface="Calibri"/>
              <a:cs typeface="Calibri"/>
              <a:sym typeface="Calibri"/>
            </a:endParaRPr>
          </a:p>
          <a:p>
            <a:pPr marL="342900" lvl="0" indent="-266700" algn="l" rtl="0">
              <a:lnSpc>
                <a:spcPct val="100000"/>
              </a:lnSpc>
              <a:spcBef>
                <a:spcPts val="0"/>
              </a:spcBef>
              <a:spcAft>
                <a:spcPts val="0"/>
              </a:spcAft>
              <a:buClr>
                <a:schemeClr val="accent2"/>
              </a:buClr>
              <a:buSzPts val="2000"/>
              <a:buFont typeface="Calibri"/>
              <a:buChar char="■"/>
            </a:pPr>
            <a:r>
              <a:rPr lang="en-US" sz="2000" b="1" dirty="0">
                <a:solidFill>
                  <a:schemeClr val="accent2"/>
                </a:solidFill>
                <a:latin typeface="Calibri"/>
                <a:ea typeface="Calibri"/>
                <a:cs typeface="Calibri"/>
                <a:sym typeface="Calibri"/>
              </a:rPr>
              <a:t>USDA, Food and Nutrition Service. CACFP Worksheets (many topics covered):  </a:t>
            </a:r>
            <a:r>
              <a:rPr lang="en-US" sz="2000" b="1" u="sng" dirty="0">
                <a:solidFill>
                  <a:schemeClr val="accent2"/>
                </a:solidFill>
                <a:latin typeface="Calibri"/>
                <a:cs typeface="Calibri"/>
                <a:sym typeface="Calibri"/>
                <a:hlinkClick r:id="rId6">
                  <a:extLst>
                    <a:ext uri="{A12FA001-AC4F-418D-AE19-62706E023703}">
                      <ahyp:hlinkClr xmlns:ahyp="http://schemas.microsoft.com/office/drawing/2018/hyperlinkcolor" val="tx"/>
                    </a:ext>
                  </a:extLst>
                </a:hlinkClick>
              </a:rPr>
              <a:t>https://www.fns.usda.gov/tn/meal-pattern-training-worksheets-cacfp</a:t>
            </a:r>
            <a:endParaRPr sz="2000" b="1" u="sng" dirty="0">
              <a:solidFill>
                <a:schemeClr val="accent2"/>
              </a:solidFill>
              <a:latin typeface="Calibri"/>
              <a:cs typeface="Calibri"/>
              <a:sym typeface="Calibri"/>
            </a:endParaRPr>
          </a:p>
          <a:p>
            <a:pPr marL="342900" lvl="0" indent="-266700" algn="l" rtl="0">
              <a:lnSpc>
                <a:spcPct val="100000"/>
              </a:lnSpc>
              <a:spcBef>
                <a:spcPts val="0"/>
              </a:spcBef>
              <a:spcAft>
                <a:spcPts val="0"/>
              </a:spcAft>
              <a:buClr>
                <a:schemeClr val="accent2"/>
              </a:buClr>
              <a:buSzPts val="2000"/>
              <a:buFont typeface="Calibri"/>
              <a:buChar char="■"/>
            </a:pPr>
            <a:r>
              <a:rPr lang="en-US" sz="2000" b="1" dirty="0">
                <a:solidFill>
                  <a:schemeClr val="accent2"/>
                </a:solidFill>
                <a:latin typeface="Calibri"/>
                <a:ea typeface="Calibri"/>
                <a:cs typeface="Calibri"/>
                <a:sym typeface="Calibri"/>
              </a:rPr>
              <a:t>USDA, Food and Nutrition Service. Child and Adult Care Food Program Title 7 CFR 226: </a:t>
            </a:r>
            <a:r>
              <a:rPr lang="en-US" sz="2000" b="1" u="sng" dirty="0">
                <a:solidFill>
                  <a:schemeClr val="accent2"/>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https://www.ecfr.gov/current/title-7/subtitle-B/chapter-II/subchapter-A/part-226</a:t>
            </a:r>
            <a:endParaRPr sz="2000" b="1" dirty="0">
              <a:solidFill>
                <a:schemeClr val="accent2"/>
              </a:solidFill>
              <a:latin typeface="Calibri"/>
              <a:ea typeface="Calibri"/>
              <a:cs typeface="Calibri"/>
              <a:sym typeface="Calibri"/>
            </a:endParaRPr>
          </a:p>
          <a:p>
            <a:pPr marL="342900" lvl="0" indent="-266700" algn="l" rtl="0">
              <a:lnSpc>
                <a:spcPct val="100000"/>
              </a:lnSpc>
              <a:spcBef>
                <a:spcPts val="0"/>
              </a:spcBef>
              <a:spcAft>
                <a:spcPts val="0"/>
              </a:spcAft>
              <a:buClr>
                <a:schemeClr val="accent2"/>
              </a:buClr>
              <a:buSzPts val="2000"/>
              <a:buFont typeface="Calibri"/>
              <a:buChar char="■"/>
            </a:pPr>
            <a:r>
              <a:rPr lang="en-US" sz="2000" b="1" dirty="0">
                <a:solidFill>
                  <a:schemeClr val="accent2"/>
                </a:solidFill>
                <a:latin typeface="Calibri"/>
                <a:ea typeface="Calibri"/>
                <a:cs typeface="Calibri"/>
                <a:sym typeface="Calibri"/>
              </a:rPr>
              <a:t>For more information on CACFP requirements please visit:</a:t>
            </a:r>
            <a:r>
              <a:rPr lang="en-US" sz="2000" b="1" dirty="0">
                <a:solidFill>
                  <a:schemeClr val="accent2"/>
                </a:solidFill>
                <a:uFill>
                  <a:noFill/>
                </a:uFill>
                <a:latin typeface="Calibri"/>
                <a:ea typeface="Calibri"/>
                <a:cs typeface="Calibri"/>
                <a:sym typeface="Calibri"/>
                <a:hlinkClick r:id="rId8">
                  <a:extLst>
                    <a:ext uri="{A12FA001-AC4F-418D-AE19-62706E023703}">
                      <ahyp:hlinkClr xmlns:ahyp="http://schemas.microsoft.com/office/drawing/2018/hyperlinkcolor" val="tx"/>
                    </a:ext>
                  </a:extLst>
                </a:hlinkClick>
              </a:rPr>
              <a:t> </a:t>
            </a:r>
            <a:r>
              <a:rPr lang="en-US" sz="2000" b="1" u="sng" dirty="0">
                <a:solidFill>
                  <a:schemeClr val="accent2"/>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https://portal.ct.gov/SDE/Nutrition/CACFP-Child-Care-Centers</a:t>
            </a:r>
            <a:r>
              <a:rPr lang="en-US" sz="2000" b="1" dirty="0">
                <a:solidFill>
                  <a:schemeClr val="accent2"/>
                </a:solidFill>
                <a:latin typeface="Calibri"/>
                <a:ea typeface="Calibri"/>
                <a:cs typeface="Calibri"/>
                <a:sym typeface="Calibri"/>
              </a:rPr>
              <a:t>. Before implementing any changes to your program’s food and nutrition policies or practices, contact your CACFP representative to ensure you are meeting all rules and regulations</a:t>
            </a:r>
            <a:endParaRPr sz="2000" b="1" dirty="0">
              <a:solidFill>
                <a:schemeClr val="accent2"/>
              </a:solidFill>
              <a:latin typeface="Calibri"/>
              <a:ea typeface="Calibri"/>
              <a:cs typeface="Calibri"/>
              <a:sym typeface="Calibri"/>
            </a:endParaRPr>
          </a:p>
          <a:p>
            <a:pPr marL="0" lvl="0" indent="0" algn="l" rtl="0">
              <a:lnSpc>
                <a:spcPct val="100000"/>
              </a:lnSpc>
              <a:spcBef>
                <a:spcPts val="427"/>
              </a:spcBef>
              <a:spcAft>
                <a:spcPts val="0"/>
              </a:spcAft>
              <a:buClr>
                <a:schemeClr val="dk1"/>
              </a:buClr>
              <a:buSzPts val="2133"/>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2000" advTm="10245"/>
    </mc:Choice>
    <mc:Fallback xmlns="">
      <p:transition spd="slow" advTm="1024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 name="Google Shape;255;p12" descr="Logo&#10;&#10;Description automatically generated">
            <a:extLst>
              <a:ext uri="{FF2B5EF4-FFF2-40B4-BE49-F238E27FC236}">
                <a16:creationId xmlns:a16="http://schemas.microsoft.com/office/drawing/2014/main" id="{3CD4DB5F-F4BC-2AE5-AD09-41132769222B}"/>
              </a:ext>
            </a:extLst>
          </p:cNvPr>
          <p:cNvPicPr preferRelativeResize="0"/>
          <p:nvPr/>
        </p:nvPicPr>
        <p:blipFill rotWithShape="1">
          <a:blip r:embed="rId3">
            <a:alphaModFix/>
          </a:blip>
          <a:srcRect/>
          <a:stretch/>
        </p:blipFill>
        <p:spPr>
          <a:xfrm>
            <a:off x="2455102" y="2444750"/>
            <a:ext cx="4356100" cy="1968500"/>
          </a:xfrm>
          <a:prstGeom prst="rect">
            <a:avLst/>
          </a:prstGeom>
          <a:noFill/>
          <a:ln>
            <a:noFill/>
          </a:ln>
        </p:spPr>
      </p:pic>
      <p:sp>
        <p:nvSpPr>
          <p:cNvPr id="4" name="Google Shape;257;p12">
            <a:extLst>
              <a:ext uri="{FF2B5EF4-FFF2-40B4-BE49-F238E27FC236}">
                <a16:creationId xmlns:a16="http://schemas.microsoft.com/office/drawing/2014/main" id="{A606552B-128B-1621-7CDA-F53E171889B4}"/>
              </a:ext>
            </a:extLst>
          </p:cNvPr>
          <p:cNvSpPr txBox="1"/>
          <p:nvPr/>
        </p:nvSpPr>
        <p:spPr>
          <a:xfrm>
            <a:off x="3763617" y="1298582"/>
            <a:ext cx="4664700" cy="10158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6000"/>
              <a:buFont typeface="Arial"/>
              <a:buNone/>
              <a:tabLst/>
              <a:defRPr/>
            </a:pPr>
            <a:r>
              <a:rPr kumimoji="0" lang="en-US" sz="6000" b="0" i="0" u="none" strike="noStrike" kern="0" cap="none" spc="0" normalizeH="0" baseline="0" noProof="0">
                <a:ln>
                  <a:noFill/>
                </a:ln>
                <a:solidFill>
                  <a:srgbClr val="001640"/>
                </a:solidFill>
                <a:effectLst/>
                <a:uLnTx/>
                <a:uFillTx/>
                <a:latin typeface="Oswald"/>
                <a:ea typeface="Oswald"/>
                <a:cs typeface="Oswald"/>
                <a:sym typeface="Oswald"/>
              </a:rPr>
              <a:t>Thank You!</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 name="Google Shape;258;p12">
            <a:extLst>
              <a:ext uri="{FF2B5EF4-FFF2-40B4-BE49-F238E27FC236}">
                <a16:creationId xmlns:a16="http://schemas.microsoft.com/office/drawing/2014/main" id="{5FBBDDC5-198D-D494-326E-A80B057BC071}"/>
              </a:ext>
            </a:extLst>
          </p:cNvPr>
          <p:cNvSpPr txBox="1"/>
          <p:nvPr/>
        </p:nvSpPr>
        <p:spPr>
          <a:xfrm>
            <a:off x="2984375" y="5008125"/>
            <a:ext cx="6223200" cy="8541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1640"/>
              </a:buClr>
              <a:buSzPts val="2400"/>
              <a:buFont typeface="Arial"/>
              <a:buNone/>
              <a:tabLst/>
              <a:defRPr/>
            </a:pPr>
            <a:r>
              <a:rPr kumimoji="0" lang="en-US" sz="2400" b="1" i="0" u="none" strike="noStrike" kern="0" cap="none" spc="0" normalizeH="0" baseline="0" noProof="0">
                <a:ln>
                  <a:noFill/>
                </a:ln>
                <a:solidFill>
                  <a:srgbClr val="000000"/>
                </a:solidFill>
                <a:effectLst/>
                <a:uLnTx/>
                <a:uFillTx/>
                <a:latin typeface="Calibri"/>
                <a:ea typeface="Calibri"/>
                <a:cs typeface="Calibri"/>
                <a:sym typeface="Calibri"/>
              </a:rPr>
              <a:t>Made possible with funding from </a:t>
            </a:r>
            <a:endParaRPr kumimoji="0" sz="2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1640"/>
              </a:buClr>
              <a:buSzPts val="2400"/>
              <a:buFont typeface="Arial"/>
              <a:buNone/>
              <a:tabLst/>
              <a:defRPr/>
            </a:pPr>
            <a:r>
              <a:rPr kumimoji="0" lang="en-US" sz="2400" b="1" i="0" u="none" strike="noStrike" kern="0" cap="none" spc="0" normalizeH="0" baseline="0" noProof="0">
                <a:ln>
                  <a:noFill/>
                </a:ln>
                <a:solidFill>
                  <a:srgbClr val="000000"/>
                </a:solidFill>
                <a:effectLst/>
                <a:uLnTx/>
                <a:uFillTx/>
                <a:latin typeface="Calibri"/>
                <a:ea typeface="Calibri"/>
                <a:cs typeface="Calibri"/>
                <a:sym typeface="Calibri"/>
              </a:rPr>
              <a:t>the Centers for Disease Control and Prevention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28611" marR="0" lvl="0" indent="-50810" algn="l" defTabSz="914400" rtl="0" eaLnBrk="1" fontAlgn="auto" latinLnBrk="0" hangingPunct="1">
              <a:lnSpc>
                <a:spcPct val="100000"/>
              </a:lnSpc>
              <a:spcBef>
                <a:spcPts val="560"/>
              </a:spcBef>
              <a:spcAft>
                <a:spcPts val="0"/>
              </a:spcAft>
              <a:buClr>
                <a:srgbClr val="001640"/>
              </a:buClr>
              <a:buSzPts val="2800"/>
              <a:buFont typeface="Arial"/>
              <a:buNone/>
              <a:tabLst/>
              <a:defRPr/>
            </a:pPr>
            <a:endParaRPr kumimoji="0" sz="2800" b="1" i="0" u="none" strike="noStrike" kern="0" cap="none" spc="0" normalizeH="0" baseline="0" noProof="0">
              <a:ln>
                <a:noFill/>
              </a:ln>
              <a:solidFill>
                <a:srgbClr val="001640"/>
              </a:solidFill>
              <a:effectLst/>
              <a:uLnTx/>
              <a:uFillTx/>
              <a:latin typeface="Calibri"/>
              <a:ea typeface="Calibri"/>
              <a:cs typeface="Calibri"/>
              <a:sym typeface="Calibri"/>
            </a:endParaRPr>
          </a:p>
        </p:txBody>
      </p:sp>
      <p:pic>
        <p:nvPicPr>
          <p:cNvPr id="7" name="Picture 6" descr="A picture containing text, font, logo, graphics&#10;&#10;Description automatically generated">
            <a:extLst>
              <a:ext uri="{FF2B5EF4-FFF2-40B4-BE49-F238E27FC236}">
                <a16:creationId xmlns:a16="http://schemas.microsoft.com/office/drawing/2014/main" id="{5E1CD397-BBE5-5110-C33F-C59360C8DBBA}"/>
              </a:ext>
            </a:extLst>
          </p:cNvPr>
          <p:cNvPicPr>
            <a:picLocks noChangeAspect="1"/>
          </p:cNvPicPr>
          <p:nvPr/>
        </p:nvPicPr>
        <p:blipFill>
          <a:blip r:embed="rId4"/>
          <a:stretch>
            <a:fillRect/>
          </a:stretch>
        </p:blipFill>
        <p:spPr>
          <a:xfrm>
            <a:off x="7434141" y="2520787"/>
            <a:ext cx="2141416" cy="22809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5760"/>
    </mc:Choice>
    <mc:Fallback xmlns="">
      <p:transition spd="slow" advTm="1576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4"/>
        <p:cNvGrpSpPr/>
        <p:nvPr/>
      </p:nvGrpSpPr>
      <p:grpSpPr>
        <a:xfrm>
          <a:off x="0" y="0"/>
          <a:ext cx="0" cy="0"/>
          <a:chOff x="0" y="0"/>
          <a:chExt cx="0" cy="0"/>
        </a:xfrm>
      </p:grpSpPr>
      <p:pic>
        <p:nvPicPr>
          <p:cNvPr id="165" name="Google Shape;165;p2"/>
          <p:cNvPicPr preferRelativeResize="0"/>
          <p:nvPr/>
        </p:nvPicPr>
        <p:blipFill rotWithShape="1">
          <a:blip r:embed="rId4">
            <a:alphaModFix/>
          </a:blip>
          <a:srcRect l="14117" r="14117"/>
          <a:stretch/>
        </p:blipFill>
        <p:spPr>
          <a:xfrm>
            <a:off x="7225117" y="1317296"/>
            <a:ext cx="4229251" cy="3921563"/>
          </a:xfrm>
          <a:prstGeom prst="rect">
            <a:avLst/>
          </a:prstGeom>
          <a:noFill/>
          <a:ln>
            <a:noFill/>
          </a:ln>
        </p:spPr>
      </p:pic>
      <p:sp>
        <p:nvSpPr>
          <p:cNvPr id="166" name="Google Shape;166;p2"/>
          <p:cNvSpPr txBox="1"/>
          <p:nvPr/>
        </p:nvSpPr>
        <p:spPr>
          <a:xfrm>
            <a:off x="712168" y="962499"/>
            <a:ext cx="4248739" cy="70532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9998"/>
              </a:lnSpc>
              <a:spcBef>
                <a:spcPts val="0"/>
              </a:spcBef>
              <a:spcAft>
                <a:spcPts val="0"/>
              </a:spcAft>
              <a:buClr>
                <a:srgbClr val="000000"/>
              </a:buClr>
              <a:buSzPts val="5001"/>
              <a:buFont typeface="Arial"/>
              <a:buNone/>
              <a:tabLst/>
              <a:defRPr/>
            </a:pPr>
            <a:r>
              <a:rPr kumimoji="0" lang="en-US" sz="5001" b="0" i="0" u="none" strike="noStrike" kern="0" cap="none" spc="0" normalizeH="0" baseline="0" noProof="0">
                <a:ln>
                  <a:noFill/>
                </a:ln>
                <a:solidFill>
                  <a:srgbClr val="FEFFFF"/>
                </a:solidFill>
                <a:effectLst/>
                <a:uLnTx/>
                <a:uFillTx/>
                <a:latin typeface="Oswald"/>
                <a:ea typeface="Oswald"/>
                <a:cs typeface="Oswald"/>
                <a:sym typeface="Oswald"/>
              </a:rPr>
              <a:t>Meal Patterns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7" name="Google Shape;167;p2"/>
          <p:cNvSpPr txBox="1"/>
          <p:nvPr/>
        </p:nvSpPr>
        <p:spPr>
          <a:xfrm>
            <a:off x="564350" y="2490475"/>
            <a:ext cx="6097500" cy="4094400"/>
          </a:xfrm>
          <a:prstGeom prst="rect">
            <a:avLst/>
          </a:prstGeom>
          <a:noFill/>
          <a:ln>
            <a:noFill/>
          </a:ln>
        </p:spPr>
        <p:txBody>
          <a:bodyPr spcFirstLastPara="1" wrap="square" lIns="0" tIns="0" rIns="0" bIns="0" anchor="t" anchorCtr="0">
            <a:spAutoFit/>
          </a:bodyPr>
          <a:lstStyle/>
          <a:p>
            <a:pPr marL="381024" marR="0" lvl="0" indent="-381024" algn="l" defTabSz="914400" rtl="0" eaLnBrk="1" fontAlgn="auto" latinLnBrk="0" hangingPunct="1">
              <a:lnSpc>
                <a:spcPct val="100000"/>
              </a:lnSpc>
              <a:spcBef>
                <a:spcPts val="0"/>
              </a:spcBef>
              <a:spcAft>
                <a:spcPts val="0"/>
              </a:spcAft>
              <a:buClr>
                <a:srgbClr val="000000"/>
              </a:buClr>
              <a:buSzPts val="2400"/>
              <a:buFont typeface="Arial"/>
              <a:buChar char="■"/>
              <a:tabLst/>
              <a:defRPr/>
            </a:pPr>
            <a:r>
              <a:rPr kumimoji="0" lang="en-US" sz="2400" b="0" i="0" u="none" strike="noStrike" kern="0" cap="none" spc="0" normalizeH="0" baseline="0" noProof="0">
                <a:ln>
                  <a:noFill/>
                </a:ln>
                <a:solidFill>
                  <a:srgbClr val="000000"/>
                </a:solidFill>
                <a:effectLst/>
                <a:uLnTx/>
                <a:uFillTx/>
                <a:latin typeface="Calibri"/>
                <a:ea typeface="Calibri"/>
                <a:cs typeface="Calibri"/>
                <a:sym typeface="Calibri"/>
              </a:rPr>
              <a:t>Whether or not you participate in the Child and Adult Care Food Program (CACFP), you are required by state licensing regulations in most states (including CT) to follow the meal patterns set out by the USDA for CACFP</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381024" marR="0" lvl="0" indent="-381024" algn="l" defTabSz="914400" rtl="0" eaLnBrk="1" fontAlgn="auto" latinLnBrk="0" hangingPunct="1">
              <a:lnSpc>
                <a:spcPct val="100000"/>
              </a:lnSpc>
              <a:spcBef>
                <a:spcPts val="1200"/>
              </a:spcBef>
              <a:spcAft>
                <a:spcPts val="0"/>
              </a:spcAft>
              <a:buClr>
                <a:srgbClr val="000000"/>
              </a:buClr>
              <a:buSzPts val="2400"/>
              <a:buFont typeface="Arial"/>
              <a:buChar char="■"/>
              <a:tabLst/>
              <a:defRPr/>
            </a:pPr>
            <a:r>
              <a:rPr kumimoji="0" lang="en-US" sz="2400" b="0" i="0" u="none" strike="noStrike" kern="0" cap="none" spc="0" normalizeH="0" baseline="0" noProof="0">
                <a:ln>
                  <a:noFill/>
                </a:ln>
                <a:solidFill>
                  <a:srgbClr val="000000"/>
                </a:solidFill>
                <a:effectLst/>
                <a:uLnTx/>
                <a:uFillTx/>
                <a:latin typeface="Calibri"/>
                <a:ea typeface="Calibri"/>
                <a:cs typeface="Calibri"/>
                <a:sym typeface="Calibri"/>
              </a:rPr>
              <a:t>There are different meal patterns for infants than toddlers and preschoolers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381024" marR="0" lvl="0" indent="-381024" algn="l" defTabSz="914400" rtl="0" eaLnBrk="1" fontAlgn="auto" latinLnBrk="0" hangingPunct="1">
              <a:lnSpc>
                <a:spcPct val="100000"/>
              </a:lnSpc>
              <a:spcBef>
                <a:spcPts val="1200"/>
              </a:spcBef>
              <a:spcAft>
                <a:spcPts val="0"/>
              </a:spcAft>
              <a:buClr>
                <a:srgbClr val="000000"/>
              </a:buClr>
              <a:buSzPts val="2400"/>
              <a:buFont typeface="Arial"/>
              <a:buChar char="■"/>
              <a:tabLst/>
              <a:defRPr/>
            </a:pPr>
            <a:r>
              <a:rPr kumimoji="0" lang="en-US" sz="2400" b="0" i="0" u="none" strike="noStrike" kern="0" cap="none" spc="0" normalizeH="0" baseline="0" noProof="0">
                <a:ln>
                  <a:noFill/>
                </a:ln>
                <a:solidFill>
                  <a:srgbClr val="000000"/>
                </a:solidFill>
                <a:effectLst/>
                <a:uLnTx/>
                <a:uFillTx/>
                <a:latin typeface="Calibri"/>
                <a:ea typeface="Calibri"/>
                <a:cs typeface="Calibri"/>
                <a:sym typeface="Calibri"/>
              </a:rPr>
              <a:t>The difference between toddlers and preschoolers is the portion size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381024" marR="0" lvl="0" indent="-228624" algn="l" defTabSz="914400" rtl="0" eaLnBrk="1" fontAlgn="auto" latinLnBrk="0" hangingPunct="1">
              <a:lnSpc>
                <a:spcPct val="83333"/>
              </a:lnSpc>
              <a:spcBef>
                <a:spcPts val="1200"/>
              </a:spcBef>
              <a:spcAft>
                <a:spcPts val="0"/>
              </a:spcAft>
              <a:buClr>
                <a:srgbClr val="001640"/>
              </a:buClr>
              <a:buSzPts val="2400"/>
              <a:buFont typeface="Arial"/>
              <a:buNone/>
              <a:tabLst/>
              <a:defRPr/>
            </a:pPr>
            <a:endParaRPr kumimoji="0" sz="2400" b="0" i="0" u="none" strike="noStrike" kern="0" cap="none" spc="0" normalizeH="0" baseline="0" noProof="0">
              <a:ln>
                <a:noFill/>
              </a:ln>
              <a:solidFill>
                <a:srgbClr val="254E72"/>
              </a:solidFill>
              <a:effectLst/>
              <a:uLnTx/>
              <a:uFillTx/>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Tm="71545"/>
    </mc:Choice>
    <mc:Fallback xmlns="">
      <p:transition spd="slow" advTm="7154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20f5e7b3edf_1_1"/>
          <p:cNvSpPr txBox="1"/>
          <p:nvPr/>
        </p:nvSpPr>
        <p:spPr>
          <a:xfrm>
            <a:off x="1255927" y="-8"/>
            <a:ext cx="9601200" cy="8367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1640"/>
              </a:buClr>
              <a:buSzPts val="5400"/>
              <a:buFont typeface="Oswald"/>
              <a:buNone/>
              <a:tabLst/>
              <a:defRPr/>
            </a:pPr>
            <a:r>
              <a:rPr kumimoji="0" lang="en-US" sz="4600" b="0" i="0" u="none" strike="noStrike" kern="0" cap="none" spc="0" normalizeH="0" baseline="0" noProof="0">
                <a:ln>
                  <a:noFill/>
                </a:ln>
                <a:solidFill>
                  <a:srgbClr val="001640"/>
                </a:solidFill>
                <a:effectLst/>
                <a:uLnTx/>
                <a:uFillTx/>
                <a:latin typeface="Oswald"/>
                <a:ea typeface="Oswald"/>
                <a:cs typeface="Oswald"/>
                <a:sym typeface="Oswald"/>
              </a:rPr>
              <a:t>Meal Patterns</a:t>
            </a:r>
            <a:endParaRPr kumimoji="0" sz="4600" b="0" i="0" u="none" strike="noStrike" kern="0" cap="none" spc="0" normalizeH="0" baseline="0" noProof="0">
              <a:ln>
                <a:noFill/>
              </a:ln>
              <a:solidFill>
                <a:srgbClr val="000000"/>
              </a:solidFill>
              <a:effectLst/>
              <a:uLnTx/>
              <a:uFillTx/>
              <a:latin typeface="Arial"/>
              <a:ea typeface="Arial"/>
              <a:cs typeface="Arial"/>
              <a:sym typeface="Arial"/>
            </a:endParaRPr>
          </a:p>
        </p:txBody>
      </p:sp>
      <p:graphicFrame>
        <p:nvGraphicFramePr>
          <p:cNvPr id="173" name="Google Shape;173;g20f5e7b3edf_1_1"/>
          <p:cNvGraphicFramePr/>
          <p:nvPr/>
        </p:nvGraphicFramePr>
        <p:xfrm>
          <a:off x="6503075" y="1316535"/>
          <a:ext cx="5486425" cy="5318340"/>
        </p:xfrm>
        <a:graphic>
          <a:graphicData uri="http://schemas.openxmlformats.org/drawingml/2006/table">
            <a:tbl>
              <a:tblPr>
                <a:noFill/>
              </a:tblPr>
              <a:tblGrid>
                <a:gridCol w="1659750">
                  <a:extLst>
                    <a:ext uri="{9D8B030D-6E8A-4147-A177-3AD203B41FA5}">
                      <a16:colId xmlns:a16="http://schemas.microsoft.com/office/drawing/2014/main" val="20000"/>
                    </a:ext>
                  </a:extLst>
                </a:gridCol>
                <a:gridCol w="2022600">
                  <a:extLst>
                    <a:ext uri="{9D8B030D-6E8A-4147-A177-3AD203B41FA5}">
                      <a16:colId xmlns:a16="http://schemas.microsoft.com/office/drawing/2014/main" val="20001"/>
                    </a:ext>
                  </a:extLst>
                </a:gridCol>
                <a:gridCol w="893400">
                  <a:extLst>
                    <a:ext uri="{9D8B030D-6E8A-4147-A177-3AD203B41FA5}">
                      <a16:colId xmlns:a16="http://schemas.microsoft.com/office/drawing/2014/main" val="20002"/>
                    </a:ext>
                  </a:extLst>
                </a:gridCol>
                <a:gridCol w="910675">
                  <a:extLst>
                    <a:ext uri="{9D8B030D-6E8A-4147-A177-3AD203B41FA5}">
                      <a16:colId xmlns:a16="http://schemas.microsoft.com/office/drawing/2014/main" val="20003"/>
                    </a:ext>
                  </a:extLst>
                </a:gridCol>
              </a:tblGrid>
              <a:tr h="350175">
                <a:tc>
                  <a:txBody>
                    <a:bodyPr/>
                    <a:lstStyle/>
                    <a:p>
                      <a:pPr marL="0" lvl="0" indent="0" algn="l" rtl="0">
                        <a:spcBef>
                          <a:spcPts val="0"/>
                        </a:spcBef>
                        <a:spcAft>
                          <a:spcPts val="0"/>
                        </a:spcAft>
                        <a:buNone/>
                      </a:pPr>
                      <a:r>
                        <a:rPr lang="en-US" sz="1200" b="1">
                          <a:latin typeface="Calibri"/>
                          <a:ea typeface="Calibri"/>
                          <a:cs typeface="Calibri"/>
                          <a:sym typeface="Calibri"/>
                        </a:rPr>
                        <a:t>MEAL</a:t>
                      </a:r>
                      <a:endParaRPr sz="1200" b="1">
                        <a:latin typeface="Calibri"/>
                        <a:ea typeface="Calibri"/>
                        <a:cs typeface="Calibri"/>
                        <a:sym typeface="Calibri"/>
                      </a:endParaRPr>
                    </a:p>
                  </a:txBody>
                  <a:tcPr marL="91425" marR="91425" marT="91425" marB="91425">
                    <a:solidFill>
                      <a:srgbClr val="C9DAF8"/>
                    </a:solidFill>
                  </a:tcPr>
                </a:tc>
                <a:tc>
                  <a:txBody>
                    <a:bodyPr/>
                    <a:lstStyle/>
                    <a:p>
                      <a:pPr marL="0" lvl="0" indent="0" algn="l" rtl="0">
                        <a:spcBef>
                          <a:spcPts val="0"/>
                        </a:spcBef>
                        <a:spcAft>
                          <a:spcPts val="0"/>
                        </a:spcAft>
                        <a:buNone/>
                      </a:pPr>
                      <a:r>
                        <a:rPr lang="en-US" sz="1200" b="1">
                          <a:latin typeface="Calibri"/>
                          <a:ea typeface="Calibri"/>
                          <a:cs typeface="Calibri"/>
                          <a:sym typeface="Calibri"/>
                        </a:rPr>
                        <a:t>COMPONENT</a:t>
                      </a:r>
                      <a:endParaRPr sz="1200" b="1">
                        <a:latin typeface="Calibri"/>
                        <a:ea typeface="Calibri"/>
                        <a:cs typeface="Calibri"/>
                        <a:sym typeface="Calibri"/>
                      </a:endParaRPr>
                    </a:p>
                  </a:txBody>
                  <a:tcPr marL="91425" marR="91425" marT="91425" marB="91425">
                    <a:solidFill>
                      <a:srgbClr val="C9DAF8"/>
                    </a:solidFill>
                  </a:tcPr>
                </a:tc>
                <a:tc>
                  <a:txBody>
                    <a:bodyPr/>
                    <a:lstStyle/>
                    <a:p>
                      <a:pPr marL="0" lvl="0" indent="0" algn="l" rtl="0">
                        <a:spcBef>
                          <a:spcPts val="0"/>
                        </a:spcBef>
                        <a:spcAft>
                          <a:spcPts val="0"/>
                        </a:spcAft>
                        <a:buNone/>
                      </a:pPr>
                      <a:r>
                        <a:rPr lang="en-US" sz="1200" b="1">
                          <a:latin typeface="Calibri"/>
                          <a:ea typeface="Calibri"/>
                          <a:cs typeface="Calibri"/>
                          <a:sym typeface="Calibri"/>
                        </a:rPr>
                        <a:t>1 - 2 years</a:t>
                      </a:r>
                      <a:endParaRPr sz="1200" b="1">
                        <a:latin typeface="Calibri"/>
                        <a:ea typeface="Calibri"/>
                        <a:cs typeface="Calibri"/>
                        <a:sym typeface="Calibri"/>
                      </a:endParaRPr>
                    </a:p>
                  </a:txBody>
                  <a:tcPr marL="91425" marR="91425" marT="91425" marB="91425">
                    <a:solidFill>
                      <a:srgbClr val="C9DAF8"/>
                    </a:solidFill>
                  </a:tcPr>
                </a:tc>
                <a:tc>
                  <a:txBody>
                    <a:bodyPr/>
                    <a:lstStyle/>
                    <a:p>
                      <a:pPr marL="0" lvl="0" indent="0" algn="l" rtl="0">
                        <a:spcBef>
                          <a:spcPts val="0"/>
                        </a:spcBef>
                        <a:spcAft>
                          <a:spcPts val="0"/>
                        </a:spcAft>
                        <a:buNone/>
                      </a:pPr>
                      <a:r>
                        <a:rPr lang="en-US" sz="1200" b="1">
                          <a:latin typeface="Calibri"/>
                          <a:ea typeface="Calibri"/>
                          <a:cs typeface="Calibri"/>
                          <a:sym typeface="Calibri"/>
                        </a:rPr>
                        <a:t>3 - 5 years</a:t>
                      </a:r>
                      <a:endParaRPr sz="1200" b="1">
                        <a:latin typeface="Calibri"/>
                        <a:ea typeface="Calibri"/>
                        <a:cs typeface="Calibri"/>
                        <a:sym typeface="Calibri"/>
                      </a:endParaRPr>
                    </a:p>
                  </a:txBody>
                  <a:tcPr marL="91425" marR="91425" marT="91425" marB="91425">
                    <a:solidFill>
                      <a:srgbClr val="C9DAF8"/>
                    </a:solidFill>
                  </a:tcPr>
                </a:tc>
                <a:extLst>
                  <a:ext uri="{0D108BD9-81ED-4DB2-BD59-A6C34878D82A}">
                    <a16:rowId xmlns:a16="http://schemas.microsoft.com/office/drawing/2014/main" val="10000"/>
                  </a:ext>
                </a:extLst>
              </a:tr>
              <a:tr h="369300">
                <a:tc rowSpan="3">
                  <a:txBody>
                    <a:bodyPr/>
                    <a:lstStyle/>
                    <a:p>
                      <a:pPr marL="0" lvl="0" indent="0" algn="l" rtl="0">
                        <a:spcBef>
                          <a:spcPts val="0"/>
                        </a:spcBef>
                        <a:spcAft>
                          <a:spcPts val="0"/>
                        </a:spcAft>
                        <a:buNone/>
                      </a:pPr>
                      <a:r>
                        <a:rPr lang="en-US" sz="1300" b="1">
                          <a:latin typeface="Calibri"/>
                          <a:ea typeface="Calibri"/>
                          <a:cs typeface="Calibri"/>
                          <a:sym typeface="Calibri"/>
                        </a:rPr>
                        <a:t>Breakfast</a:t>
                      </a:r>
                      <a:endParaRPr sz="1300" b="1">
                        <a:latin typeface="Calibri"/>
                        <a:ea typeface="Calibri"/>
                        <a:cs typeface="Calibri"/>
                        <a:sym typeface="Calibri"/>
                      </a:endParaRPr>
                    </a:p>
                    <a:p>
                      <a:pPr marL="0" lvl="0" indent="0" algn="l" rtl="0">
                        <a:spcBef>
                          <a:spcPts val="0"/>
                        </a:spcBef>
                        <a:spcAft>
                          <a:spcPts val="0"/>
                        </a:spcAft>
                        <a:buNone/>
                      </a:pPr>
                      <a:r>
                        <a:rPr lang="en-US" sz="1300">
                          <a:latin typeface="Calibri"/>
                          <a:ea typeface="Calibri"/>
                          <a:cs typeface="Calibri"/>
                          <a:sym typeface="Calibri"/>
                        </a:rPr>
                        <a:t>(serve milk, grains*, vegetables or fruit)</a:t>
                      </a:r>
                      <a:endParaRPr sz="1300">
                        <a:latin typeface="Calibri"/>
                        <a:ea typeface="Calibri"/>
                        <a:cs typeface="Calibri"/>
                        <a:sym typeface="Calibri"/>
                      </a:endParaRPr>
                    </a:p>
                  </a:txBody>
                  <a:tcPr marL="91425" marR="91425" marT="91425" marB="91425">
                    <a:solidFill>
                      <a:srgbClr val="F4CCCC"/>
                    </a:solidFill>
                  </a:tcPr>
                </a:tc>
                <a:tc>
                  <a:txBody>
                    <a:bodyPr/>
                    <a:lstStyle/>
                    <a:p>
                      <a:pPr marL="0" lvl="0" indent="0" algn="l" rtl="0">
                        <a:spcBef>
                          <a:spcPts val="0"/>
                        </a:spcBef>
                        <a:spcAft>
                          <a:spcPts val="0"/>
                        </a:spcAft>
                        <a:buNone/>
                      </a:pPr>
                      <a:r>
                        <a:rPr lang="en-US" sz="1300">
                          <a:latin typeface="Calibri"/>
                          <a:ea typeface="Calibri"/>
                          <a:cs typeface="Calibri"/>
                          <a:sym typeface="Calibri"/>
                        </a:rPr>
                        <a:t>Milk</a:t>
                      </a:r>
                      <a:endParaRPr sz="1300">
                        <a:latin typeface="Calibri"/>
                        <a:ea typeface="Calibri"/>
                        <a:cs typeface="Calibri"/>
                        <a:sym typeface="Calibri"/>
                      </a:endParaRPr>
                    </a:p>
                  </a:txBody>
                  <a:tcPr marL="91425" marR="91425" marT="91425" marB="91425">
                    <a:solidFill>
                      <a:srgbClr val="F4CCCC"/>
                    </a:solidFill>
                  </a:tcPr>
                </a:tc>
                <a:tc>
                  <a:txBody>
                    <a:bodyPr/>
                    <a:lstStyle/>
                    <a:p>
                      <a:pPr marL="0" lvl="0" indent="0" algn="l" rtl="0">
                        <a:spcBef>
                          <a:spcPts val="0"/>
                        </a:spcBef>
                        <a:spcAft>
                          <a:spcPts val="0"/>
                        </a:spcAft>
                        <a:buNone/>
                      </a:pPr>
                      <a:r>
                        <a:rPr lang="en-US" sz="1300">
                          <a:latin typeface="Calibri"/>
                          <a:ea typeface="Calibri"/>
                          <a:cs typeface="Calibri"/>
                          <a:sym typeface="Calibri"/>
                        </a:rPr>
                        <a:t>½ cup</a:t>
                      </a:r>
                      <a:endParaRPr sz="13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300">
                          <a:latin typeface="Calibri"/>
                          <a:ea typeface="Calibri"/>
                          <a:cs typeface="Calibri"/>
                          <a:sym typeface="Calibri"/>
                        </a:rPr>
                        <a:t>¾ cup</a:t>
                      </a:r>
                      <a:endParaRPr sz="130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369300">
                <a:tc vMerge="1">
                  <a:txBody>
                    <a:bodyPr/>
                    <a:lstStyle/>
                    <a:p>
                      <a:endParaRPr lang="en-US"/>
                    </a:p>
                  </a:txBody>
                  <a:tcPr/>
                </a:tc>
                <a:tc>
                  <a:txBody>
                    <a:bodyPr/>
                    <a:lstStyle/>
                    <a:p>
                      <a:pPr marL="0" lvl="0" indent="0" algn="l" rtl="0">
                        <a:spcBef>
                          <a:spcPts val="0"/>
                        </a:spcBef>
                        <a:spcAft>
                          <a:spcPts val="0"/>
                        </a:spcAft>
                        <a:buNone/>
                      </a:pPr>
                      <a:r>
                        <a:rPr lang="en-US" sz="1300">
                          <a:latin typeface="Calibri"/>
                          <a:ea typeface="Calibri"/>
                          <a:cs typeface="Calibri"/>
                          <a:sym typeface="Calibri"/>
                        </a:rPr>
                        <a:t>Vegetables, Fruit or Both</a:t>
                      </a:r>
                      <a:endParaRPr sz="1300">
                        <a:latin typeface="Calibri"/>
                        <a:ea typeface="Calibri"/>
                        <a:cs typeface="Calibri"/>
                        <a:sym typeface="Calibri"/>
                      </a:endParaRPr>
                    </a:p>
                  </a:txBody>
                  <a:tcPr marL="91425" marR="91425" marT="91425" marB="91425">
                    <a:solidFill>
                      <a:srgbClr val="F4CCCC"/>
                    </a:solidFill>
                  </a:tcPr>
                </a:tc>
                <a:tc>
                  <a:txBody>
                    <a:bodyPr/>
                    <a:lstStyle/>
                    <a:p>
                      <a:pPr marL="0" lvl="0" indent="0" algn="l" rtl="0">
                        <a:spcBef>
                          <a:spcPts val="0"/>
                        </a:spcBef>
                        <a:spcAft>
                          <a:spcPts val="0"/>
                        </a:spcAft>
                        <a:buNone/>
                      </a:pPr>
                      <a:r>
                        <a:rPr lang="en-US" sz="1300">
                          <a:latin typeface="Calibri"/>
                          <a:ea typeface="Calibri"/>
                          <a:cs typeface="Calibri"/>
                          <a:sym typeface="Calibri"/>
                        </a:rPr>
                        <a:t>¼ cup</a:t>
                      </a:r>
                      <a:endParaRPr sz="13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300">
                          <a:latin typeface="Calibri"/>
                          <a:ea typeface="Calibri"/>
                          <a:cs typeface="Calibri"/>
                          <a:sym typeface="Calibri"/>
                        </a:rPr>
                        <a:t>½ cup</a:t>
                      </a:r>
                      <a:endParaRPr sz="130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369300">
                <a:tc vMerge="1">
                  <a:txBody>
                    <a:bodyPr/>
                    <a:lstStyle/>
                    <a:p>
                      <a:endParaRPr lang="en-US"/>
                    </a:p>
                  </a:txBody>
                  <a:tcPr/>
                </a:tc>
                <a:tc>
                  <a:txBody>
                    <a:bodyPr/>
                    <a:lstStyle/>
                    <a:p>
                      <a:pPr marL="0" lvl="0" indent="0" algn="l" rtl="0">
                        <a:spcBef>
                          <a:spcPts val="0"/>
                        </a:spcBef>
                        <a:spcAft>
                          <a:spcPts val="0"/>
                        </a:spcAft>
                        <a:buNone/>
                      </a:pPr>
                      <a:r>
                        <a:rPr lang="en-US" sz="1300">
                          <a:latin typeface="Calibri"/>
                          <a:ea typeface="Calibri"/>
                          <a:cs typeface="Calibri"/>
                          <a:sym typeface="Calibri"/>
                        </a:rPr>
                        <a:t>Grains</a:t>
                      </a:r>
                      <a:endParaRPr sz="1300">
                        <a:latin typeface="Calibri"/>
                        <a:ea typeface="Calibri"/>
                        <a:cs typeface="Calibri"/>
                        <a:sym typeface="Calibri"/>
                      </a:endParaRPr>
                    </a:p>
                  </a:txBody>
                  <a:tcPr marL="91425" marR="91425" marT="91425" marB="91425">
                    <a:solidFill>
                      <a:srgbClr val="F4CCCC"/>
                    </a:solidFill>
                  </a:tcPr>
                </a:tc>
                <a:tc>
                  <a:txBody>
                    <a:bodyPr/>
                    <a:lstStyle/>
                    <a:p>
                      <a:pPr marL="0" lvl="0" indent="0" algn="l" rtl="0">
                        <a:spcBef>
                          <a:spcPts val="0"/>
                        </a:spcBef>
                        <a:spcAft>
                          <a:spcPts val="0"/>
                        </a:spcAft>
                        <a:buNone/>
                      </a:pPr>
                      <a:r>
                        <a:rPr lang="en-US" sz="1300">
                          <a:latin typeface="Calibri"/>
                          <a:ea typeface="Calibri"/>
                          <a:cs typeface="Calibri"/>
                          <a:sym typeface="Calibri"/>
                        </a:rPr>
                        <a:t>½ oz eq</a:t>
                      </a:r>
                      <a:endParaRPr sz="13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300">
                          <a:latin typeface="Calibri"/>
                          <a:ea typeface="Calibri"/>
                          <a:cs typeface="Calibri"/>
                          <a:sym typeface="Calibri"/>
                        </a:rPr>
                        <a:t>½ oz eq</a:t>
                      </a:r>
                      <a:endParaRPr sz="1300">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r h="369300">
                <a:tc rowSpan="5">
                  <a:txBody>
                    <a:bodyPr/>
                    <a:lstStyle/>
                    <a:p>
                      <a:pPr marL="0" lvl="0" indent="0" algn="l" rtl="0">
                        <a:spcBef>
                          <a:spcPts val="0"/>
                        </a:spcBef>
                        <a:spcAft>
                          <a:spcPts val="0"/>
                        </a:spcAft>
                        <a:buNone/>
                      </a:pPr>
                      <a:r>
                        <a:rPr lang="en-US" sz="1300" b="1">
                          <a:latin typeface="Calibri"/>
                          <a:ea typeface="Calibri"/>
                          <a:cs typeface="Calibri"/>
                          <a:sym typeface="Calibri"/>
                        </a:rPr>
                        <a:t>Lunch/Dinner </a:t>
                      </a:r>
                      <a:endParaRPr sz="1300" b="1">
                        <a:latin typeface="Calibri"/>
                        <a:ea typeface="Calibri"/>
                        <a:cs typeface="Calibri"/>
                        <a:sym typeface="Calibri"/>
                      </a:endParaRPr>
                    </a:p>
                    <a:p>
                      <a:pPr marL="0" lvl="0" indent="0" algn="l" rtl="0">
                        <a:spcBef>
                          <a:spcPts val="0"/>
                        </a:spcBef>
                        <a:spcAft>
                          <a:spcPts val="0"/>
                        </a:spcAft>
                        <a:buNone/>
                      </a:pPr>
                      <a:r>
                        <a:rPr lang="en-US" sz="1300">
                          <a:latin typeface="Calibri"/>
                          <a:ea typeface="Calibri"/>
                          <a:cs typeface="Calibri"/>
                          <a:sym typeface="Calibri"/>
                        </a:rPr>
                        <a:t>(serve all 5 components)</a:t>
                      </a:r>
                      <a:endParaRPr sz="1300">
                        <a:latin typeface="Calibri"/>
                        <a:ea typeface="Calibri"/>
                        <a:cs typeface="Calibri"/>
                        <a:sym typeface="Calibri"/>
                      </a:endParaRPr>
                    </a:p>
                  </a:txBody>
                  <a:tcPr marL="91425" marR="91425" marT="91425" marB="91425">
                    <a:solidFill>
                      <a:srgbClr val="EA9999"/>
                    </a:solidFill>
                  </a:tcPr>
                </a:tc>
                <a:tc>
                  <a:txBody>
                    <a:bodyPr/>
                    <a:lstStyle/>
                    <a:p>
                      <a:pPr marL="0" lvl="0" indent="0" algn="l" rtl="0">
                        <a:spcBef>
                          <a:spcPts val="0"/>
                        </a:spcBef>
                        <a:spcAft>
                          <a:spcPts val="0"/>
                        </a:spcAft>
                        <a:buNone/>
                      </a:pPr>
                      <a:r>
                        <a:rPr lang="en-US" sz="1300">
                          <a:latin typeface="Calibri"/>
                          <a:ea typeface="Calibri"/>
                          <a:cs typeface="Calibri"/>
                          <a:sym typeface="Calibri"/>
                        </a:rPr>
                        <a:t>Milk</a:t>
                      </a:r>
                      <a:endParaRPr sz="1300">
                        <a:latin typeface="Calibri"/>
                        <a:ea typeface="Calibri"/>
                        <a:cs typeface="Calibri"/>
                        <a:sym typeface="Calibri"/>
                      </a:endParaRPr>
                    </a:p>
                  </a:txBody>
                  <a:tcPr marL="91425" marR="91425" marT="91425" marB="91425">
                    <a:solidFill>
                      <a:srgbClr val="EA9999"/>
                    </a:solidFill>
                  </a:tcPr>
                </a:tc>
                <a:tc>
                  <a:txBody>
                    <a:bodyPr/>
                    <a:lstStyle/>
                    <a:p>
                      <a:pPr marL="0" lvl="0" indent="0" algn="l" rtl="0">
                        <a:spcBef>
                          <a:spcPts val="0"/>
                        </a:spcBef>
                        <a:spcAft>
                          <a:spcPts val="0"/>
                        </a:spcAft>
                        <a:buNone/>
                      </a:pPr>
                      <a:r>
                        <a:rPr lang="en-US" sz="1300">
                          <a:latin typeface="Calibri"/>
                          <a:ea typeface="Calibri"/>
                          <a:cs typeface="Calibri"/>
                          <a:sym typeface="Calibri"/>
                        </a:rPr>
                        <a:t>½ cup</a:t>
                      </a:r>
                      <a:endParaRPr sz="13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300">
                          <a:latin typeface="Calibri"/>
                          <a:ea typeface="Calibri"/>
                          <a:cs typeface="Calibri"/>
                          <a:sym typeface="Calibri"/>
                        </a:rPr>
                        <a:t>¾ cup</a:t>
                      </a:r>
                      <a:endParaRPr sz="1300">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r h="369300">
                <a:tc vMerge="1">
                  <a:txBody>
                    <a:bodyPr/>
                    <a:lstStyle/>
                    <a:p>
                      <a:endParaRPr lang="en-US"/>
                    </a:p>
                  </a:txBody>
                  <a:tcPr/>
                </a:tc>
                <a:tc>
                  <a:txBody>
                    <a:bodyPr/>
                    <a:lstStyle/>
                    <a:p>
                      <a:pPr marL="0" lvl="0" indent="0" algn="l" rtl="0">
                        <a:spcBef>
                          <a:spcPts val="0"/>
                        </a:spcBef>
                        <a:spcAft>
                          <a:spcPts val="0"/>
                        </a:spcAft>
                        <a:buNone/>
                      </a:pPr>
                      <a:r>
                        <a:rPr lang="en-US" sz="1300">
                          <a:latin typeface="Calibri"/>
                          <a:ea typeface="Calibri"/>
                          <a:cs typeface="Calibri"/>
                          <a:sym typeface="Calibri"/>
                        </a:rPr>
                        <a:t>Meat &amp; Meat Alternatives</a:t>
                      </a:r>
                      <a:endParaRPr sz="1300">
                        <a:latin typeface="Calibri"/>
                        <a:ea typeface="Calibri"/>
                        <a:cs typeface="Calibri"/>
                        <a:sym typeface="Calibri"/>
                      </a:endParaRPr>
                    </a:p>
                  </a:txBody>
                  <a:tcPr marL="91425" marR="91425" marT="91425" marB="91425">
                    <a:solidFill>
                      <a:srgbClr val="EA9999"/>
                    </a:solidFill>
                  </a:tcPr>
                </a:tc>
                <a:tc>
                  <a:txBody>
                    <a:bodyPr/>
                    <a:lstStyle/>
                    <a:p>
                      <a:pPr marL="0" lvl="0" indent="0" algn="l" rtl="0">
                        <a:spcBef>
                          <a:spcPts val="0"/>
                        </a:spcBef>
                        <a:spcAft>
                          <a:spcPts val="0"/>
                        </a:spcAft>
                        <a:buNone/>
                      </a:pPr>
                      <a:r>
                        <a:rPr lang="en-US" sz="1300">
                          <a:latin typeface="Calibri"/>
                          <a:ea typeface="Calibri"/>
                          <a:cs typeface="Calibri"/>
                          <a:sym typeface="Calibri"/>
                        </a:rPr>
                        <a:t>1 oz</a:t>
                      </a:r>
                      <a:endParaRPr sz="13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300">
                          <a:latin typeface="Calibri"/>
                          <a:ea typeface="Calibri"/>
                          <a:cs typeface="Calibri"/>
                          <a:sym typeface="Calibri"/>
                        </a:rPr>
                        <a:t>1 ½ oz</a:t>
                      </a:r>
                      <a:endParaRPr sz="1300">
                        <a:latin typeface="Calibri"/>
                        <a:ea typeface="Calibri"/>
                        <a:cs typeface="Calibri"/>
                        <a:sym typeface="Calibri"/>
                      </a:endParaRPr>
                    </a:p>
                  </a:txBody>
                  <a:tcPr marL="91425" marR="91425" marT="91425" marB="91425"/>
                </a:tc>
                <a:extLst>
                  <a:ext uri="{0D108BD9-81ED-4DB2-BD59-A6C34878D82A}">
                    <a16:rowId xmlns:a16="http://schemas.microsoft.com/office/drawing/2014/main" val="10005"/>
                  </a:ext>
                </a:extLst>
              </a:tr>
              <a:tr h="369300">
                <a:tc vMerge="1">
                  <a:txBody>
                    <a:bodyPr/>
                    <a:lstStyle/>
                    <a:p>
                      <a:endParaRPr lang="en-US"/>
                    </a:p>
                  </a:txBody>
                  <a:tcPr/>
                </a:tc>
                <a:tc>
                  <a:txBody>
                    <a:bodyPr/>
                    <a:lstStyle/>
                    <a:p>
                      <a:pPr marL="0" lvl="0" indent="0" algn="l" rtl="0">
                        <a:spcBef>
                          <a:spcPts val="0"/>
                        </a:spcBef>
                        <a:spcAft>
                          <a:spcPts val="0"/>
                        </a:spcAft>
                        <a:buNone/>
                      </a:pPr>
                      <a:r>
                        <a:rPr lang="en-US" sz="1300">
                          <a:latin typeface="Calibri"/>
                          <a:ea typeface="Calibri"/>
                          <a:cs typeface="Calibri"/>
                          <a:sym typeface="Calibri"/>
                        </a:rPr>
                        <a:t>Vegetables</a:t>
                      </a:r>
                      <a:endParaRPr sz="1300">
                        <a:latin typeface="Calibri"/>
                        <a:ea typeface="Calibri"/>
                        <a:cs typeface="Calibri"/>
                        <a:sym typeface="Calibri"/>
                      </a:endParaRPr>
                    </a:p>
                  </a:txBody>
                  <a:tcPr marL="91425" marR="91425" marT="91425" marB="91425">
                    <a:solidFill>
                      <a:srgbClr val="EA9999"/>
                    </a:solidFill>
                  </a:tcPr>
                </a:tc>
                <a:tc>
                  <a:txBody>
                    <a:bodyPr/>
                    <a:lstStyle/>
                    <a:p>
                      <a:pPr marL="0" lvl="0" indent="0" algn="l" rtl="0">
                        <a:spcBef>
                          <a:spcPts val="0"/>
                        </a:spcBef>
                        <a:spcAft>
                          <a:spcPts val="0"/>
                        </a:spcAft>
                        <a:buNone/>
                      </a:pPr>
                      <a:r>
                        <a:rPr lang="en-US" sz="1300">
                          <a:latin typeface="Calibri"/>
                          <a:ea typeface="Calibri"/>
                          <a:cs typeface="Calibri"/>
                          <a:sym typeface="Calibri"/>
                        </a:rPr>
                        <a:t>⅛ cup</a:t>
                      </a:r>
                      <a:endParaRPr sz="13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300">
                          <a:latin typeface="Calibri"/>
                          <a:ea typeface="Calibri"/>
                          <a:cs typeface="Calibri"/>
                          <a:sym typeface="Calibri"/>
                        </a:rPr>
                        <a:t>¼ cup</a:t>
                      </a:r>
                      <a:endParaRPr sz="1300">
                        <a:latin typeface="Calibri"/>
                        <a:ea typeface="Calibri"/>
                        <a:cs typeface="Calibri"/>
                        <a:sym typeface="Calibri"/>
                      </a:endParaRPr>
                    </a:p>
                  </a:txBody>
                  <a:tcPr marL="91425" marR="91425" marT="91425" marB="91425"/>
                </a:tc>
                <a:extLst>
                  <a:ext uri="{0D108BD9-81ED-4DB2-BD59-A6C34878D82A}">
                    <a16:rowId xmlns:a16="http://schemas.microsoft.com/office/drawing/2014/main" val="10006"/>
                  </a:ext>
                </a:extLst>
              </a:tr>
              <a:tr h="369300">
                <a:tc vMerge="1">
                  <a:txBody>
                    <a:bodyPr/>
                    <a:lstStyle/>
                    <a:p>
                      <a:endParaRPr lang="en-US"/>
                    </a:p>
                  </a:txBody>
                  <a:tcPr/>
                </a:tc>
                <a:tc>
                  <a:txBody>
                    <a:bodyPr/>
                    <a:lstStyle/>
                    <a:p>
                      <a:pPr marL="0" lvl="0" indent="0" algn="l" rtl="0">
                        <a:spcBef>
                          <a:spcPts val="0"/>
                        </a:spcBef>
                        <a:spcAft>
                          <a:spcPts val="0"/>
                        </a:spcAft>
                        <a:buNone/>
                      </a:pPr>
                      <a:r>
                        <a:rPr lang="en-US" sz="1300">
                          <a:latin typeface="Calibri"/>
                          <a:ea typeface="Calibri"/>
                          <a:cs typeface="Calibri"/>
                          <a:sym typeface="Calibri"/>
                        </a:rPr>
                        <a:t>Fruit</a:t>
                      </a:r>
                      <a:endParaRPr sz="1300">
                        <a:latin typeface="Calibri"/>
                        <a:ea typeface="Calibri"/>
                        <a:cs typeface="Calibri"/>
                        <a:sym typeface="Calibri"/>
                      </a:endParaRPr>
                    </a:p>
                  </a:txBody>
                  <a:tcPr marL="91425" marR="91425" marT="91425" marB="91425">
                    <a:solidFill>
                      <a:srgbClr val="EA9999"/>
                    </a:solidFill>
                  </a:tcPr>
                </a:tc>
                <a:tc>
                  <a:txBody>
                    <a:bodyPr/>
                    <a:lstStyle/>
                    <a:p>
                      <a:pPr marL="0" lvl="0" indent="0" algn="l" rtl="0">
                        <a:spcBef>
                          <a:spcPts val="0"/>
                        </a:spcBef>
                        <a:spcAft>
                          <a:spcPts val="0"/>
                        </a:spcAft>
                        <a:buNone/>
                      </a:pPr>
                      <a:r>
                        <a:rPr lang="en-US" sz="1300">
                          <a:latin typeface="Calibri"/>
                          <a:ea typeface="Calibri"/>
                          <a:cs typeface="Calibri"/>
                          <a:sym typeface="Calibri"/>
                        </a:rPr>
                        <a:t>⅛ cup</a:t>
                      </a:r>
                      <a:endParaRPr sz="13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300">
                          <a:latin typeface="Calibri"/>
                          <a:ea typeface="Calibri"/>
                          <a:cs typeface="Calibri"/>
                          <a:sym typeface="Calibri"/>
                        </a:rPr>
                        <a:t>¼ cup</a:t>
                      </a:r>
                      <a:endParaRPr sz="1300">
                        <a:latin typeface="Calibri"/>
                        <a:ea typeface="Calibri"/>
                        <a:cs typeface="Calibri"/>
                        <a:sym typeface="Calibri"/>
                      </a:endParaRPr>
                    </a:p>
                  </a:txBody>
                  <a:tcPr marL="91425" marR="91425" marT="91425" marB="91425"/>
                </a:tc>
                <a:extLst>
                  <a:ext uri="{0D108BD9-81ED-4DB2-BD59-A6C34878D82A}">
                    <a16:rowId xmlns:a16="http://schemas.microsoft.com/office/drawing/2014/main" val="10007"/>
                  </a:ext>
                </a:extLst>
              </a:tr>
              <a:tr h="369300">
                <a:tc vMerge="1">
                  <a:txBody>
                    <a:bodyPr/>
                    <a:lstStyle/>
                    <a:p>
                      <a:endParaRPr lang="en-US"/>
                    </a:p>
                  </a:txBody>
                  <a:tcPr/>
                </a:tc>
                <a:tc>
                  <a:txBody>
                    <a:bodyPr/>
                    <a:lstStyle/>
                    <a:p>
                      <a:pPr marL="0" lvl="0" indent="0" algn="l" rtl="0">
                        <a:spcBef>
                          <a:spcPts val="0"/>
                        </a:spcBef>
                        <a:spcAft>
                          <a:spcPts val="0"/>
                        </a:spcAft>
                        <a:buNone/>
                      </a:pPr>
                      <a:r>
                        <a:rPr lang="en-US" sz="1300">
                          <a:latin typeface="Calibri"/>
                          <a:ea typeface="Calibri"/>
                          <a:cs typeface="Calibri"/>
                          <a:sym typeface="Calibri"/>
                        </a:rPr>
                        <a:t>Grains</a:t>
                      </a:r>
                      <a:endParaRPr sz="1300">
                        <a:latin typeface="Calibri"/>
                        <a:ea typeface="Calibri"/>
                        <a:cs typeface="Calibri"/>
                        <a:sym typeface="Calibri"/>
                      </a:endParaRPr>
                    </a:p>
                  </a:txBody>
                  <a:tcPr marL="91425" marR="91425" marT="91425" marB="91425">
                    <a:solidFill>
                      <a:srgbClr val="EA9999"/>
                    </a:solidFill>
                  </a:tcPr>
                </a:tc>
                <a:tc>
                  <a:txBody>
                    <a:bodyPr/>
                    <a:lstStyle/>
                    <a:p>
                      <a:pPr marL="0" lvl="0" indent="0" algn="l" rtl="0">
                        <a:spcBef>
                          <a:spcPts val="0"/>
                        </a:spcBef>
                        <a:spcAft>
                          <a:spcPts val="0"/>
                        </a:spcAft>
                        <a:buNone/>
                      </a:pPr>
                      <a:r>
                        <a:rPr lang="en-US" sz="1300">
                          <a:latin typeface="Calibri"/>
                          <a:ea typeface="Calibri"/>
                          <a:cs typeface="Calibri"/>
                          <a:sym typeface="Calibri"/>
                        </a:rPr>
                        <a:t>½ oz eq</a:t>
                      </a:r>
                      <a:endParaRPr sz="13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300">
                          <a:latin typeface="Calibri"/>
                          <a:ea typeface="Calibri"/>
                          <a:cs typeface="Calibri"/>
                          <a:sym typeface="Calibri"/>
                        </a:rPr>
                        <a:t>½ oz eq</a:t>
                      </a:r>
                      <a:endParaRPr sz="1300">
                        <a:latin typeface="Calibri"/>
                        <a:ea typeface="Calibri"/>
                        <a:cs typeface="Calibri"/>
                        <a:sym typeface="Calibri"/>
                      </a:endParaRPr>
                    </a:p>
                  </a:txBody>
                  <a:tcPr marL="91425" marR="91425" marT="91425" marB="91425"/>
                </a:tc>
                <a:extLst>
                  <a:ext uri="{0D108BD9-81ED-4DB2-BD59-A6C34878D82A}">
                    <a16:rowId xmlns:a16="http://schemas.microsoft.com/office/drawing/2014/main" val="10008"/>
                  </a:ext>
                </a:extLst>
              </a:tr>
              <a:tr h="369300">
                <a:tc rowSpan="5">
                  <a:txBody>
                    <a:bodyPr/>
                    <a:lstStyle/>
                    <a:p>
                      <a:pPr marL="0" lvl="0" indent="0" algn="l" rtl="0">
                        <a:spcBef>
                          <a:spcPts val="0"/>
                        </a:spcBef>
                        <a:spcAft>
                          <a:spcPts val="0"/>
                        </a:spcAft>
                        <a:buNone/>
                      </a:pPr>
                      <a:r>
                        <a:rPr lang="en-US" sz="1300" b="1">
                          <a:latin typeface="Calibri"/>
                          <a:ea typeface="Calibri"/>
                          <a:cs typeface="Calibri"/>
                          <a:sym typeface="Calibri"/>
                        </a:rPr>
                        <a:t>Snack</a:t>
                      </a:r>
                      <a:endParaRPr sz="1300" b="1">
                        <a:latin typeface="Calibri"/>
                        <a:ea typeface="Calibri"/>
                        <a:cs typeface="Calibri"/>
                        <a:sym typeface="Calibri"/>
                      </a:endParaRPr>
                    </a:p>
                    <a:p>
                      <a:pPr marL="0" lvl="0" indent="0" algn="l" rtl="0">
                        <a:spcBef>
                          <a:spcPts val="0"/>
                        </a:spcBef>
                        <a:spcAft>
                          <a:spcPts val="0"/>
                        </a:spcAft>
                        <a:buNone/>
                      </a:pPr>
                      <a:r>
                        <a:rPr lang="en-US" sz="1300">
                          <a:latin typeface="Calibri"/>
                          <a:ea typeface="Calibri"/>
                          <a:cs typeface="Calibri"/>
                          <a:sym typeface="Calibri"/>
                        </a:rPr>
                        <a:t>(serve 2 of the 5 components)</a:t>
                      </a:r>
                      <a:endParaRPr sz="1300">
                        <a:latin typeface="Calibri"/>
                        <a:ea typeface="Calibri"/>
                        <a:cs typeface="Calibri"/>
                        <a:sym typeface="Calibri"/>
                      </a:endParaRPr>
                    </a:p>
                  </a:txBody>
                  <a:tcPr marL="91425" marR="91425" marT="91425" marB="91425">
                    <a:solidFill>
                      <a:srgbClr val="F4CCCC"/>
                    </a:solidFill>
                  </a:tcPr>
                </a:tc>
                <a:tc>
                  <a:txBody>
                    <a:bodyPr/>
                    <a:lstStyle/>
                    <a:p>
                      <a:pPr marL="0" lvl="0" indent="0" algn="l" rtl="0">
                        <a:spcBef>
                          <a:spcPts val="0"/>
                        </a:spcBef>
                        <a:spcAft>
                          <a:spcPts val="0"/>
                        </a:spcAft>
                        <a:buNone/>
                      </a:pPr>
                      <a:r>
                        <a:rPr lang="en-US" sz="1300">
                          <a:latin typeface="Calibri"/>
                          <a:ea typeface="Calibri"/>
                          <a:cs typeface="Calibri"/>
                          <a:sym typeface="Calibri"/>
                        </a:rPr>
                        <a:t>Milk</a:t>
                      </a:r>
                      <a:endParaRPr sz="1300">
                        <a:latin typeface="Calibri"/>
                        <a:ea typeface="Calibri"/>
                        <a:cs typeface="Calibri"/>
                        <a:sym typeface="Calibri"/>
                      </a:endParaRPr>
                    </a:p>
                  </a:txBody>
                  <a:tcPr marL="91425" marR="91425" marT="91425" marB="91425">
                    <a:solidFill>
                      <a:srgbClr val="F4CCCC"/>
                    </a:solidFill>
                  </a:tcPr>
                </a:tc>
                <a:tc>
                  <a:txBody>
                    <a:bodyPr/>
                    <a:lstStyle/>
                    <a:p>
                      <a:pPr marL="0" lvl="0" indent="0" algn="l" rtl="0">
                        <a:spcBef>
                          <a:spcPts val="0"/>
                        </a:spcBef>
                        <a:spcAft>
                          <a:spcPts val="0"/>
                        </a:spcAft>
                        <a:buNone/>
                      </a:pPr>
                      <a:r>
                        <a:rPr lang="en-US" sz="1300">
                          <a:latin typeface="Calibri"/>
                          <a:ea typeface="Calibri"/>
                          <a:cs typeface="Calibri"/>
                          <a:sym typeface="Calibri"/>
                        </a:rPr>
                        <a:t>½ cup</a:t>
                      </a:r>
                      <a:endParaRPr sz="13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300">
                          <a:latin typeface="Calibri"/>
                          <a:ea typeface="Calibri"/>
                          <a:cs typeface="Calibri"/>
                          <a:sym typeface="Calibri"/>
                        </a:rPr>
                        <a:t>½ cup</a:t>
                      </a:r>
                      <a:endParaRPr sz="1300">
                        <a:latin typeface="Calibri"/>
                        <a:ea typeface="Calibri"/>
                        <a:cs typeface="Calibri"/>
                        <a:sym typeface="Calibri"/>
                      </a:endParaRPr>
                    </a:p>
                  </a:txBody>
                  <a:tcPr marL="91425" marR="91425" marT="91425" marB="91425"/>
                </a:tc>
                <a:extLst>
                  <a:ext uri="{0D108BD9-81ED-4DB2-BD59-A6C34878D82A}">
                    <a16:rowId xmlns:a16="http://schemas.microsoft.com/office/drawing/2014/main" val="10009"/>
                  </a:ext>
                </a:extLst>
              </a:tr>
              <a:tr h="369300">
                <a:tc vMerge="1">
                  <a:txBody>
                    <a:bodyPr/>
                    <a:lstStyle/>
                    <a:p>
                      <a:endParaRPr lang="en-US"/>
                    </a:p>
                  </a:txBody>
                  <a:tcPr/>
                </a:tc>
                <a:tc>
                  <a:txBody>
                    <a:bodyPr/>
                    <a:lstStyle/>
                    <a:p>
                      <a:pPr marL="0" lvl="0" indent="0" algn="l" rtl="0">
                        <a:spcBef>
                          <a:spcPts val="0"/>
                        </a:spcBef>
                        <a:spcAft>
                          <a:spcPts val="0"/>
                        </a:spcAft>
                        <a:buNone/>
                      </a:pPr>
                      <a:r>
                        <a:rPr lang="en-US" sz="1300">
                          <a:latin typeface="Calibri"/>
                          <a:ea typeface="Calibri"/>
                          <a:cs typeface="Calibri"/>
                          <a:sym typeface="Calibri"/>
                        </a:rPr>
                        <a:t>Meat &amp; Meat Alternatives</a:t>
                      </a:r>
                      <a:endParaRPr sz="1300">
                        <a:latin typeface="Calibri"/>
                        <a:ea typeface="Calibri"/>
                        <a:cs typeface="Calibri"/>
                        <a:sym typeface="Calibri"/>
                      </a:endParaRPr>
                    </a:p>
                  </a:txBody>
                  <a:tcPr marL="91425" marR="91425" marT="91425" marB="91425">
                    <a:solidFill>
                      <a:srgbClr val="F4CCCC"/>
                    </a:solidFill>
                  </a:tcPr>
                </a:tc>
                <a:tc>
                  <a:txBody>
                    <a:bodyPr/>
                    <a:lstStyle/>
                    <a:p>
                      <a:pPr marL="0" lvl="0" indent="0" algn="l" rtl="0">
                        <a:spcBef>
                          <a:spcPts val="0"/>
                        </a:spcBef>
                        <a:spcAft>
                          <a:spcPts val="0"/>
                        </a:spcAft>
                        <a:buNone/>
                      </a:pPr>
                      <a:r>
                        <a:rPr lang="en-US" sz="1300">
                          <a:latin typeface="Calibri"/>
                          <a:ea typeface="Calibri"/>
                          <a:cs typeface="Calibri"/>
                          <a:sym typeface="Calibri"/>
                        </a:rPr>
                        <a:t>½ oz</a:t>
                      </a:r>
                      <a:endParaRPr sz="13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300">
                          <a:latin typeface="Calibri"/>
                          <a:ea typeface="Calibri"/>
                          <a:cs typeface="Calibri"/>
                          <a:sym typeface="Calibri"/>
                        </a:rPr>
                        <a:t>½ oz</a:t>
                      </a:r>
                      <a:endParaRPr sz="1300">
                        <a:latin typeface="Calibri"/>
                        <a:ea typeface="Calibri"/>
                        <a:cs typeface="Calibri"/>
                        <a:sym typeface="Calibri"/>
                      </a:endParaRPr>
                    </a:p>
                  </a:txBody>
                  <a:tcPr marL="91425" marR="91425" marT="91425" marB="91425"/>
                </a:tc>
                <a:extLst>
                  <a:ext uri="{0D108BD9-81ED-4DB2-BD59-A6C34878D82A}">
                    <a16:rowId xmlns:a16="http://schemas.microsoft.com/office/drawing/2014/main" val="10010"/>
                  </a:ext>
                </a:extLst>
              </a:tr>
              <a:tr h="369300">
                <a:tc vMerge="1">
                  <a:txBody>
                    <a:bodyPr/>
                    <a:lstStyle/>
                    <a:p>
                      <a:endParaRPr lang="en-US"/>
                    </a:p>
                  </a:txBody>
                  <a:tcPr/>
                </a:tc>
                <a:tc>
                  <a:txBody>
                    <a:bodyPr/>
                    <a:lstStyle/>
                    <a:p>
                      <a:pPr marL="0" lvl="0" indent="0" algn="l" rtl="0">
                        <a:spcBef>
                          <a:spcPts val="0"/>
                        </a:spcBef>
                        <a:spcAft>
                          <a:spcPts val="0"/>
                        </a:spcAft>
                        <a:buNone/>
                      </a:pPr>
                      <a:r>
                        <a:rPr lang="en-US" sz="1300">
                          <a:latin typeface="Calibri"/>
                          <a:ea typeface="Calibri"/>
                          <a:cs typeface="Calibri"/>
                          <a:sym typeface="Calibri"/>
                        </a:rPr>
                        <a:t>Vegetables</a:t>
                      </a:r>
                      <a:endParaRPr sz="1300">
                        <a:latin typeface="Calibri"/>
                        <a:ea typeface="Calibri"/>
                        <a:cs typeface="Calibri"/>
                        <a:sym typeface="Calibri"/>
                      </a:endParaRPr>
                    </a:p>
                  </a:txBody>
                  <a:tcPr marL="91425" marR="91425" marT="91425" marB="91425">
                    <a:solidFill>
                      <a:srgbClr val="F4CCCC"/>
                    </a:solidFill>
                  </a:tcPr>
                </a:tc>
                <a:tc>
                  <a:txBody>
                    <a:bodyPr/>
                    <a:lstStyle/>
                    <a:p>
                      <a:pPr marL="0" lvl="0" indent="0" algn="l" rtl="0">
                        <a:spcBef>
                          <a:spcPts val="0"/>
                        </a:spcBef>
                        <a:spcAft>
                          <a:spcPts val="0"/>
                        </a:spcAft>
                        <a:buNone/>
                      </a:pPr>
                      <a:r>
                        <a:rPr lang="en-US" sz="1300">
                          <a:latin typeface="Calibri"/>
                          <a:ea typeface="Calibri"/>
                          <a:cs typeface="Calibri"/>
                          <a:sym typeface="Calibri"/>
                        </a:rPr>
                        <a:t>½ cup</a:t>
                      </a:r>
                      <a:endParaRPr sz="13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300">
                          <a:latin typeface="Calibri"/>
                          <a:ea typeface="Calibri"/>
                          <a:cs typeface="Calibri"/>
                          <a:sym typeface="Calibri"/>
                        </a:rPr>
                        <a:t>½ cup</a:t>
                      </a:r>
                      <a:endParaRPr sz="1300">
                        <a:latin typeface="Calibri"/>
                        <a:ea typeface="Calibri"/>
                        <a:cs typeface="Calibri"/>
                        <a:sym typeface="Calibri"/>
                      </a:endParaRPr>
                    </a:p>
                  </a:txBody>
                  <a:tcPr marL="91425" marR="91425" marT="91425" marB="91425"/>
                </a:tc>
                <a:extLst>
                  <a:ext uri="{0D108BD9-81ED-4DB2-BD59-A6C34878D82A}">
                    <a16:rowId xmlns:a16="http://schemas.microsoft.com/office/drawing/2014/main" val="10011"/>
                  </a:ext>
                </a:extLst>
              </a:tr>
              <a:tr h="369300">
                <a:tc vMerge="1">
                  <a:txBody>
                    <a:bodyPr/>
                    <a:lstStyle/>
                    <a:p>
                      <a:endParaRPr lang="en-US"/>
                    </a:p>
                  </a:txBody>
                  <a:tcPr/>
                </a:tc>
                <a:tc>
                  <a:txBody>
                    <a:bodyPr/>
                    <a:lstStyle/>
                    <a:p>
                      <a:pPr marL="0" lvl="0" indent="0" algn="l" rtl="0">
                        <a:spcBef>
                          <a:spcPts val="0"/>
                        </a:spcBef>
                        <a:spcAft>
                          <a:spcPts val="0"/>
                        </a:spcAft>
                        <a:buNone/>
                      </a:pPr>
                      <a:r>
                        <a:rPr lang="en-US" sz="1300">
                          <a:latin typeface="Calibri"/>
                          <a:ea typeface="Calibri"/>
                          <a:cs typeface="Calibri"/>
                          <a:sym typeface="Calibri"/>
                        </a:rPr>
                        <a:t>Fruit</a:t>
                      </a:r>
                      <a:endParaRPr sz="1300">
                        <a:latin typeface="Calibri"/>
                        <a:ea typeface="Calibri"/>
                        <a:cs typeface="Calibri"/>
                        <a:sym typeface="Calibri"/>
                      </a:endParaRPr>
                    </a:p>
                  </a:txBody>
                  <a:tcPr marL="91425" marR="91425" marT="91425" marB="91425">
                    <a:solidFill>
                      <a:srgbClr val="F4CCCC"/>
                    </a:solidFill>
                  </a:tcPr>
                </a:tc>
                <a:tc>
                  <a:txBody>
                    <a:bodyPr/>
                    <a:lstStyle/>
                    <a:p>
                      <a:pPr marL="0" lvl="0" indent="0" algn="l" rtl="0">
                        <a:spcBef>
                          <a:spcPts val="0"/>
                        </a:spcBef>
                        <a:spcAft>
                          <a:spcPts val="0"/>
                        </a:spcAft>
                        <a:buNone/>
                      </a:pPr>
                      <a:r>
                        <a:rPr lang="en-US" sz="1300">
                          <a:latin typeface="Calibri"/>
                          <a:ea typeface="Calibri"/>
                          <a:cs typeface="Calibri"/>
                          <a:sym typeface="Calibri"/>
                        </a:rPr>
                        <a:t>½ cup</a:t>
                      </a:r>
                      <a:endParaRPr sz="13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300">
                          <a:latin typeface="Calibri"/>
                          <a:ea typeface="Calibri"/>
                          <a:cs typeface="Calibri"/>
                          <a:sym typeface="Calibri"/>
                        </a:rPr>
                        <a:t>½ cup</a:t>
                      </a:r>
                      <a:endParaRPr sz="1300">
                        <a:latin typeface="Calibri"/>
                        <a:ea typeface="Calibri"/>
                        <a:cs typeface="Calibri"/>
                        <a:sym typeface="Calibri"/>
                      </a:endParaRPr>
                    </a:p>
                  </a:txBody>
                  <a:tcPr marL="91425" marR="91425" marT="91425" marB="91425"/>
                </a:tc>
                <a:extLst>
                  <a:ext uri="{0D108BD9-81ED-4DB2-BD59-A6C34878D82A}">
                    <a16:rowId xmlns:a16="http://schemas.microsoft.com/office/drawing/2014/main" val="10012"/>
                  </a:ext>
                </a:extLst>
              </a:tr>
              <a:tr h="342950">
                <a:tc vMerge="1">
                  <a:txBody>
                    <a:bodyPr/>
                    <a:lstStyle/>
                    <a:p>
                      <a:endParaRPr lang="en-US"/>
                    </a:p>
                  </a:txBody>
                  <a:tcPr/>
                </a:tc>
                <a:tc>
                  <a:txBody>
                    <a:bodyPr/>
                    <a:lstStyle/>
                    <a:p>
                      <a:pPr marL="0" lvl="0" indent="0" algn="l" rtl="0">
                        <a:spcBef>
                          <a:spcPts val="0"/>
                        </a:spcBef>
                        <a:spcAft>
                          <a:spcPts val="0"/>
                        </a:spcAft>
                        <a:buNone/>
                      </a:pPr>
                      <a:r>
                        <a:rPr lang="en-US" sz="1300">
                          <a:latin typeface="Calibri"/>
                          <a:ea typeface="Calibri"/>
                          <a:cs typeface="Calibri"/>
                          <a:sym typeface="Calibri"/>
                        </a:rPr>
                        <a:t>Grains</a:t>
                      </a:r>
                      <a:endParaRPr sz="1300">
                        <a:latin typeface="Calibri"/>
                        <a:ea typeface="Calibri"/>
                        <a:cs typeface="Calibri"/>
                        <a:sym typeface="Calibri"/>
                      </a:endParaRPr>
                    </a:p>
                  </a:txBody>
                  <a:tcPr marL="91425" marR="91425" marT="91425" marB="91425">
                    <a:solidFill>
                      <a:srgbClr val="F4CCCC"/>
                    </a:solidFill>
                  </a:tcPr>
                </a:tc>
                <a:tc>
                  <a:txBody>
                    <a:bodyPr/>
                    <a:lstStyle/>
                    <a:p>
                      <a:pPr marL="0" lvl="0" indent="0" algn="l" rtl="0">
                        <a:spcBef>
                          <a:spcPts val="0"/>
                        </a:spcBef>
                        <a:spcAft>
                          <a:spcPts val="0"/>
                        </a:spcAft>
                        <a:buNone/>
                      </a:pPr>
                      <a:r>
                        <a:rPr lang="en-US" sz="1300">
                          <a:latin typeface="Calibri"/>
                          <a:ea typeface="Calibri"/>
                          <a:cs typeface="Calibri"/>
                          <a:sym typeface="Calibri"/>
                        </a:rPr>
                        <a:t>½ oz eq</a:t>
                      </a:r>
                      <a:endParaRPr sz="13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300">
                          <a:latin typeface="Calibri"/>
                          <a:ea typeface="Calibri"/>
                          <a:cs typeface="Calibri"/>
                          <a:sym typeface="Calibri"/>
                        </a:rPr>
                        <a:t>½ oz eq</a:t>
                      </a:r>
                      <a:endParaRPr sz="1300">
                        <a:latin typeface="Calibri"/>
                        <a:ea typeface="Calibri"/>
                        <a:cs typeface="Calibri"/>
                        <a:sym typeface="Calibri"/>
                      </a:endParaRPr>
                    </a:p>
                  </a:txBody>
                  <a:tcPr marL="91425" marR="91425" marT="91425" marB="91425"/>
                </a:tc>
                <a:extLst>
                  <a:ext uri="{0D108BD9-81ED-4DB2-BD59-A6C34878D82A}">
                    <a16:rowId xmlns:a16="http://schemas.microsoft.com/office/drawing/2014/main" val="10013"/>
                  </a:ext>
                </a:extLst>
              </a:tr>
            </a:tbl>
          </a:graphicData>
        </a:graphic>
      </p:graphicFrame>
      <p:graphicFrame>
        <p:nvGraphicFramePr>
          <p:cNvPr id="174" name="Google Shape;174;g20f5e7b3edf_1_1"/>
          <p:cNvGraphicFramePr/>
          <p:nvPr/>
        </p:nvGraphicFramePr>
        <p:xfrm>
          <a:off x="202575" y="1316513"/>
          <a:ext cx="5905725" cy="5174220"/>
        </p:xfrm>
        <a:graphic>
          <a:graphicData uri="http://schemas.openxmlformats.org/drawingml/2006/table">
            <a:tbl>
              <a:tblPr>
                <a:noFill/>
              </a:tblPr>
              <a:tblGrid>
                <a:gridCol w="1306050">
                  <a:extLst>
                    <a:ext uri="{9D8B030D-6E8A-4147-A177-3AD203B41FA5}">
                      <a16:colId xmlns:a16="http://schemas.microsoft.com/office/drawing/2014/main" val="20000"/>
                    </a:ext>
                  </a:extLst>
                </a:gridCol>
                <a:gridCol w="1485025">
                  <a:extLst>
                    <a:ext uri="{9D8B030D-6E8A-4147-A177-3AD203B41FA5}">
                      <a16:colId xmlns:a16="http://schemas.microsoft.com/office/drawing/2014/main" val="20001"/>
                    </a:ext>
                  </a:extLst>
                </a:gridCol>
                <a:gridCol w="3114650">
                  <a:extLst>
                    <a:ext uri="{9D8B030D-6E8A-4147-A177-3AD203B41FA5}">
                      <a16:colId xmlns:a16="http://schemas.microsoft.com/office/drawing/2014/main" val="20002"/>
                    </a:ext>
                  </a:extLst>
                </a:gridCol>
              </a:tblGrid>
              <a:tr h="369850">
                <a:tc>
                  <a:txBody>
                    <a:bodyPr/>
                    <a:lstStyle/>
                    <a:p>
                      <a:pPr marL="0" lvl="0" indent="0" algn="l" rtl="0">
                        <a:spcBef>
                          <a:spcPts val="0"/>
                        </a:spcBef>
                        <a:spcAft>
                          <a:spcPts val="0"/>
                        </a:spcAft>
                        <a:buNone/>
                      </a:pPr>
                      <a:r>
                        <a:rPr lang="en-US" sz="1300" b="1">
                          <a:latin typeface="Calibri"/>
                          <a:ea typeface="Calibri"/>
                          <a:cs typeface="Calibri"/>
                          <a:sym typeface="Calibri"/>
                        </a:rPr>
                        <a:t>MEAL</a:t>
                      </a:r>
                      <a:endParaRPr sz="1300" b="1">
                        <a:latin typeface="Calibri"/>
                        <a:ea typeface="Calibri"/>
                        <a:cs typeface="Calibri"/>
                        <a:sym typeface="Calibri"/>
                      </a:endParaRPr>
                    </a:p>
                  </a:txBody>
                  <a:tcPr marL="91425" marR="91425" marT="91425" marB="91425">
                    <a:solidFill>
                      <a:srgbClr val="C9DAF8"/>
                    </a:solidFill>
                  </a:tcPr>
                </a:tc>
                <a:tc>
                  <a:txBody>
                    <a:bodyPr/>
                    <a:lstStyle/>
                    <a:p>
                      <a:pPr marL="0" lvl="0" indent="0" algn="l" rtl="0">
                        <a:spcBef>
                          <a:spcPts val="0"/>
                        </a:spcBef>
                        <a:spcAft>
                          <a:spcPts val="0"/>
                        </a:spcAft>
                        <a:buNone/>
                      </a:pPr>
                      <a:r>
                        <a:rPr lang="en-US" sz="1300" b="1">
                          <a:latin typeface="Calibri"/>
                          <a:ea typeface="Calibri"/>
                          <a:cs typeface="Calibri"/>
                          <a:sym typeface="Calibri"/>
                        </a:rPr>
                        <a:t>Birth to 5 months</a:t>
                      </a:r>
                      <a:endParaRPr sz="1300" b="1">
                        <a:latin typeface="Calibri"/>
                        <a:ea typeface="Calibri"/>
                        <a:cs typeface="Calibri"/>
                        <a:sym typeface="Calibri"/>
                      </a:endParaRPr>
                    </a:p>
                  </a:txBody>
                  <a:tcPr marL="91425" marR="91425" marT="91425" marB="91425">
                    <a:solidFill>
                      <a:srgbClr val="C9DAF8"/>
                    </a:solidFill>
                  </a:tcPr>
                </a:tc>
                <a:tc>
                  <a:txBody>
                    <a:bodyPr/>
                    <a:lstStyle/>
                    <a:p>
                      <a:pPr marL="0" lvl="0" indent="0" algn="l" rtl="0">
                        <a:spcBef>
                          <a:spcPts val="0"/>
                        </a:spcBef>
                        <a:spcAft>
                          <a:spcPts val="0"/>
                        </a:spcAft>
                        <a:buNone/>
                      </a:pPr>
                      <a:r>
                        <a:rPr lang="en-US" sz="1300" b="1">
                          <a:latin typeface="Calibri"/>
                          <a:ea typeface="Calibri"/>
                          <a:cs typeface="Calibri"/>
                          <a:sym typeface="Calibri"/>
                        </a:rPr>
                        <a:t>6 to 11 months</a:t>
                      </a:r>
                      <a:endParaRPr sz="1300" b="1">
                        <a:latin typeface="Calibri"/>
                        <a:ea typeface="Calibri"/>
                        <a:cs typeface="Calibri"/>
                        <a:sym typeface="Calibri"/>
                      </a:endParaRPr>
                    </a:p>
                  </a:txBody>
                  <a:tcPr marL="91425" marR="91425" marT="91425" marB="91425">
                    <a:solidFill>
                      <a:srgbClr val="C9DAF8"/>
                    </a:solidFill>
                  </a:tcPr>
                </a:tc>
                <a:extLst>
                  <a:ext uri="{0D108BD9-81ED-4DB2-BD59-A6C34878D82A}">
                    <a16:rowId xmlns:a16="http://schemas.microsoft.com/office/drawing/2014/main" val="10000"/>
                  </a:ext>
                </a:extLst>
              </a:tr>
              <a:tr h="1775275">
                <a:tc>
                  <a:txBody>
                    <a:bodyPr/>
                    <a:lstStyle/>
                    <a:p>
                      <a:pPr marL="0" lvl="0" indent="0" algn="l" rtl="0">
                        <a:spcBef>
                          <a:spcPts val="0"/>
                        </a:spcBef>
                        <a:spcAft>
                          <a:spcPts val="0"/>
                        </a:spcAft>
                        <a:buNone/>
                      </a:pPr>
                      <a:r>
                        <a:rPr lang="en-US" sz="1300" b="1">
                          <a:latin typeface="Calibri"/>
                          <a:ea typeface="Calibri"/>
                          <a:cs typeface="Calibri"/>
                          <a:sym typeface="Calibri"/>
                        </a:rPr>
                        <a:t>Breakfast</a:t>
                      </a:r>
                      <a:endParaRPr sz="1300" b="1">
                        <a:latin typeface="Calibri"/>
                        <a:ea typeface="Calibri"/>
                        <a:cs typeface="Calibri"/>
                        <a:sym typeface="Calibri"/>
                      </a:endParaRPr>
                    </a:p>
                  </a:txBody>
                  <a:tcPr marL="91425" marR="91425" marT="91425" marB="91425">
                    <a:solidFill>
                      <a:srgbClr val="F4CCCC"/>
                    </a:solidFill>
                  </a:tcPr>
                </a:tc>
                <a:tc>
                  <a:txBody>
                    <a:bodyPr/>
                    <a:lstStyle/>
                    <a:p>
                      <a:pPr marL="0" lvl="0" indent="0" algn="l" rtl="0">
                        <a:spcBef>
                          <a:spcPts val="0"/>
                        </a:spcBef>
                        <a:spcAft>
                          <a:spcPts val="0"/>
                        </a:spcAft>
                        <a:buNone/>
                      </a:pPr>
                      <a:r>
                        <a:rPr lang="en-US" sz="1300">
                          <a:latin typeface="Calibri"/>
                          <a:ea typeface="Calibri"/>
                          <a:cs typeface="Calibri"/>
                          <a:sym typeface="Calibri"/>
                        </a:rPr>
                        <a:t>4-6 fl oz human milk or formula</a:t>
                      </a:r>
                      <a:endParaRPr sz="13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300">
                          <a:latin typeface="Calibri"/>
                          <a:ea typeface="Calibri"/>
                          <a:cs typeface="Calibri"/>
                          <a:sym typeface="Calibri"/>
                        </a:rPr>
                        <a:t>6-8 fl oz human milk or formula </a:t>
                      </a:r>
                      <a:r>
                        <a:rPr lang="en-US" sz="1300" b="1" u="sng">
                          <a:latin typeface="Calibri"/>
                          <a:ea typeface="Calibri"/>
                          <a:cs typeface="Calibri"/>
                          <a:sym typeface="Calibri"/>
                        </a:rPr>
                        <a:t>and</a:t>
                      </a:r>
                      <a:r>
                        <a:rPr lang="en-US" sz="1300">
                          <a:latin typeface="Calibri"/>
                          <a:ea typeface="Calibri"/>
                          <a:cs typeface="Calibri"/>
                          <a:sym typeface="Calibri"/>
                        </a:rPr>
                        <a:t> 0-4 Tbsp infant cereal, meat, fish, poultry, whole eggs, cooked dry beans or peas; </a:t>
                      </a:r>
                      <a:r>
                        <a:rPr lang="en-US" sz="1300" b="1">
                          <a:latin typeface="Calibri"/>
                          <a:ea typeface="Calibri"/>
                          <a:cs typeface="Calibri"/>
                          <a:sym typeface="Calibri"/>
                        </a:rPr>
                        <a:t>or</a:t>
                      </a:r>
                      <a:r>
                        <a:rPr lang="en-US" sz="1300">
                          <a:latin typeface="Calibri"/>
                          <a:ea typeface="Calibri"/>
                          <a:cs typeface="Calibri"/>
                          <a:sym typeface="Calibri"/>
                        </a:rPr>
                        <a:t> 0-2 oz cheese; </a:t>
                      </a:r>
                      <a:r>
                        <a:rPr lang="en-US" sz="1300" b="1">
                          <a:latin typeface="Calibri"/>
                          <a:ea typeface="Calibri"/>
                          <a:cs typeface="Calibri"/>
                          <a:sym typeface="Calibri"/>
                        </a:rPr>
                        <a:t>or</a:t>
                      </a:r>
                      <a:r>
                        <a:rPr lang="en-US" sz="1300">
                          <a:latin typeface="Calibri"/>
                          <a:ea typeface="Calibri"/>
                          <a:cs typeface="Calibri"/>
                          <a:sym typeface="Calibri"/>
                        </a:rPr>
                        <a:t> 0-4 oz cottage cheese; </a:t>
                      </a:r>
                      <a:r>
                        <a:rPr lang="en-US" sz="1300" b="1">
                          <a:latin typeface="Calibri"/>
                          <a:ea typeface="Calibri"/>
                          <a:cs typeface="Calibri"/>
                          <a:sym typeface="Calibri"/>
                        </a:rPr>
                        <a:t>or</a:t>
                      </a:r>
                      <a:r>
                        <a:rPr lang="en-US" sz="1300">
                          <a:latin typeface="Calibri"/>
                          <a:ea typeface="Calibri"/>
                          <a:cs typeface="Calibri"/>
                          <a:sym typeface="Calibri"/>
                        </a:rPr>
                        <a:t> 0-4 oz yogurt, or a combination -&gt; </a:t>
                      </a:r>
                      <a:r>
                        <a:rPr lang="en-US" sz="1300" i="1">
                          <a:solidFill>
                            <a:srgbClr val="BE2D2D"/>
                          </a:solidFill>
                          <a:latin typeface="Calibri"/>
                          <a:ea typeface="Calibri"/>
                          <a:cs typeface="Calibri"/>
                          <a:sym typeface="Calibri"/>
                        </a:rPr>
                        <a:t>iron</a:t>
                      </a:r>
                      <a:r>
                        <a:rPr lang="en-US" sz="1300">
                          <a:latin typeface="Calibri"/>
                          <a:ea typeface="Calibri"/>
                          <a:cs typeface="Calibri"/>
                          <a:sym typeface="Calibri"/>
                        </a:rPr>
                        <a:t> </a:t>
                      </a:r>
                      <a:endParaRPr sz="1300">
                        <a:latin typeface="Calibri"/>
                        <a:ea typeface="Calibri"/>
                        <a:cs typeface="Calibri"/>
                        <a:sym typeface="Calibri"/>
                      </a:endParaRPr>
                    </a:p>
                    <a:p>
                      <a:pPr marL="0" lvl="0" indent="0" algn="l" rtl="0">
                        <a:spcBef>
                          <a:spcPts val="0"/>
                        </a:spcBef>
                        <a:spcAft>
                          <a:spcPts val="0"/>
                        </a:spcAft>
                        <a:buNone/>
                      </a:pPr>
                      <a:r>
                        <a:rPr lang="en-US" sz="1300" b="1" u="sng">
                          <a:latin typeface="Calibri"/>
                          <a:ea typeface="Calibri"/>
                          <a:cs typeface="Calibri"/>
                          <a:sym typeface="Calibri"/>
                        </a:rPr>
                        <a:t>and</a:t>
                      </a:r>
                      <a:r>
                        <a:rPr lang="en-US" sz="1300">
                          <a:latin typeface="Calibri"/>
                          <a:ea typeface="Calibri"/>
                          <a:cs typeface="Calibri"/>
                          <a:sym typeface="Calibri"/>
                        </a:rPr>
                        <a:t> 0-2 Tbsp fruits or vegetables or both</a:t>
                      </a:r>
                      <a:endParaRPr sz="130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1775275">
                <a:tc>
                  <a:txBody>
                    <a:bodyPr/>
                    <a:lstStyle/>
                    <a:p>
                      <a:pPr marL="0" lvl="0" indent="0" algn="l" rtl="0">
                        <a:spcBef>
                          <a:spcPts val="0"/>
                        </a:spcBef>
                        <a:spcAft>
                          <a:spcPts val="0"/>
                        </a:spcAft>
                        <a:buNone/>
                      </a:pPr>
                      <a:r>
                        <a:rPr lang="en-US" sz="1300" b="1">
                          <a:latin typeface="Calibri"/>
                          <a:ea typeface="Calibri"/>
                          <a:cs typeface="Calibri"/>
                          <a:sym typeface="Calibri"/>
                        </a:rPr>
                        <a:t>Lunch/Dinner</a:t>
                      </a:r>
                      <a:endParaRPr sz="1300" b="1">
                        <a:latin typeface="Calibri"/>
                        <a:ea typeface="Calibri"/>
                        <a:cs typeface="Calibri"/>
                        <a:sym typeface="Calibri"/>
                      </a:endParaRPr>
                    </a:p>
                  </a:txBody>
                  <a:tcPr marL="91425" marR="91425" marT="91425" marB="91425">
                    <a:solidFill>
                      <a:srgbClr val="EA9999"/>
                    </a:solidFill>
                  </a:tcPr>
                </a:tc>
                <a:tc>
                  <a:txBody>
                    <a:bodyPr/>
                    <a:lstStyle/>
                    <a:p>
                      <a:pPr marL="0" lvl="0" indent="0" algn="l" rtl="0">
                        <a:spcBef>
                          <a:spcPts val="0"/>
                        </a:spcBef>
                        <a:spcAft>
                          <a:spcPts val="0"/>
                        </a:spcAft>
                        <a:buNone/>
                      </a:pPr>
                      <a:r>
                        <a:rPr lang="en-US" sz="1300">
                          <a:latin typeface="Calibri"/>
                          <a:ea typeface="Calibri"/>
                          <a:cs typeface="Calibri"/>
                          <a:sym typeface="Calibri"/>
                        </a:rPr>
                        <a:t>4-6 fl oz human milk or formula</a:t>
                      </a:r>
                      <a:endParaRPr sz="13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300">
                          <a:latin typeface="Calibri"/>
                          <a:ea typeface="Calibri"/>
                          <a:cs typeface="Calibri"/>
                          <a:sym typeface="Calibri"/>
                        </a:rPr>
                        <a:t>6-8 fl oz human milk or formula </a:t>
                      </a:r>
                      <a:r>
                        <a:rPr lang="en-US" sz="1300" b="1" u="sng">
                          <a:latin typeface="Calibri"/>
                          <a:ea typeface="Calibri"/>
                          <a:cs typeface="Calibri"/>
                          <a:sym typeface="Calibri"/>
                        </a:rPr>
                        <a:t>and</a:t>
                      </a:r>
                      <a:r>
                        <a:rPr lang="en-US" sz="1300">
                          <a:latin typeface="Calibri"/>
                          <a:ea typeface="Calibri"/>
                          <a:cs typeface="Calibri"/>
                          <a:sym typeface="Calibri"/>
                        </a:rPr>
                        <a:t> 0-4 Tbsp infant cereal, meat, fish, poultry, whole eggs, cooked dry beans or peas; </a:t>
                      </a:r>
                      <a:r>
                        <a:rPr lang="en-US" sz="1300" b="1">
                          <a:latin typeface="Calibri"/>
                          <a:ea typeface="Calibri"/>
                          <a:cs typeface="Calibri"/>
                          <a:sym typeface="Calibri"/>
                        </a:rPr>
                        <a:t>or</a:t>
                      </a:r>
                      <a:r>
                        <a:rPr lang="en-US" sz="1300">
                          <a:latin typeface="Calibri"/>
                          <a:ea typeface="Calibri"/>
                          <a:cs typeface="Calibri"/>
                          <a:sym typeface="Calibri"/>
                        </a:rPr>
                        <a:t> 0-2 oz cheese; </a:t>
                      </a:r>
                      <a:r>
                        <a:rPr lang="en-US" sz="1300" b="1">
                          <a:latin typeface="Calibri"/>
                          <a:ea typeface="Calibri"/>
                          <a:cs typeface="Calibri"/>
                          <a:sym typeface="Calibri"/>
                        </a:rPr>
                        <a:t>or</a:t>
                      </a:r>
                      <a:r>
                        <a:rPr lang="en-US" sz="1300">
                          <a:latin typeface="Calibri"/>
                          <a:ea typeface="Calibri"/>
                          <a:cs typeface="Calibri"/>
                          <a:sym typeface="Calibri"/>
                        </a:rPr>
                        <a:t> 0-4 oz cottage cheese; </a:t>
                      </a:r>
                      <a:r>
                        <a:rPr lang="en-US" sz="1300" b="1">
                          <a:latin typeface="Calibri"/>
                          <a:ea typeface="Calibri"/>
                          <a:cs typeface="Calibri"/>
                          <a:sym typeface="Calibri"/>
                        </a:rPr>
                        <a:t>or</a:t>
                      </a:r>
                      <a:r>
                        <a:rPr lang="en-US" sz="1300">
                          <a:latin typeface="Calibri"/>
                          <a:ea typeface="Calibri"/>
                          <a:cs typeface="Calibri"/>
                          <a:sym typeface="Calibri"/>
                        </a:rPr>
                        <a:t> 0-4 oz yogurt, or a combination -&gt; </a:t>
                      </a:r>
                      <a:r>
                        <a:rPr lang="en-US" sz="1300" i="1">
                          <a:solidFill>
                            <a:srgbClr val="BE2D2D"/>
                          </a:solidFill>
                          <a:latin typeface="Calibri"/>
                          <a:ea typeface="Calibri"/>
                          <a:cs typeface="Calibri"/>
                          <a:sym typeface="Calibri"/>
                        </a:rPr>
                        <a:t>iron</a:t>
                      </a:r>
                      <a:r>
                        <a:rPr lang="en-US" sz="1300">
                          <a:latin typeface="Calibri"/>
                          <a:ea typeface="Calibri"/>
                          <a:cs typeface="Calibri"/>
                          <a:sym typeface="Calibri"/>
                        </a:rPr>
                        <a:t> </a:t>
                      </a:r>
                      <a:endParaRPr sz="1300">
                        <a:latin typeface="Calibri"/>
                        <a:ea typeface="Calibri"/>
                        <a:cs typeface="Calibri"/>
                        <a:sym typeface="Calibri"/>
                      </a:endParaRPr>
                    </a:p>
                    <a:p>
                      <a:pPr marL="0" lvl="0" indent="0" algn="l" rtl="0">
                        <a:spcBef>
                          <a:spcPts val="0"/>
                        </a:spcBef>
                        <a:spcAft>
                          <a:spcPts val="0"/>
                        </a:spcAft>
                        <a:buNone/>
                      </a:pPr>
                      <a:r>
                        <a:rPr lang="en-US" sz="1300" b="1" u="sng">
                          <a:latin typeface="Calibri"/>
                          <a:ea typeface="Calibri"/>
                          <a:cs typeface="Calibri"/>
                          <a:sym typeface="Calibri"/>
                        </a:rPr>
                        <a:t>and</a:t>
                      </a:r>
                      <a:r>
                        <a:rPr lang="en-US" sz="1300">
                          <a:latin typeface="Calibri"/>
                          <a:ea typeface="Calibri"/>
                          <a:cs typeface="Calibri"/>
                          <a:sym typeface="Calibri"/>
                        </a:rPr>
                        <a:t> 0-2 Tbsp fruits or vegetables or both</a:t>
                      </a:r>
                      <a:endParaRPr sz="130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1242700">
                <a:tc>
                  <a:txBody>
                    <a:bodyPr/>
                    <a:lstStyle/>
                    <a:p>
                      <a:pPr marL="0" lvl="0" indent="0" algn="l" rtl="0">
                        <a:spcBef>
                          <a:spcPts val="0"/>
                        </a:spcBef>
                        <a:spcAft>
                          <a:spcPts val="0"/>
                        </a:spcAft>
                        <a:buNone/>
                      </a:pPr>
                      <a:r>
                        <a:rPr lang="en-US" sz="1300" b="1">
                          <a:latin typeface="Calibri"/>
                          <a:ea typeface="Calibri"/>
                          <a:cs typeface="Calibri"/>
                          <a:sym typeface="Calibri"/>
                        </a:rPr>
                        <a:t>Supplement (Snack)</a:t>
                      </a:r>
                      <a:endParaRPr sz="1300" b="1">
                        <a:latin typeface="Calibri"/>
                        <a:ea typeface="Calibri"/>
                        <a:cs typeface="Calibri"/>
                        <a:sym typeface="Calibri"/>
                      </a:endParaRPr>
                    </a:p>
                  </a:txBody>
                  <a:tcPr marL="91425" marR="91425" marT="91425" marB="91425">
                    <a:solidFill>
                      <a:srgbClr val="F4CCCC"/>
                    </a:solidFill>
                  </a:tcPr>
                </a:tc>
                <a:tc>
                  <a:txBody>
                    <a:bodyPr/>
                    <a:lstStyle/>
                    <a:p>
                      <a:pPr marL="0" lvl="0" indent="0" algn="l" rtl="0">
                        <a:spcBef>
                          <a:spcPts val="0"/>
                        </a:spcBef>
                        <a:spcAft>
                          <a:spcPts val="0"/>
                        </a:spcAft>
                        <a:buNone/>
                      </a:pPr>
                      <a:r>
                        <a:rPr lang="en-US" sz="1300">
                          <a:latin typeface="Calibri"/>
                          <a:ea typeface="Calibri"/>
                          <a:cs typeface="Calibri"/>
                          <a:sym typeface="Calibri"/>
                        </a:rPr>
                        <a:t>4-6 fl oz human milk or formula</a:t>
                      </a:r>
                      <a:endParaRPr sz="13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300">
                          <a:latin typeface="Calibri"/>
                          <a:ea typeface="Calibri"/>
                          <a:cs typeface="Calibri"/>
                          <a:sym typeface="Calibri"/>
                        </a:rPr>
                        <a:t>2-4 fl oz human milk or formula </a:t>
                      </a:r>
                      <a:r>
                        <a:rPr lang="en-US" sz="1300" b="1" u="sng">
                          <a:latin typeface="Calibri"/>
                          <a:ea typeface="Calibri"/>
                          <a:cs typeface="Calibri"/>
                          <a:sym typeface="Calibri"/>
                        </a:rPr>
                        <a:t>and</a:t>
                      </a:r>
                      <a:r>
                        <a:rPr lang="en-US" sz="1300" b="1">
                          <a:latin typeface="Calibri"/>
                          <a:ea typeface="Calibri"/>
                          <a:cs typeface="Calibri"/>
                          <a:sym typeface="Calibri"/>
                        </a:rPr>
                        <a:t> </a:t>
                      </a:r>
                      <a:r>
                        <a:rPr lang="en-US" sz="1300">
                          <a:latin typeface="Calibri"/>
                          <a:ea typeface="Calibri"/>
                          <a:cs typeface="Calibri"/>
                          <a:sym typeface="Calibri"/>
                        </a:rPr>
                        <a:t>0-½ slice bread, tortilla, or 0-2 crackers or 0-4 Tbsp infant cereal or ready to eat cereal </a:t>
                      </a:r>
                      <a:endParaRPr sz="1300">
                        <a:latin typeface="Calibri"/>
                        <a:ea typeface="Calibri"/>
                        <a:cs typeface="Calibri"/>
                        <a:sym typeface="Calibri"/>
                      </a:endParaRPr>
                    </a:p>
                    <a:p>
                      <a:pPr marL="0" lvl="0" indent="0" algn="l" rtl="0">
                        <a:spcBef>
                          <a:spcPts val="0"/>
                        </a:spcBef>
                        <a:spcAft>
                          <a:spcPts val="0"/>
                        </a:spcAft>
                        <a:buNone/>
                      </a:pPr>
                      <a:r>
                        <a:rPr lang="en-US" sz="1300" b="1" u="sng">
                          <a:latin typeface="Calibri"/>
                          <a:ea typeface="Calibri"/>
                          <a:cs typeface="Calibri"/>
                          <a:sym typeface="Calibri"/>
                        </a:rPr>
                        <a:t>and</a:t>
                      </a:r>
                      <a:r>
                        <a:rPr lang="en-US" sz="1300">
                          <a:latin typeface="Calibri"/>
                          <a:ea typeface="Calibri"/>
                          <a:cs typeface="Calibri"/>
                          <a:sym typeface="Calibri"/>
                        </a:rPr>
                        <a:t> 0-2 bsp fruits or vegetables or both</a:t>
                      </a:r>
                      <a:endParaRPr sz="1300">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bl>
          </a:graphicData>
        </a:graphic>
      </p:graphicFrame>
      <p:sp>
        <p:nvSpPr>
          <p:cNvPr id="175" name="Google Shape;175;g20f5e7b3edf_1_1"/>
          <p:cNvSpPr txBox="1"/>
          <p:nvPr/>
        </p:nvSpPr>
        <p:spPr>
          <a:xfrm>
            <a:off x="7154050" y="762425"/>
            <a:ext cx="4401000" cy="5541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9998"/>
              </a:lnSpc>
              <a:spcBef>
                <a:spcPts val="0"/>
              </a:spcBef>
              <a:spcAft>
                <a:spcPts val="0"/>
              </a:spcAft>
              <a:buClr>
                <a:srgbClr val="000000"/>
              </a:buClr>
              <a:buSzPts val="5001"/>
              <a:buFont typeface="Arial"/>
              <a:buNone/>
              <a:tabLst/>
              <a:defRPr/>
            </a:pPr>
            <a:r>
              <a:rPr kumimoji="0" lang="en-US" sz="3600" b="0" i="0" u="none" strike="noStrike" kern="0" cap="none" spc="0" normalizeH="0" baseline="0" noProof="0">
                <a:ln>
                  <a:noFill/>
                </a:ln>
                <a:solidFill>
                  <a:srgbClr val="BE2D2D"/>
                </a:solidFill>
                <a:effectLst/>
                <a:uLnTx/>
                <a:uFillTx/>
                <a:latin typeface="Oswald"/>
                <a:ea typeface="Oswald"/>
                <a:cs typeface="Oswald"/>
                <a:sym typeface="Oswald"/>
              </a:rPr>
              <a:t>Toddlers and Preschoolers</a:t>
            </a:r>
            <a:endParaRPr kumimoji="0" sz="3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6" name="Google Shape;176;g20f5e7b3edf_1_1"/>
          <p:cNvSpPr txBox="1"/>
          <p:nvPr/>
        </p:nvSpPr>
        <p:spPr>
          <a:xfrm>
            <a:off x="2396400" y="762425"/>
            <a:ext cx="1303200" cy="5541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9998"/>
              </a:lnSpc>
              <a:spcBef>
                <a:spcPts val="0"/>
              </a:spcBef>
              <a:spcAft>
                <a:spcPts val="0"/>
              </a:spcAft>
              <a:buClr>
                <a:srgbClr val="000000"/>
              </a:buClr>
              <a:buSzPts val="5001"/>
              <a:buFont typeface="Arial"/>
              <a:buNone/>
              <a:tabLst/>
              <a:defRPr/>
            </a:pPr>
            <a:r>
              <a:rPr kumimoji="0" lang="en-US" sz="3600" b="0" i="0" u="none" strike="noStrike" kern="0" cap="none" spc="0" normalizeH="0" baseline="0" noProof="0">
                <a:ln>
                  <a:noFill/>
                </a:ln>
                <a:solidFill>
                  <a:srgbClr val="BE2D2D"/>
                </a:solidFill>
                <a:effectLst/>
                <a:uLnTx/>
                <a:uFillTx/>
                <a:latin typeface="Oswald"/>
                <a:ea typeface="Oswald"/>
                <a:cs typeface="Oswald"/>
                <a:sym typeface="Oswald"/>
              </a:rPr>
              <a:t>Infants</a:t>
            </a:r>
            <a:endParaRPr kumimoji="0" sz="3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7" name="Google Shape;177;g20f5e7b3edf_1_1"/>
          <p:cNvSpPr txBox="1"/>
          <p:nvPr/>
        </p:nvSpPr>
        <p:spPr>
          <a:xfrm>
            <a:off x="6568750" y="6390825"/>
            <a:ext cx="5571600" cy="6465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1" u="none" strike="noStrike" kern="0" cap="none" spc="0" normalizeH="0" baseline="0" noProof="0">
                <a:ln>
                  <a:noFill/>
                </a:ln>
                <a:solidFill>
                  <a:srgbClr val="000000"/>
                </a:solidFill>
                <a:effectLst/>
                <a:uLnTx/>
                <a:uFillTx/>
                <a:latin typeface="Calibri"/>
                <a:ea typeface="Calibri"/>
                <a:cs typeface="Calibri"/>
                <a:sym typeface="Calibri"/>
              </a:rPr>
              <a:t>oz eq = ounce equivalents</a:t>
            </a:r>
            <a:endParaRPr kumimoji="0" sz="1000" b="0" i="1"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1" u="none" strike="noStrike" kern="0" cap="none" spc="0" normalizeH="0" baseline="0" noProof="0">
                <a:ln>
                  <a:noFill/>
                </a:ln>
                <a:solidFill>
                  <a:srgbClr val="000000"/>
                </a:solidFill>
                <a:effectLst/>
                <a:uLnTx/>
                <a:uFillTx/>
                <a:latin typeface="Calibri"/>
                <a:ea typeface="Calibri"/>
                <a:cs typeface="Calibri"/>
                <a:sym typeface="Calibri"/>
              </a:rPr>
              <a:t>*Meat &amp; meat alternatives may be served in place of grains at breakfast, max 3 times per week.</a:t>
            </a:r>
            <a:endParaRPr kumimoji="0" sz="1000" b="0" i="1"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1"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Tm="152034"/>
    </mc:Choice>
    <mc:Fallback xmlns="">
      <p:transition spd="slow" advTm="15203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1"/>
        <p:cNvGrpSpPr/>
        <p:nvPr/>
      </p:nvGrpSpPr>
      <p:grpSpPr>
        <a:xfrm>
          <a:off x="0" y="0"/>
          <a:ext cx="0" cy="0"/>
          <a:chOff x="0" y="0"/>
          <a:chExt cx="0" cy="0"/>
        </a:xfrm>
      </p:grpSpPr>
      <p:sp>
        <p:nvSpPr>
          <p:cNvPr id="182" name="Google Shape;182;p3"/>
          <p:cNvSpPr txBox="1"/>
          <p:nvPr/>
        </p:nvSpPr>
        <p:spPr>
          <a:xfrm>
            <a:off x="712168" y="704358"/>
            <a:ext cx="4248739" cy="70532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9998"/>
              </a:lnSpc>
              <a:spcBef>
                <a:spcPts val="0"/>
              </a:spcBef>
              <a:spcAft>
                <a:spcPts val="0"/>
              </a:spcAft>
              <a:buClr>
                <a:srgbClr val="000000"/>
              </a:buClr>
              <a:buSzPts val="5001"/>
              <a:buFont typeface="Arial"/>
              <a:buNone/>
              <a:tabLst/>
              <a:defRPr/>
            </a:pPr>
            <a:r>
              <a:rPr kumimoji="0" lang="en-US" sz="5001" b="0" i="0" u="none" strike="noStrike" kern="0" cap="none" spc="0" normalizeH="0" baseline="0" noProof="0">
                <a:ln>
                  <a:noFill/>
                </a:ln>
                <a:solidFill>
                  <a:srgbClr val="FEFFFF"/>
                </a:solidFill>
                <a:effectLst/>
                <a:uLnTx/>
                <a:uFillTx/>
                <a:latin typeface="Oswald"/>
                <a:ea typeface="Oswald"/>
                <a:cs typeface="Oswald"/>
                <a:sym typeface="Oswald"/>
              </a:rPr>
              <a:t>Infant Feeding</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3" name="Google Shape;183;p3"/>
          <p:cNvSpPr txBox="1"/>
          <p:nvPr/>
        </p:nvSpPr>
        <p:spPr>
          <a:xfrm>
            <a:off x="25400" y="2879425"/>
            <a:ext cx="8896800" cy="3463200"/>
          </a:xfrm>
          <a:prstGeom prst="rect">
            <a:avLst/>
          </a:prstGeom>
          <a:noFill/>
          <a:ln>
            <a:noFill/>
          </a:ln>
        </p:spPr>
        <p:txBody>
          <a:bodyPr spcFirstLastPara="1" wrap="square" lIns="0" tIns="0" rIns="0" bIns="0" anchor="t" anchorCtr="0">
            <a:spAutoFit/>
          </a:bodyPr>
          <a:lstStyle/>
          <a:p>
            <a:pPr marL="685844" marR="0" lvl="1" indent="-387372" algn="l" defTabSz="914400" rtl="0" eaLnBrk="1" fontAlgn="auto" latinLnBrk="0" hangingPunct="1">
              <a:lnSpc>
                <a:spcPct val="100000"/>
              </a:lnSpc>
              <a:spcBef>
                <a:spcPts val="0"/>
              </a:spcBef>
              <a:spcAft>
                <a:spcPts val="0"/>
              </a:spcAft>
              <a:buClr>
                <a:srgbClr val="000000"/>
              </a:buClr>
              <a:buSzPts val="2500"/>
              <a:buFont typeface="Arial"/>
              <a:buChar char="■"/>
              <a:tabLst/>
              <a:defRPr/>
            </a:pPr>
            <a:r>
              <a:rPr kumimoji="0" lang="en-US" sz="2500" b="0" i="0" u="none" strike="noStrike" kern="0" cap="none" spc="0" normalizeH="0" baseline="0" noProof="0">
                <a:ln>
                  <a:noFill/>
                </a:ln>
                <a:solidFill>
                  <a:srgbClr val="000000"/>
                </a:solidFill>
                <a:effectLst/>
                <a:uLnTx/>
                <a:uFillTx/>
                <a:latin typeface="Calibri"/>
                <a:ea typeface="Calibri"/>
                <a:cs typeface="Calibri"/>
                <a:sym typeface="Calibri"/>
              </a:rPr>
              <a:t>Infants from birth to the end of 5 months should be only served iron-fortified infant formula or human milk/breastmilk</a:t>
            </a: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a:p>
            <a:pPr marL="685844" marR="0" lvl="1" indent="-387372" algn="l" defTabSz="914400" rtl="0" eaLnBrk="1" fontAlgn="auto" latinLnBrk="0" hangingPunct="1">
              <a:lnSpc>
                <a:spcPct val="100000"/>
              </a:lnSpc>
              <a:spcBef>
                <a:spcPts val="0"/>
              </a:spcBef>
              <a:spcAft>
                <a:spcPts val="0"/>
              </a:spcAft>
              <a:buClr>
                <a:srgbClr val="000000"/>
              </a:buClr>
              <a:buSzPts val="2500"/>
              <a:buFont typeface="Arial"/>
              <a:buChar char="■"/>
              <a:tabLst/>
              <a:defRPr/>
            </a:pPr>
            <a:r>
              <a:rPr kumimoji="0" lang="en-US" sz="2500" b="0" i="0" u="none" strike="noStrike" kern="0" cap="none" spc="0" normalizeH="0" baseline="0" noProof="0">
                <a:ln>
                  <a:noFill/>
                </a:ln>
                <a:solidFill>
                  <a:srgbClr val="000000"/>
                </a:solidFill>
                <a:effectLst/>
                <a:uLnTx/>
                <a:uFillTx/>
                <a:latin typeface="Calibri"/>
                <a:ea typeface="Calibri"/>
                <a:cs typeface="Calibri"/>
                <a:sym typeface="Calibri"/>
              </a:rPr>
              <a:t>The child should be developmentally ready for solid foods</a:t>
            </a: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a:p>
            <a:pPr marL="685844" marR="0" lvl="1" indent="-387372" algn="l" defTabSz="914400" rtl="0" eaLnBrk="1" fontAlgn="auto" latinLnBrk="0" hangingPunct="1">
              <a:lnSpc>
                <a:spcPct val="100000"/>
              </a:lnSpc>
              <a:spcBef>
                <a:spcPts val="0"/>
              </a:spcBef>
              <a:spcAft>
                <a:spcPts val="0"/>
              </a:spcAft>
              <a:buClr>
                <a:srgbClr val="000000"/>
              </a:buClr>
              <a:buSzPts val="2500"/>
              <a:buFont typeface="Arial"/>
              <a:buChar char="■"/>
              <a:tabLst/>
              <a:defRPr/>
            </a:pPr>
            <a:r>
              <a:rPr kumimoji="0" lang="en-US" sz="2500" b="0" i="0" u="none" strike="noStrike" kern="0" cap="none" spc="0" normalizeH="0" baseline="0" noProof="0">
                <a:ln>
                  <a:noFill/>
                </a:ln>
                <a:solidFill>
                  <a:srgbClr val="000000"/>
                </a:solidFill>
                <a:effectLst/>
                <a:uLnTx/>
                <a:uFillTx/>
                <a:latin typeface="Calibri"/>
                <a:ea typeface="Calibri"/>
                <a:cs typeface="Calibri"/>
                <a:sym typeface="Calibri"/>
              </a:rPr>
              <a:t>Each child advances at their own depending upon their development and parental advice</a:t>
            </a: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a:p>
            <a:pPr marL="685844" marR="0" lvl="1" indent="-387372" algn="l" defTabSz="914400" rtl="0" eaLnBrk="1" fontAlgn="auto" latinLnBrk="0" hangingPunct="1">
              <a:lnSpc>
                <a:spcPct val="100000"/>
              </a:lnSpc>
              <a:spcBef>
                <a:spcPts val="0"/>
              </a:spcBef>
              <a:spcAft>
                <a:spcPts val="0"/>
              </a:spcAft>
              <a:buClr>
                <a:srgbClr val="000000"/>
              </a:buClr>
              <a:buSzPts val="2500"/>
              <a:buFont typeface="Arial"/>
              <a:buChar char="■"/>
              <a:tabLst/>
              <a:defRPr/>
            </a:pPr>
            <a:r>
              <a:rPr kumimoji="0" lang="en-US" sz="2500" b="0" i="0" u="none" strike="noStrike" kern="0" cap="none" spc="0" normalizeH="0" baseline="0" noProof="0">
                <a:ln>
                  <a:noFill/>
                </a:ln>
                <a:solidFill>
                  <a:srgbClr val="000000"/>
                </a:solidFill>
                <a:effectLst/>
                <a:uLnTx/>
                <a:uFillTx/>
                <a:latin typeface="Calibri"/>
                <a:ea typeface="Calibri"/>
                <a:cs typeface="Calibri"/>
                <a:sym typeface="Calibri"/>
              </a:rPr>
              <a:t>All new foods should be tried at home by parent/guardian for 3 days before serving at the center to check for allergic reactions</a:t>
            </a: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a:p>
            <a:pPr marL="685844" marR="0" lvl="1" indent="-387372" algn="l" defTabSz="914400" rtl="0" eaLnBrk="1" fontAlgn="auto" latinLnBrk="0" hangingPunct="1">
              <a:lnSpc>
                <a:spcPct val="100000"/>
              </a:lnSpc>
              <a:spcBef>
                <a:spcPts val="0"/>
              </a:spcBef>
              <a:spcAft>
                <a:spcPts val="0"/>
              </a:spcAft>
              <a:buClr>
                <a:srgbClr val="000000"/>
              </a:buClr>
              <a:buSzPts val="2500"/>
              <a:buFont typeface="Arial"/>
              <a:buChar char="■"/>
              <a:tabLst/>
              <a:defRPr/>
            </a:pPr>
            <a:r>
              <a:rPr kumimoji="0" lang="en-US" sz="2500" b="0" i="0" u="none" strike="noStrike" kern="0" cap="none" spc="0" normalizeH="0" baseline="0" noProof="0">
                <a:ln>
                  <a:noFill/>
                </a:ln>
                <a:solidFill>
                  <a:srgbClr val="000000"/>
                </a:solidFill>
                <a:effectLst/>
                <a:uLnTx/>
                <a:uFillTx/>
                <a:latin typeface="Calibri"/>
                <a:ea typeface="Calibri"/>
                <a:cs typeface="Calibri"/>
                <a:sym typeface="Calibri"/>
              </a:rPr>
              <a:t>Each child has their own menu depending upon what they are able to eat</a:t>
            </a:r>
            <a:endParaRPr kumimoji="0" sz="2400" b="0" i="0" u="none" strike="noStrike" kern="0" cap="none" spc="0" normalizeH="0" baseline="0" noProof="0">
              <a:ln>
                <a:noFill/>
              </a:ln>
              <a:solidFill>
                <a:srgbClr val="254E72"/>
              </a:solidFill>
              <a:effectLst/>
              <a:uLnTx/>
              <a:uFillTx/>
              <a:latin typeface="Calibri"/>
              <a:ea typeface="Calibri"/>
              <a:cs typeface="Calibri"/>
              <a:sym typeface="Calibri"/>
            </a:endParaRPr>
          </a:p>
        </p:txBody>
      </p:sp>
      <p:sp>
        <p:nvSpPr>
          <p:cNvPr id="184" name="Google Shape;184;p3"/>
          <p:cNvSpPr txBox="1"/>
          <p:nvPr/>
        </p:nvSpPr>
        <p:spPr>
          <a:xfrm>
            <a:off x="380325" y="2232846"/>
            <a:ext cx="6329400" cy="8061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933"/>
              <a:buFont typeface="Arial"/>
              <a:buNone/>
              <a:tabLst/>
              <a:defRPr/>
            </a:pPr>
            <a:r>
              <a:rPr kumimoji="0" lang="en-US" sz="2933" b="1" i="0" u="none" strike="noStrike" kern="0" cap="none" spc="0" normalizeH="0" baseline="0" noProof="0">
                <a:ln>
                  <a:noFill/>
                </a:ln>
                <a:solidFill>
                  <a:srgbClr val="BE2D2D"/>
                </a:solidFill>
                <a:effectLst/>
                <a:uLnTx/>
                <a:uFillTx/>
                <a:latin typeface="Assistant"/>
                <a:ea typeface="Assistant"/>
                <a:cs typeface="Assistant"/>
                <a:sym typeface="Assistant"/>
              </a:rPr>
              <a:t>Guidelines for Infant Feeding</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09474"/>
    </mc:Choice>
    <mc:Fallback xmlns="">
      <p:transition spd="slow" advTm="10947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8"/>
        <p:cNvGrpSpPr/>
        <p:nvPr/>
      </p:nvGrpSpPr>
      <p:grpSpPr>
        <a:xfrm>
          <a:off x="0" y="0"/>
          <a:ext cx="0" cy="0"/>
          <a:chOff x="0" y="0"/>
          <a:chExt cx="0" cy="0"/>
        </a:xfrm>
      </p:grpSpPr>
      <p:sp>
        <p:nvSpPr>
          <p:cNvPr id="189" name="Google Shape;189;p5"/>
          <p:cNvSpPr txBox="1"/>
          <p:nvPr/>
        </p:nvSpPr>
        <p:spPr>
          <a:xfrm>
            <a:off x="1095653" y="4449251"/>
            <a:ext cx="3755717" cy="141064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9998"/>
              </a:lnSpc>
              <a:spcBef>
                <a:spcPts val="0"/>
              </a:spcBef>
              <a:spcAft>
                <a:spcPts val="0"/>
              </a:spcAft>
              <a:buClr>
                <a:srgbClr val="000000"/>
              </a:buClr>
              <a:buSzPts val="5001"/>
              <a:buFont typeface="Arial"/>
              <a:buNone/>
              <a:tabLst/>
              <a:defRPr/>
            </a:pPr>
            <a:r>
              <a:rPr kumimoji="0" lang="en-US" sz="5001" b="0" i="0" u="none" strike="noStrike" kern="0" cap="none" spc="0" normalizeH="0" baseline="0" noProof="0">
                <a:ln>
                  <a:noFill/>
                </a:ln>
                <a:solidFill>
                  <a:srgbClr val="BE2D2D"/>
                </a:solidFill>
                <a:effectLst/>
                <a:uLnTx/>
                <a:uFillTx/>
                <a:latin typeface="Oswald"/>
                <a:ea typeface="Oswald"/>
                <a:cs typeface="Oswald"/>
                <a:sym typeface="Oswald"/>
              </a:rPr>
              <a:t>Toddler and</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9998"/>
              </a:lnSpc>
              <a:spcBef>
                <a:spcPts val="0"/>
              </a:spcBef>
              <a:spcAft>
                <a:spcPts val="0"/>
              </a:spcAft>
              <a:buClr>
                <a:srgbClr val="000000"/>
              </a:buClr>
              <a:buSzPts val="5001"/>
              <a:buFont typeface="Arial"/>
              <a:buNone/>
              <a:tabLst/>
              <a:defRPr/>
            </a:pPr>
            <a:r>
              <a:rPr kumimoji="0" lang="en-US" sz="5001" b="0" i="0" u="none" strike="noStrike" kern="0" cap="none" spc="0" normalizeH="0" baseline="0" noProof="0">
                <a:ln>
                  <a:noFill/>
                </a:ln>
                <a:solidFill>
                  <a:srgbClr val="BE2D2D"/>
                </a:solidFill>
                <a:effectLst/>
                <a:uLnTx/>
                <a:uFillTx/>
                <a:latin typeface="Oswald"/>
                <a:ea typeface="Oswald"/>
                <a:cs typeface="Oswald"/>
                <a:sym typeface="Oswald"/>
              </a:rPr>
              <a:t>Preschool</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0" name="Google Shape;190;p5"/>
          <p:cNvSpPr/>
          <p:nvPr/>
        </p:nvSpPr>
        <p:spPr>
          <a:xfrm>
            <a:off x="6299200" y="1695008"/>
            <a:ext cx="5283200" cy="1262512"/>
          </a:xfrm>
          <a:prstGeom prst="rect">
            <a:avLst/>
          </a:prstGeom>
          <a:solidFill>
            <a:srgbClr val="254E72">
              <a:alpha val="705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1" name="Google Shape;191;p5"/>
          <p:cNvSpPr txBox="1"/>
          <p:nvPr/>
        </p:nvSpPr>
        <p:spPr>
          <a:xfrm>
            <a:off x="6680200" y="2001367"/>
            <a:ext cx="4546500" cy="7542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4125"/>
              </a:lnSpc>
              <a:spcBef>
                <a:spcPts val="0"/>
              </a:spcBef>
              <a:spcAft>
                <a:spcPts val="0"/>
              </a:spcAft>
              <a:buClr>
                <a:srgbClr val="000000"/>
              </a:buClr>
              <a:buSzPts val="2400"/>
              <a:buFont typeface="Arial"/>
              <a:buNone/>
              <a:tabLst/>
              <a:defRPr/>
            </a:pPr>
            <a:r>
              <a:rPr kumimoji="0" lang="en-US" sz="2400" b="1" i="0" u="none" strike="noStrike" kern="0" cap="none" spc="0" normalizeH="0" baseline="0" noProof="0">
                <a:ln>
                  <a:noFill/>
                </a:ln>
                <a:solidFill>
                  <a:srgbClr val="000000"/>
                </a:solidFill>
                <a:effectLst/>
                <a:uLnTx/>
                <a:uFillTx/>
                <a:latin typeface="Calibri"/>
                <a:ea typeface="Calibri"/>
                <a:cs typeface="Calibri"/>
                <a:sym typeface="Calibri"/>
              </a:rPr>
              <a:t>You could serve: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4125"/>
              </a:lnSpc>
              <a:spcBef>
                <a:spcPts val="0"/>
              </a:spcBef>
              <a:spcAft>
                <a:spcPts val="0"/>
              </a:spcAft>
              <a:buClr>
                <a:srgbClr val="000000"/>
              </a:buClr>
              <a:buSzPts val="2400"/>
              <a:buFont typeface="Arial"/>
              <a:buNone/>
              <a:tabLst/>
              <a:defRPr/>
            </a:pPr>
            <a:r>
              <a:rPr kumimoji="0" lang="en-US" sz="2400" b="1" i="0" u="none" strike="noStrike" kern="0" cap="none" spc="0" normalizeH="0" baseline="0" noProof="0">
                <a:ln>
                  <a:noFill/>
                </a:ln>
                <a:solidFill>
                  <a:srgbClr val="000000"/>
                </a:solidFill>
                <a:effectLst/>
                <a:uLnTx/>
                <a:uFillTx/>
                <a:latin typeface="Calibri"/>
                <a:ea typeface="Calibri"/>
                <a:cs typeface="Calibri"/>
                <a:sym typeface="Calibri"/>
              </a:rPr>
              <a:t>snacks only, in AM and/or PM</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2" name="Google Shape;192;p5"/>
          <p:cNvSpPr/>
          <p:nvPr/>
        </p:nvSpPr>
        <p:spPr>
          <a:xfrm>
            <a:off x="6299200" y="3269227"/>
            <a:ext cx="5283200" cy="1262512"/>
          </a:xfrm>
          <a:prstGeom prst="rect">
            <a:avLst/>
          </a:prstGeom>
          <a:solidFill>
            <a:srgbClr val="254E72">
              <a:alpha val="705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3" name="Google Shape;193;p5"/>
          <p:cNvSpPr txBox="1"/>
          <p:nvPr/>
        </p:nvSpPr>
        <p:spPr>
          <a:xfrm>
            <a:off x="7112000" y="3584627"/>
            <a:ext cx="3657600" cy="7542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4125"/>
              </a:lnSpc>
              <a:spcBef>
                <a:spcPts val="0"/>
              </a:spcBef>
              <a:spcAft>
                <a:spcPts val="0"/>
              </a:spcAft>
              <a:buClr>
                <a:srgbClr val="000000"/>
              </a:buClr>
              <a:buSzPts val="2400"/>
              <a:buFont typeface="Arial"/>
              <a:buNone/>
              <a:tabLst/>
              <a:defRPr/>
            </a:pPr>
            <a:r>
              <a:rPr kumimoji="0" lang="en-US" sz="2400" b="1" i="0" u="none" strike="noStrike" kern="0" cap="none" spc="0" normalizeH="0" baseline="0" noProof="0">
                <a:ln>
                  <a:noFill/>
                </a:ln>
                <a:solidFill>
                  <a:srgbClr val="000000"/>
                </a:solidFill>
                <a:effectLst/>
                <a:uLnTx/>
                <a:uFillTx/>
                <a:latin typeface="Calibri"/>
                <a:ea typeface="Calibri"/>
                <a:cs typeface="Calibri"/>
                <a:sym typeface="Calibri"/>
              </a:rPr>
              <a:t>You could serve: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4125"/>
              </a:lnSpc>
              <a:spcBef>
                <a:spcPts val="0"/>
              </a:spcBef>
              <a:spcAft>
                <a:spcPts val="0"/>
              </a:spcAft>
              <a:buClr>
                <a:srgbClr val="000000"/>
              </a:buClr>
              <a:buSzPts val="2400"/>
              <a:buFont typeface="Arial"/>
              <a:buNone/>
              <a:tabLst/>
              <a:defRPr/>
            </a:pPr>
            <a:r>
              <a:rPr kumimoji="0" lang="en-US" sz="2400" b="1" i="0" u="none" strike="noStrike" kern="0" cap="none" spc="0" normalizeH="0" baseline="0" noProof="0">
                <a:ln>
                  <a:noFill/>
                </a:ln>
                <a:solidFill>
                  <a:srgbClr val="000000"/>
                </a:solidFill>
                <a:effectLst/>
                <a:uLnTx/>
                <a:uFillTx/>
                <a:latin typeface="Calibri"/>
                <a:ea typeface="Calibri"/>
                <a:cs typeface="Calibri"/>
                <a:sym typeface="Calibri"/>
              </a:rPr>
              <a:t>2 snacks and 1 mea</a:t>
            </a:r>
            <a:r>
              <a:rPr kumimoji="0" lang="en-US" sz="2400" b="1" i="0" u="none" strike="noStrike" kern="0" cap="none" spc="0" normalizeH="0" baseline="0" noProof="0">
                <a:ln>
                  <a:noFill/>
                </a:ln>
                <a:solidFill>
                  <a:srgbClr val="000E2F"/>
                </a:solidFill>
                <a:effectLst/>
                <a:uLnTx/>
                <a:uFillTx/>
                <a:latin typeface="Calibri"/>
                <a:ea typeface="Calibri"/>
                <a:cs typeface="Calibri"/>
                <a:sym typeface="Calibri"/>
              </a:rPr>
              <a:t>l</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4" name="Google Shape;194;p5"/>
          <p:cNvSpPr/>
          <p:nvPr/>
        </p:nvSpPr>
        <p:spPr>
          <a:xfrm>
            <a:off x="6299200" y="4843447"/>
            <a:ext cx="5283200" cy="1262512"/>
          </a:xfrm>
          <a:prstGeom prst="rect">
            <a:avLst/>
          </a:prstGeom>
          <a:solidFill>
            <a:srgbClr val="254E72">
              <a:alpha val="705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5" name="Google Shape;195;p5"/>
          <p:cNvSpPr txBox="1"/>
          <p:nvPr/>
        </p:nvSpPr>
        <p:spPr>
          <a:xfrm>
            <a:off x="7112000" y="5158846"/>
            <a:ext cx="3657600" cy="7542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4125"/>
              </a:lnSpc>
              <a:spcBef>
                <a:spcPts val="0"/>
              </a:spcBef>
              <a:spcAft>
                <a:spcPts val="0"/>
              </a:spcAft>
              <a:buClr>
                <a:srgbClr val="000000"/>
              </a:buClr>
              <a:buSzPts val="2400"/>
              <a:buFont typeface="Arial"/>
              <a:buNone/>
              <a:tabLst/>
              <a:defRPr/>
            </a:pPr>
            <a:r>
              <a:rPr kumimoji="0" lang="en-US" sz="2400" b="1" i="0" u="none" strike="noStrike" kern="0" cap="none" spc="0" normalizeH="0" baseline="0" noProof="0">
                <a:ln>
                  <a:noFill/>
                </a:ln>
                <a:solidFill>
                  <a:srgbClr val="000000"/>
                </a:solidFill>
                <a:effectLst/>
                <a:uLnTx/>
                <a:uFillTx/>
                <a:latin typeface="Calibri"/>
                <a:ea typeface="Calibri"/>
                <a:cs typeface="Calibri"/>
                <a:sym typeface="Calibri"/>
              </a:rPr>
              <a:t>Y</a:t>
            </a:r>
            <a:r>
              <a:rPr kumimoji="0" lang="en-US" sz="2400" b="1" i="0" u="none" strike="noStrike" kern="0" cap="none" spc="0" normalizeH="0" baseline="0" noProof="0">
                <a:ln>
                  <a:noFill/>
                </a:ln>
                <a:solidFill>
                  <a:srgbClr val="000000"/>
                </a:solidFill>
                <a:effectLst/>
                <a:uLnTx/>
                <a:uFillTx/>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ou could serve:</a:t>
            </a:r>
            <a:endParaRPr kumimoji="0" sz="1400" b="0" i="0" u="none" strike="noStrike" kern="0" cap="none" spc="0" normalizeH="0" baseline="0" noProof="0">
              <a:ln>
                <a:noFill/>
              </a:ln>
              <a:solidFill>
                <a:srgbClr val="000000"/>
              </a:solidFill>
              <a:effectLst/>
              <a:uLnTx/>
              <a:uFillTx/>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0" marR="0" lvl="0" indent="0" algn="ctr" defTabSz="914400" rtl="0" eaLnBrk="1" fontAlgn="auto" latinLnBrk="0" hangingPunct="1">
              <a:lnSpc>
                <a:spcPct val="104125"/>
              </a:lnSpc>
              <a:spcBef>
                <a:spcPts val="0"/>
              </a:spcBef>
              <a:spcAft>
                <a:spcPts val="0"/>
              </a:spcAft>
              <a:buClr>
                <a:srgbClr val="000000"/>
              </a:buClr>
              <a:buSzPts val="2400"/>
              <a:buFont typeface="Arial"/>
              <a:buNone/>
              <a:tabLst/>
              <a:defRPr/>
            </a:pPr>
            <a:r>
              <a:rPr kumimoji="0" lang="en-US" sz="2400" b="1" i="0" u="none" strike="noStrike" kern="0" cap="none" spc="0" normalizeH="0" baseline="0" noProof="0">
                <a:ln>
                  <a:noFill/>
                </a:ln>
                <a:solidFill>
                  <a:srgbClr val="000000"/>
                </a:solidFill>
                <a:effectLst/>
                <a:uLnTx/>
                <a:uFillTx/>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2 meals and 1 snack</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96" name="Google Shape;196;p5" descr="A picture containing person, indoor, sitting, child&#10;&#10;Description automatically generated"/>
          <p:cNvPicPr preferRelativeResize="0"/>
          <p:nvPr/>
        </p:nvPicPr>
        <p:blipFill rotWithShape="1">
          <a:blip r:embed="rId4">
            <a:alphaModFix/>
          </a:blip>
          <a:srcRect/>
          <a:stretch/>
        </p:blipFill>
        <p:spPr>
          <a:xfrm>
            <a:off x="0" y="0"/>
            <a:ext cx="5570280" cy="371210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66286"/>
    </mc:Choice>
    <mc:Fallback xmlns="">
      <p:transition spd="slow" advTm="6628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0"/>
        <p:cNvGrpSpPr/>
        <p:nvPr/>
      </p:nvGrpSpPr>
      <p:grpSpPr>
        <a:xfrm>
          <a:off x="0" y="0"/>
          <a:ext cx="0" cy="0"/>
          <a:chOff x="0" y="0"/>
          <a:chExt cx="0" cy="0"/>
        </a:xfrm>
      </p:grpSpPr>
      <p:pic>
        <p:nvPicPr>
          <p:cNvPr id="201" name="Google Shape;201;p8"/>
          <p:cNvPicPr preferRelativeResize="0"/>
          <p:nvPr/>
        </p:nvPicPr>
        <p:blipFill rotWithShape="1">
          <a:blip r:embed="rId4">
            <a:alphaModFix/>
          </a:blip>
          <a:srcRect l="14125" r="14126"/>
          <a:stretch/>
        </p:blipFill>
        <p:spPr>
          <a:xfrm>
            <a:off x="7225117" y="1317296"/>
            <a:ext cx="4229251" cy="3921563"/>
          </a:xfrm>
          <a:prstGeom prst="rect">
            <a:avLst/>
          </a:prstGeom>
          <a:noFill/>
          <a:ln>
            <a:noFill/>
          </a:ln>
        </p:spPr>
      </p:pic>
      <p:sp>
        <p:nvSpPr>
          <p:cNvPr id="202" name="Google Shape;202;p8"/>
          <p:cNvSpPr txBox="1"/>
          <p:nvPr/>
        </p:nvSpPr>
        <p:spPr>
          <a:xfrm>
            <a:off x="712168" y="962499"/>
            <a:ext cx="4248739" cy="70532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9998"/>
              </a:lnSpc>
              <a:spcBef>
                <a:spcPts val="0"/>
              </a:spcBef>
              <a:spcAft>
                <a:spcPts val="0"/>
              </a:spcAft>
              <a:buClr>
                <a:srgbClr val="000000"/>
              </a:buClr>
              <a:buSzPts val="5001"/>
              <a:buFont typeface="Arial"/>
              <a:buNone/>
              <a:tabLst/>
              <a:defRPr/>
            </a:pPr>
            <a:r>
              <a:rPr kumimoji="0" lang="en-US" sz="5001" b="0" i="0" u="none" strike="noStrike" kern="0" cap="none" spc="0" normalizeH="0" baseline="0" noProof="0">
                <a:ln>
                  <a:noFill/>
                </a:ln>
                <a:solidFill>
                  <a:srgbClr val="FEFFFF"/>
                </a:solidFill>
                <a:effectLst/>
                <a:uLnTx/>
                <a:uFillTx/>
                <a:latin typeface="Oswald"/>
                <a:ea typeface="Oswald"/>
                <a:cs typeface="Oswald"/>
                <a:sym typeface="Oswald"/>
              </a:rPr>
              <a:t>Snacks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3" name="Google Shape;203;p8"/>
          <p:cNvSpPr txBox="1"/>
          <p:nvPr/>
        </p:nvSpPr>
        <p:spPr>
          <a:xfrm>
            <a:off x="712168" y="2717801"/>
            <a:ext cx="5993400" cy="3879000"/>
          </a:xfrm>
          <a:prstGeom prst="rect">
            <a:avLst/>
          </a:prstGeom>
          <a:noFill/>
          <a:ln>
            <a:noFill/>
          </a:ln>
        </p:spPr>
        <p:txBody>
          <a:bodyPr spcFirstLastPara="1" wrap="square" lIns="0" tIns="0" rIns="0" bIns="0" anchor="t" anchorCtr="0">
            <a:spAutoFit/>
          </a:bodyPr>
          <a:lstStyle/>
          <a:p>
            <a:pPr marL="381024" marR="0" lvl="0" indent="-381024" algn="l" defTabSz="914400" rtl="0" eaLnBrk="1" fontAlgn="auto" latinLnBrk="0" hangingPunct="1">
              <a:lnSpc>
                <a:spcPct val="100000"/>
              </a:lnSpc>
              <a:spcBef>
                <a:spcPts val="0"/>
              </a:spcBef>
              <a:spcAft>
                <a:spcPts val="0"/>
              </a:spcAft>
              <a:buClr>
                <a:srgbClr val="000000"/>
              </a:buClr>
              <a:buSzPts val="2400"/>
              <a:buFont typeface="Arial"/>
              <a:buChar char="■"/>
              <a:tabLst/>
              <a:defRPr/>
            </a:pPr>
            <a:r>
              <a:rPr kumimoji="0" lang="en-US" sz="2400" b="0" i="0" u="none" strike="noStrike" kern="0" cap="none" spc="0" normalizeH="0" baseline="0" noProof="0">
                <a:ln>
                  <a:noFill/>
                </a:ln>
                <a:solidFill>
                  <a:srgbClr val="000000"/>
                </a:solidFill>
                <a:effectLst/>
                <a:uLnTx/>
                <a:uFillTx/>
                <a:latin typeface="Calibri"/>
                <a:ea typeface="Calibri"/>
                <a:cs typeface="Calibri"/>
                <a:sym typeface="Calibri"/>
              </a:rPr>
              <a:t>You must serve 2 food groups for a snack (e.g., fruit and meat; dairy and grains)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381024" marR="0" lvl="0" indent="-381024" algn="l" defTabSz="914400" rtl="0" eaLnBrk="1" fontAlgn="auto" latinLnBrk="0" hangingPunct="1">
              <a:lnSpc>
                <a:spcPct val="100000"/>
              </a:lnSpc>
              <a:spcBef>
                <a:spcPts val="1200"/>
              </a:spcBef>
              <a:spcAft>
                <a:spcPts val="0"/>
              </a:spcAft>
              <a:buClr>
                <a:srgbClr val="000000"/>
              </a:buClr>
              <a:buSzPts val="2400"/>
              <a:buFont typeface="Arial"/>
              <a:buChar char="■"/>
              <a:tabLst/>
              <a:defRPr/>
            </a:pPr>
            <a:r>
              <a:rPr kumimoji="0" lang="en-US" sz="2400" b="0" i="0" u="none" strike="noStrike" kern="0" cap="none" spc="0" normalizeH="0" baseline="0" noProof="0">
                <a:ln>
                  <a:noFill/>
                </a:ln>
                <a:solidFill>
                  <a:srgbClr val="000000"/>
                </a:solidFill>
                <a:effectLst/>
                <a:uLnTx/>
                <a:uFillTx/>
                <a:latin typeface="Calibri"/>
                <a:ea typeface="Calibri"/>
                <a:cs typeface="Calibri"/>
                <a:sym typeface="Calibri"/>
              </a:rPr>
              <a:t>You do not have to serve milk every day for snack</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381024" marR="0" lvl="0" indent="-381024" algn="l" defTabSz="914400" rtl="0" eaLnBrk="1" fontAlgn="auto" latinLnBrk="0" hangingPunct="1">
              <a:lnSpc>
                <a:spcPct val="100000"/>
              </a:lnSpc>
              <a:spcBef>
                <a:spcPts val="1200"/>
              </a:spcBef>
              <a:spcAft>
                <a:spcPts val="0"/>
              </a:spcAft>
              <a:buClr>
                <a:srgbClr val="000000"/>
              </a:buClr>
              <a:buSzPts val="2400"/>
              <a:buFont typeface="Arial"/>
              <a:buChar char="■"/>
              <a:tabLst/>
              <a:defRPr/>
            </a:pPr>
            <a:r>
              <a:rPr kumimoji="0" lang="en-US" sz="2400" b="0" i="0" u="none" strike="noStrike" kern="0" cap="none" spc="0" normalizeH="0" baseline="0" noProof="0">
                <a:ln>
                  <a:noFill/>
                </a:ln>
                <a:solidFill>
                  <a:srgbClr val="000000"/>
                </a:solidFill>
                <a:effectLst/>
                <a:uLnTx/>
                <a:uFillTx/>
                <a:latin typeface="Calibri"/>
                <a:ea typeface="Calibri"/>
                <a:cs typeface="Calibri"/>
                <a:sym typeface="Calibri"/>
              </a:rPr>
              <a:t>You may not serve cookies, granola bars, fruit bars or pudding for snack</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381024" marR="0" lvl="0" indent="-381024" algn="l" defTabSz="914400" rtl="0" eaLnBrk="1" fontAlgn="auto" latinLnBrk="0" hangingPunct="1">
              <a:lnSpc>
                <a:spcPct val="100000"/>
              </a:lnSpc>
              <a:spcBef>
                <a:spcPts val="1200"/>
              </a:spcBef>
              <a:spcAft>
                <a:spcPts val="0"/>
              </a:spcAft>
              <a:buClr>
                <a:srgbClr val="000000"/>
              </a:buClr>
              <a:buSzPts val="2400"/>
              <a:buFont typeface="Arial"/>
              <a:buChar char="■"/>
              <a:tabLst/>
              <a:defRPr/>
            </a:pPr>
            <a:r>
              <a:rPr kumimoji="0" lang="en-US" sz="2400" b="0" i="0" u="none" strike="noStrike" kern="0" cap="none" spc="0" normalizeH="0" baseline="0" noProof="0">
                <a:ln>
                  <a:noFill/>
                </a:ln>
                <a:solidFill>
                  <a:srgbClr val="000000"/>
                </a:solidFill>
                <a:effectLst/>
                <a:uLnTx/>
                <a:uFillTx/>
                <a:latin typeface="Calibri"/>
                <a:ea typeface="Calibri"/>
                <a:cs typeface="Calibri"/>
                <a:sym typeface="Calibri"/>
              </a:rPr>
              <a:t>Be creative and remember that a snack is a small meal</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381024" marR="0" lvl="0" indent="-228624" algn="l" defTabSz="914400" rtl="0" eaLnBrk="1" fontAlgn="auto" latinLnBrk="0" hangingPunct="1">
              <a:lnSpc>
                <a:spcPct val="83333"/>
              </a:lnSpc>
              <a:spcBef>
                <a:spcPts val="1200"/>
              </a:spcBef>
              <a:spcAft>
                <a:spcPts val="0"/>
              </a:spcAft>
              <a:buClr>
                <a:srgbClr val="001640"/>
              </a:buClr>
              <a:buSzPts val="2400"/>
              <a:buFont typeface="Arial"/>
              <a:buNone/>
              <a:tabLst/>
              <a:defRPr/>
            </a:pPr>
            <a:endParaRPr kumimoji="0" sz="2400" b="0" i="0" u="none" strike="noStrike" kern="0" cap="none" spc="0" normalizeH="0" baseline="0" noProof="0">
              <a:ln>
                <a:noFill/>
              </a:ln>
              <a:solidFill>
                <a:srgbClr val="254E72"/>
              </a:solidFill>
              <a:effectLst/>
              <a:uLnTx/>
              <a:uFillTx/>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Tm="63752"/>
    </mc:Choice>
    <mc:Fallback xmlns="">
      <p:transition spd="slow" advTm="6375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9"/>
          <p:cNvSpPr txBox="1">
            <a:spLocks noGrp="1"/>
          </p:cNvSpPr>
          <p:nvPr>
            <p:ph type="body" idx="1"/>
          </p:nvPr>
        </p:nvSpPr>
        <p:spPr>
          <a:xfrm>
            <a:off x="508001" y="685800"/>
            <a:ext cx="2909467" cy="1524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4000"/>
              <a:buNone/>
            </a:pPr>
            <a:r>
              <a:rPr lang="en-US" sz="5000"/>
              <a:t>Snack</a:t>
            </a:r>
            <a:endParaRPr sz="5000"/>
          </a:p>
          <a:p>
            <a:pPr marL="0" lvl="0" indent="0" algn="l" rtl="0">
              <a:lnSpc>
                <a:spcPct val="100000"/>
              </a:lnSpc>
              <a:spcBef>
                <a:spcPts val="800"/>
              </a:spcBef>
              <a:spcAft>
                <a:spcPts val="0"/>
              </a:spcAft>
              <a:buClr>
                <a:schemeClr val="lt1"/>
              </a:buClr>
              <a:buSzPts val="4000"/>
              <a:buNone/>
            </a:pPr>
            <a:r>
              <a:rPr lang="en-US" sz="5000"/>
              <a:t>Ideas</a:t>
            </a:r>
            <a:endParaRPr sz="5000"/>
          </a:p>
        </p:txBody>
      </p:sp>
      <p:sp>
        <p:nvSpPr>
          <p:cNvPr id="209" name="Google Shape;209;p9"/>
          <p:cNvSpPr txBox="1">
            <a:spLocks noGrp="1"/>
          </p:cNvSpPr>
          <p:nvPr>
            <p:ph type="body" idx="2"/>
          </p:nvPr>
        </p:nvSpPr>
        <p:spPr>
          <a:xfrm>
            <a:off x="3885000" y="1040854"/>
            <a:ext cx="7924800" cy="4776300"/>
          </a:xfrm>
          <a:prstGeom prst="rect">
            <a:avLst/>
          </a:prstGeom>
          <a:noFill/>
          <a:ln>
            <a:noFill/>
          </a:ln>
        </p:spPr>
        <p:txBody>
          <a:bodyPr spcFirstLastPara="1" wrap="square" lIns="91425" tIns="45700" rIns="91425" bIns="45700" anchor="t" anchorCtr="0">
            <a:noAutofit/>
          </a:bodyPr>
          <a:lstStyle/>
          <a:p>
            <a:pPr marL="381024" lvl="0" indent="-381024" algn="l" rtl="0">
              <a:lnSpc>
                <a:spcPct val="100000"/>
              </a:lnSpc>
              <a:spcBef>
                <a:spcPts val="0"/>
              </a:spcBef>
              <a:spcAft>
                <a:spcPts val="0"/>
              </a:spcAft>
              <a:buClr>
                <a:srgbClr val="000000"/>
              </a:buClr>
              <a:buSzPts val="2400"/>
              <a:buFont typeface="Calibri"/>
              <a:buChar char="▪"/>
            </a:pPr>
            <a:r>
              <a:rPr lang="en-US" b="0">
                <a:solidFill>
                  <a:srgbClr val="000D2F"/>
                </a:solidFill>
                <a:latin typeface="Calibri"/>
                <a:ea typeface="Calibri"/>
                <a:cs typeface="Calibri"/>
                <a:sym typeface="Calibri"/>
              </a:rPr>
              <a:t>Yogurt and fruit</a:t>
            </a:r>
            <a:endParaRPr b="0">
              <a:latin typeface="Calibri"/>
              <a:ea typeface="Calibri"/>
              <a:cs typeface="Calibri"/>
              <a:sym typeface="Calibri"/>
            </a:endParaRPr>
          </a:p>
          <a:p>
            <a:pPr marL="381024" lvl="0" indent="-381024" algn="l" rtl="0">
              <a:lnSpc>
                <a:spcPct val="100000"/>
              </a:lnSpc>
              <a:spcBef>
                <a:spcPts val="480"/>
              </a:spcBef>
              <a:spcAft>
                <a:spcPts val="0"/>
              </a:spcAft>
              <a:buSzPts val="2400"/>
              <a:buFont typeface="Calibri"/>
              <a:buChar char="▪"/>
            </a:pPr>
            <a:r>
              <a:rPr lang="en-US" b="0">
                <a:solidFill>
                  <a:srgbClr val="000D2F"/>
                </a:solidFill>
                <a:latin typeface="Calibri"/>
                <a:ea typeface="Calibri"/>
                <a:cs typeface="Calibri"/>
                <a:sym typeface="Calibri"/>
              </a:rPr>
              <a:t>Vegetables and healthy dip with milk</a:t>
            </a:r>
            <a:endParaRPr b="0">
              <a:latin typeface="Calibri"/>
              <a:ea typeface="Calibri"/>
              <a:cs typeface="Calibri"/>
              <a:sym typeface="Calibri"/>
            </a:endParaRPr>
          </a:p>
          <a:p>
            <a:pPr marL="381024" lvl="0" indent="-381024" algn="l" rtl="0">
              <a:lnSpc>
                <a:spcPct val="100000"/>
              </a:lnSpc>
              <a:spcBef>
                <a:spcPts val="480"/>
              </a:spcBef>
              <a:spcAft>
                <a:spcPts val="0"/>
              </a:spcAft>
              <a:buClr>
                <a:srgbClr val="000000"/>
              </a:buClr>
              <a:buSzPts val="2400"/>
              <a:buFont typeface="Calibri"/>
              <a:buChar char="▪"/>
            </a:pPr>
            <a:r>
              <a:rPr lang="en-US" b="0">
                <a:solidFill>
                  <a:srgbClr val="000D2F"/>
                </a:solidFill>
                <a:latin typeface="Calibri"/>
                <a:ea typeface="Calibri"/>
                <a:cs typeface="Calibri"/>
                <a:sym typeface="Calibri"/>
              </a:rPr>
              <a:t>Homemade fruit muffin with milk</a:t>
            </a:r>
            <a:endParaRPr b="0">
              <a:solidFill>
                <a:srgbClr val="000D2F"/>
              </a:solidFill>
              <a:latin typeface="Calibri"/>
              <a:ea typeface="Calibri"/>
              <a:cs typeface="Calibri"/>
              <a:sym typeface="Calibri"/>
            </a:endParaRPr>
          </a:p>
          <a:p>
            <a:pPr marL="381024" lvl="0" indent="-381024" algn="l" rtl="0">
              <a:lnSpc>
                <a:spcPct val="100000"/>
              </a:lnSpc>
              <a:spcBef>
                <a:spcPts val="480"/>
              </a:spcBef>
              <a:spcAft>
                <a:spcPts val="0"/>
              </a:spcAft>
              <a:buClr>
                <a:srgbClr val="000000"/>
              </a:buClr>
              <a:buSzPts val="2400"/>
              <a:buFont typeface="Calibri"/>
              <a:buChar char="▪"/>
            </a:pPr>
            <a:r>
              <a:rPr lang="en-US" b="0">
                <a:solidFill>
                  <a:srgbClr val="000D2F"/>
                </a:solidFill>
                <a:latin typeface="Calibri"/>
                <a:ea typeface="Calibri"/>
                <a:cs typeface="Calibri"/>
                <a:sym typeface="Calibri"/>
              </a:rPr>
              <a:t>Vegetables and cheese</a:t>
            </a:r>
            <a:endParaRPr b="0">
              <a:latin typeface="Calibri"/>
              <a:ea typeface="Calibri"/>
              <a:cs typeface="Calibri"/>
              <a:sym typeface="Calibri"/>
            </a:endParaRPr>
          </a:p>
          <a:p>
            <a:pPr marL="381024" lvl="0" indent="-381024" algn="l" rtl="0">
              <a:lnSpc>
                <a:spcPct val="100000"/>
              </a:lnSpc>
              <a:spcBef>
                <a:spcPts val="480"/>
              </a:spcBef>
              <a:spcAft>
                <a:spcPts val="0"/>
              </a:spcAft>
              <a:buClr>
                <a:srgbClr val="000000"/>
              </a:buClr>
              <a:buSzPts val="2400"/>
              <a:buFont typeface="Calibri"/>
              <a:buChar char="▪"/>
            </a:pPr>
            <a:r>
              <a:rPr lang="en-US" b="0">
                <a:solidFill>
                  <a:srgbClr val="000D2F"/>
                </a:solidFill>
                <a:latin typeface="Calibri"/>
                <a:ea typeface="Calibri"/>
                <a:cs typeface="Calibri"/>
                <a:sym typeface="Calibri"/>
              </a:rPr>
              <a:t>Crackers and cheese</a:t>
            </a:r>
            <a:endParaRPr b="0">
              <a:latin typeface="Calibri"/>
              <a:ea typeface="Calibri"/>
              <a:cs typeface="Calibri"/>
              <a:sym typeface="Calibri"/>
            </a:endParaRPr>
          </a:p>
          <a:p>
            <a:pPr marL="381024" lvl="0" indent="-381024" algn="l" rtl="0">
              <a:lnSpc>
                <a:spcPct val="100000"/>
              </a:lnSpc>
              <a:spcBef>
                <a:spcPts val="480"/>
              </a:spcBef>
              <a:spcAft>
                <a:spcPts val="0"/>
              </a:spcAft>
              <a:buClr>
                <a:srgbClr val="000000"/>
              </a:buClr>
              <a:buSzPts val="2400"/>
              <a:buFont typeface="Calibri"/>
              <a:buChar char="▪"/>
            </a:pPr>
            <a:r>
              <a:rPr lang="en-US" b="0">
                <a:solidFill>
                  <a:srgbClr val="000D2F"/>
                </a:solidFill>
                <a:latin typeface="Calibri"/>
                <a:ea typeface="Calibri"/>
                <a:cs typeface="Calibri"/>
                <a:sym typeface="Calibri"/>
              </a:rPr>
              <a:t>Cereal and milk</a:t>
            </a:r>
            <a:endParaRPr>
              <a:solidFill>
                <a:srgbClr val="000D2F"/>
              </a:solidFill>
            </a:endParaRPr>
          </a:p>
          <a:p>
            <a:pPr marL="381024" lvl="0" indent="-381024" algn="l" rtl="0">
              <a:lnSpc>
                <a:spcPct val="100000"/>
              </a:lnSpc>
              <a:spcBef>
                <a:spcPts val="480"/>
              </a:spcBef>
              <a:spcAft>
                <a:spcPts val="0"/>
              </a:spcAft>
              <a:buClr>
                <a:srgbClr val="000000"/>
              </a:buClr>
              <a:buSzPts val="2400"/>
              <a:buFont typeface="Calibri"/>
              <a:buChar char="▪"/>
            </a:pPr>
            <a:r>
              <a:rPr lang="en-US" b="0">
                <a:solidFill>
                  <a:srgbClr val="000D2F"/>
                </a:solidFill>
                <a:latin typeface="Calibri"/>
                <a:ea typeface="Calibri"/>
                <a:cs typeface="Calibri"/>
                <a:sym typeface="Calibri"/>
              </a:rPr>
              <a:t>Cottage cheese and fruit</a:t>
            </a:r>
            <a:endParaRPr b="0">
              <a:latin typeface="Calibri"/>
              <a:ea typeface="Calibri"/>
              <a:cs typeface="Calibri"/>
              <a:sym typeface="Calibri"/>
            </a:endParaRPr>
          </a:p>
          <a:p>
            <a:pPr marL="381024" lvl="0" indent="-381024" algn="l" rtl="0">
              <a:lnSpc>
                <a:spcPct val="100000"/>
              </a:lnSpc>
              <a:spcBef>
                <a:spcPts val="480"/>
              </a:spcBef>
              <a:spcAft>
                <a:spcPts val="0"/>
              </a:spcAft>
              <a:buClr>
                <a:srgbClr val="000000"/>
              </a:buClr>
              <a:buSzPts val="2400"/>
              <a:buFont typeface="Calibri"/>
              <a:buChar char="▪"/>
            </a:pPr>
            <a:r>
              <a:rPr lang="en-US" b="0">
                <a:solidFill>
                  <a:srgbClr val="000D2F"/>
                </a:solidFill>
                <a:latin typeface="Calibri"/>
                <a:ea typeface="Calibri"/>
                <a:cs typeface="Calibri"/>
                <a:sym typeface="Calibri"/>
              </a:rPr>
              <a:t>Crackers and 100% fruit juice</a:t>
            </a:r>
            <a:endParaRPr b="0">
              <a:latin typeface="Calibri"/>
              <a:ea typeface="Calibri"/>
              <a:cs typeface="Calibri"/>
              <a:sym typeface="Calibri"/>
            </a:endParaRPr>
          </a:p>
          <a:p>
            <a:pPr marL="381024" lvl="0" indent="-381024" algn="l" rtl="0">
              <a:lnSpc>
                <a:spcPct val="100000"/>
              </a:lnSpc>
              <a:spcBef>
                <a:spcPts val="480"/>
              </a:spcBef>
              <a:spcAft>
                <a:spcPts val="0"/>
              </a:spcAft>
              <a:buClr>
                <a:srgbClr val="000000"/>
              </a:buClr>
              <a:buSzPts val="2400"/>
              <a:buFont typeface="Calibri"/>
              <a:buChar char="▪"/>
            </a:pPr>
            <a:r>
              <a:rPr lang="en-US" b="0">
                <a:solidFill>
                  <a:srgbClr val="000D2F"/>
                </a:solidFill>
                <a:latin typeface="Calibri"/>
                <a:ea typeface="Calibri"/>
                <a:cs typeface="Calibri"/>
                <a:sym typeface="Calibri"/>
              </a:rPr>
              <a:t>Sun butter and crackers </a:t>
            </a:r>
            <a:endParaRPr b="0">
              <a:solidFill>
                <a:srgbClr val="000D2F"/>
              </a:solidFill>
              <a:latin typeface="Calibri"/>
              <a:ea typeface="Calibri"/>
              <a:cs typeface="Calibri"/>
              <a:sym typeface="Calibri"/>
            </a:endParaRPr>
          </a:p>
          <a:p>
            <a:pPr marL="381024" lvl="0" indent="-381024" algn="l" rtl="0">
              <a:lnSpc>
                <a:spcPct val="100000"/>
              </a:lnSpc>
              <a:spcBef>
                <a:spcPts val="480"/>
              </a:spcBef>
              <a:spcAft>
                <a:spcPts val="0"/>
              </a:spcAft>
              <a:buClr>
                <a:srgbClr val="000D2F"/>
              </a:buClr>
              <a:buSzPts val="2400"/>
              <a:buFont typeface="Calibri"/>
              <a:buChar char="▪"/>
            </a:pPr>
            <a:r>
              <a:rPr lang="en-US" b="0">
                <a:solidFill>
                  <a:srgbClr val="000D2F"/>
                </a:solidFill>
                <a:latin typeface="Calibri"/>
                <a:ea typeface="Calibri"/>
                <a:cs typeface="Calibri"/>
                <a:sym typeface="Calibri"/>
              </a:rPr>
              <a:t>Tortilla roll-ups</a:t>
            </a:r>
            <a:endParaRPr b="0">
              <a:solidFill>
                <a:srgbClr val="000D2F"/>
              </a:solidFill>
              <a:latin typeface="Calibri"/>
              <a:ea typeface="Calibri"/>
              <a:cs typeface="Calibri"/>
              <a:sym typeface="Calibri"/>
            </a:endParaRPr>
          </a:p>
          <a:p>
            <a:pPr marL="381024" lvl="0" indent="-381024" algn="l" rtl="0">
              <a:lnSpc>
                <a:spcPct val="100000"/>
              </a:lnSpc>
              <a:spcBef>
                <a:spcPts val="480"/>
              </a:spcBef>
              <a:spcAft>
                <a:spcPts val="0"/>
              </a:spcAft>
              <a:buClr>
                <a:srgbClr val="000D2F"/>
              </a:buClr>
              <a:buSzPts val="2400"/>
              <a:buFont typeface="Calibri"/>
              <a:buChar char="▪"/>
            </a:pPr>
            <a:r>
              <a:rPr lang="en-US" b="0">
                <a:solidFill>
                  <a:srgbClr val="000D2F"/>
                </a:solidFill>
                <a:latin typeface="Calibri"/>
                <a:ea typeface="Calibri"/>
                <a:cs typeface="Calibri"/>
                <a:sym typeface="Calibri"/>
              </a:rPr>
              <a:t>Tortilla chips with salsa and vegetables</a:t>
            </a:r>
            <a:endParaRPr b="0">
              <a:solidFill>
                <a:srgbClr val="000D2F"/>
              </a:solidFill>
              <a:latin typeface="Calibri"/>
              <a:ea typeface="Calibri"/>
              <a:cs typeface="Calibri"/>
              <a:sym typeface="Calibri"/>
            </a:endParaRPr>
          </a:p>
          <a:p>
            <a:pPr marL="152400" lvl="0" indent="0" algn="l" rtl="0">
              <a:lnSpc>
                <a:spcPct val="100000"/>
              </a:lnSpc>
              <a:spcBef>
                <a:spcPts val="480"/>
              </a:spcBef>
              <a:spcAft>
                <a:spcPts val="0"/>
              </a:spcAft>
              <a:buClr>
                <a:srgbClr val="000000"/>
              </a:buClr>
              <a:buSzPts val="2400"/>
              <a:buFont typeface="Noto Sans"/>
              <a:buNone/>
            </a:pPr>
            <a:endParaRPr/>
          </a:p>
        </p:txBody>
      </p:sp>
      <p:pic>
        <p:nvPicPr>
          <p:cNvPr id="210" name="Google Shape;210;p9"/>
          <p:cNvPicPr preferRelativeResize="0"/>
          <p:nvPr/>
        </p:nvPicPr>
        <p:blipFill rotWithShape="1">
          <a:blip r:embed="rId3">
            <a:alphaModFix/>
          </a:blip>
          <a:srcRect t="5887" b="5887"/>
          <a:stretch/>
        </p:blipFill>
        <p:spPr>
          <a:xfrm>
            <a:off x="8171625" y="2479375"/>
            <a:ext cx="3863324" cy="26752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105336"/>
    </mc:Choice>
    <mc:Fallback xmlns="">
      <p:transition spd="slow" advTm="10533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0"/>
          <p:cNvSpPr txBox="1">
            <a:spLocks noGrp="1"/>
          </p:cNvSpPr>
          <p:nvPr>
            <p:ph type="body" idx="1"/>
          </p:nvPr>
        </p:nvSpPr>
        <p:spPr>
          <a:xfrm>
            <a:off x="737624" y="660400"/>
            <a:ext cx="5223000" cy="812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5000"/>
              <a:buNone/>
            </a:pPr>
            <a:r>
              <a:rPr lang="en-US"/>
              <a:t>Menu Requirements</a:t>
            </a:r>
            <a:endParaRPr/>
          </a:p>
        </p:txBody>
      </p:sp>
      <p:sp>
        <p:nvSpPr>
          <p:cNvPr id="216" name="Google Shape;216;p10"/>
          <p:cNvSpPr txBox="1">
            <a:spLocks noGrp="1"/>
          </p:cNvSpPr>
          <p:nvPr>
            <p:ph type="body" idx="3"/>
          </p:nvPr>
        </p:nvSpPr>
        <p:spPr>
          <a:xfrm>
            <a:off x="423300" y="2159775"/>
            <a:ext cx="11345400" cy="2895600"/>
          </a:xfrm>
          <a:prstGeom prst="rect">
            <a:avLst/>
          </a:prstGeom>
          <a:noFill/>
          <a:ln>
            <a:noFill/>
          </a:ln>
        </p:spPr>
        <p:txBody>
          <a:bodyPr spcFirstLastPara="1" wrap="square" lIns="91425" tIns="45700" rIns="91425" bIns="45700" anchor="t" anchorCtr="0">
            <a:noAutofit/>
          </a:bodyPr>
          <a:lstStyle/>
          <a:p>
            <a:pPr marL="304819" lvl="0" indent="-304819" algn="l" rtl="0">
              <a:lnSpc>
                <a:spcPct val="100000"/>
              </a:lnSpc>
              <a:spcBef>
                <a:spcPts val="0"/>
              </a:spcBef>
              <a:spcAft>
                <a:spcPts val="0"/>
              </a:spcAft>
              <a:buClr>
                <a:srgbClr val="000000"/>
              </a:buClr>
              <a:buSzPts val="2200"/>
              <a:buFont typeface="Arial"/>
              <a:buChar char="■"/>
            </a:pPr>
            <a:r>
              <a:rPr lang="en-US" sz="2233">
                <a:solidFill>
                  <a:srgbClr val="000000"/>
                </a:solidFill>
              </a:rPr>
              <a:t>All milk must be unflavored</a:t>
            </a:r>
            <a:endParaRPr sz="2233">
              <a:solidFill>
                <a:srgbClr val="000000"/>
              </a:solidFill>
            </a:endParaRPr>
          </a:p>
          <a:p>
            <a:pPr marL="304819" lvl="0" indent="-304819" algn="l" rtl="0">
              <a:lnSpc>
                <a:spcPct val="100000"/>
              </a:lnSpc>
              <a:spcBef>
                <a:spcPts val="1220"/>
              </a:spcBef>
              <a:spcAft>
                <a:spcPts val="0"/>
              </a:spcAft>
              <a:buClr>
                <a:srgbClr val="000000"/>
              </a:buClr>
              <a:buSzPts val="2200"/>
              <a:buFont typeface="Arial"/>
              <a:buChar char="■"/>
            </a:pPr>
            <a:r>
              <a:rPr lang="en-US" sz="2233">
                <a:solidFill>
                  <a:srgbClr val="000000"/>
                </a:solidFill>
              </a:rPr>
              <a:t>Iron fortified infant formula or human milk is served to children under 1 year, whole milk is served to children between 1-2 years; 1% or skim milk is served to children 2-years and older</a:t>
            </a:r>
            <a:endParaRPr sz="2233">
              <a:solidFill>
                <a:srgbClr val="000000"/>
              </a:solidFill>
            </a:endParaRPr>
          </a:p>
          <a:p>
            <a:pPr marL="304819" lvl="0" indent="-304819" algn="l" rtl="0">
              <a:lnSpc>
                <a:spcPct val="100000"/>
              </a:lnSpc>
              <a:spcBef>
                <a:spcPts val="1220"/>
              </a:spcBef>
              <a:spcAft>
                <a:spcPts val="0"/>
              </a:spcAft>
              <a:buClr>
                <a:srgbClr val="000000"/>
              </a:buClr>
              <a:buSzPts val="2200"/>
              <a:buFont typeface="Arial"/>
              <a:buChar char="■"/>
            </a:pPr>
            <a:r>
              <a:rPr lang="en-US" sz="2233">
                <a:solidFill>
                  <a:srgbClr val="000000"/>
                </a:solidFill>
              </a:rPr>
              <a:t>Fruit juice (100% only) may not be served more than once per day</a:t>
            </a:r>
            <a:endParaRPr sz="2233">
              <a:solidFill>
                <a:srgbClr val="000000"/>
              </a:solidFill>
            </a:endParaRPr>
          </a:p>
          <a:p>
            <a:pPr marL="304819" lvl="0" indent="-304819" algn="l" rtl="0">
              <a:lnSpc>
                <a:spcPct val="100000"/>
              </a:lnSpc>
              <a:spcBef>
                <a:spcPts val="1220"/>
              </a:spcBef>
              <a:spcAft>
                <a:spcPts val="0"/>
              </a:spcAft>
              <a:buClr>
                <a:srgbClr val="000000"/>
              </a:buClr>
              <a:buSzPts val="2200"/>
              <a:buFont typeface="Arial"/>
              <a:buChar char="■"/>
            </a:pPr>
            <a:r>
              <a:rPr lang="en-US" sz="2233">
                <a:solidFill>
                  <a:srgbClr val="000000"/>
                </a:solidFill>
              </a:rPr>
              <a:t>All canned fruits should be packed in water or fruit juice and should be drained</a:t>
            </a:r>
            <a:endParaRPr sz="2233">
              <a:solidFill>
                <a:srgbClr val="000000"/>
              </a:solidFill>
            </a:endParaRPr>
          </a:p>
          <a:p>
            <a:pPr marL="304819" lvl="0" indent="-304819" algn="l" rtl="0">
              <a:lnSpc>
                <a:spcPct val="100000"/>
              </a:lnSpc>
              <a:spcBef>
                <a:spcPts val="1220"/>
              </a:spcBef>
              <a:spcAft>
                <a:spcPts val="0"/>
              </a:spcAft>
              <a:buClr>
                <a:srgbClr val="000000"/>
              </a:buClr>
              <a:buSzPts val="2200"/>
              <a:buFont typeface="Arial"/>
              <a:buChar char="■"/>
            </a:pPr>
            <a:r>
              <a:rPr lang="en-US" sz="2233">
                <a:solidFill>
                  <a:srgbClr val="000000"/>
                </a:solidFill>
              </a:rPr>
              <a:t>Whole grain or whole grain-rich foods must be served at least once per day</a:t>
            </a:r>
            <a:endParaRPr sz="2233">
              <a:solidFill>
                <a:srgbClr val="000000"/>
              </a:solidFill>
            </a:endParaRPr>
          </a:p>
          <a:p>
            <a:pPr marL="304819" lvl="0" indent="-292119" algn="l" rtl="0">
              <a:lnSpc>
                <a:spcPct val="100000"/>
              </a:lnSpc>
              <a:spcBef>
                <a:spcPts val="1220"/>
              </a:spcBef>
              <a:spcAft>
                <a:spcPts val="0"/>
              </a:spcAft>
              <a:buClr>
                <a:srgbClr val="000000"/>
              </a:buClr>
              <a:buSzPts val="2000"/>
              <a:buFont typeface="Arial"/>
              <a:buChar char="■"/>
            </a:pPr>
            <a:r>
              <a:rPr lang="en-US" sz="2233">
                <a:solidFill>
                  <a:srgbClr val="000000"/>
                </a:solidFill>
              </a:rPr>
              <a:t>Per</a:t>
            </a:r>
            <a:r>
              <a:rPr lang="en-US" sz="2233" i="1">
                <a:solidFill>
                  <a:srgbClr val="000000"/>
                </a:solidFill>
              </a:rPr>
              <a:t> </a:t>
            </a:r>
            <a:r>
              <a:rPr lang="en-US" sz="2233">
                <a:solidFill>
                  <a:srgbClr val="000000"/>
                </a:solidFill>
              </a:rPr>
              <a:t>CT</a:t>
            </a:r>
            <a:r>
              <a:rPr lang="en-US" sz="2233" i="1">
                <a:solidFill>
                  <a:srgbClr val="000000"/>
                </a:solidFill>
              </a:rPr>
              <a:t> Sec. 19a-79-1a</a:t>
            </a:r>
            <a:r>
              <a:rPr lang="en-US" sz="2233">
                <a:solidFill>
                  <a:srgbClr val="000000"/>
                </a:solidFill>
              </a:rPr>
              <a:t>: Drinking water shall be available and accessible to children at all times including at all meals and snacks</a:t>
            </a:r>
            <a:endParaRPr sz="2233">
              <a:solidFill>
                <a:srgbClr val="000000"/>
              </a:solidFill>
            </a:endParaRPr>
          </a:p>
          <a:p>
            <a:pPr marL="304819" lvl="0" indent="-292119" algn="l" rtl="0">
              <a:lnSpc>
                <a:spcPct val="100000"/>
              </a:lnSpc>
              <a:spcBef>
                <a:spcPts val="1220"/>
              </a:spcBef>
              <a:spcAft>
                <a:spcPts val="0"/>
              </a:spcAft>
              <a:buClr>
                <a:srgbClr val="000000"/>
              </a:buClr>
              <a:buSzPts val="2000"/>
              <a:buFont typeface="Arial"/>
              <a:buChar char="■"/>
            </a:pPr>
            <a:r>
              <a:rPr lang="en-US" sz="2233">
                <a:solidFill>
                  <a:srgbClr val="000000"/>
                </a:solidFill>
              </a:rPr>
              <a:t>Under the CACFP meal pattern, water may not be served instead                                                  of milk at meals, but it may be served alongside milk</a:t>
            </a:r>
            <a:endParaRPr sz="2033">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63222"/>
    </mc:Choice>
    <mc:Fallback xmlns="">
      <p:transition spd="slow" advTm="6322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1"/>
          <p:cNvSpPr txBox="1">
            <a:spLocks noGrp="1"/>
          </p:cNvSpPr>
          <p:nvPr>
            <p:ph type="body" idx="1"/>
          </p:nvPr>
        </p:nvSpPr>
        <p:spPr>
          <a:xfrm>
            <a:off x="737624" y="635000"/>
            <a:ext cx="5294400" cy="812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5000"/>
              <a:buNone/>
            </a:pPr>
            <a:r>
              <a:rPr lang="en-US"/>
              <a:t>Menu Requirements</a:t>
            </a:r>
            <a:endParaRPr/>
          </a:p>
        </p:txBody>
      </p:sp>
      <p:sp>
        <p:nvSpPr>
          <p:cNvPr id="222" name="Google Shape;222;p11"/>
          <p:cNvSpPr txBox="1">
            <a:spLocks noGrp="1"/>
          </p:cNvSpPr>
          <p:nvPr>
            <p:ph type="body" idx="3"/>
          </p:nvPr>
        </p:nvSpPr>
        <p:spPr>
          <a:xfrm>
            <a:off x="737630" y="2819401"/>
            <a:ext cx="9066770" cy="2895600"/>
          </a:xfrm>
          <a:prstGeom prst="rect">
            <a:avLst/>
          </a:prstGeom>
          <a:noFill/>
          <a:ln>
            <a:noFill/>
          </a:ln>
        </p:spPr>
        <p:txBody>
          <a:bodyPr spcFirstLastPara="1" wrap="square" lIns="91425" tIns="45700" rIns="91425" bIns="45700" anchor="t" anchorCtr="0">
            <a:noAutofit/>
          </a:bodyPr>
          <a:lstStyle/>
          <a:p>
            <a:pPr marL="304819" lvl="0" indent="-323869" algn="l" rtl="0">
              <a:lnSpc>
                <a:spcPct val="100000"/>
              </a:lnSpc>
              <a:spcBef>
                <a:spcPts val="0"/>
              </a:spcBef>
              <a:spcAft>
                <a:spcPts val="0"/>
              </a:spcAft>
              <a:buClr>
                <a:srgbClr val="000000"/>
              </a:buClr>
              <a:buSzPts val="2500"/>
              <a:buFont typeface="Noto Sans"/>
              <a:buChar char="▪"/>
            </a:pPr>
            <a:r>
              <a:rPr lang="en-US" sz="2533">
                <a:solidFill>
                  <a:srgbClr val="000000"/>
                </a:solidFill>
              </a:rPr>
              <a:t>Sugar in cereal must be less than 6 grams per ounce</a:t>
            </a:r>
            <a:endParaRPr sz="2533">
              <a:solidFill>
                <a:srgbClr val="000000"/>
              </a:solidFill>
            </a:endParaRPr>
          </a:p>
          <a:p>
            <a:pPr marL="304819" lvl="0" indent="-323869" algn="l" rtl="0">
              <a:lnSpc>
                <a:spcPct val="100000"/>
              </a:lnSpc>
              <a:spcBef>
                <a:spcPts val="1220"/>
              </a:spcBef>
              <a:spcAft>
                <a:spcPts val="0"/>
              </a:spcAft>
              <a:buClr>
                <a:srgbClr val="000000"/>
              </a:buClr>
              <a:buSzPts val="2500"/>
              <a:buFont typeface="Noto Sans"/>
              <a:buChar char="▪"/>
            </a:pPr>
            <a:r>
              <a:rPr lang="en-US" sz="2533">
                <a:solidFill>
                  <a:srgbClr val="000000"/>
                </a:solidFill>
              </a:rPr>
              <a:t>Sugar in yogurt must be less than 23 grams per 6 oz serving</a:t>
            </a:r>
            <a:endParaRPr sz="2533">
              <a:solidFill>
                <a:srgbClr val="000000"/>
              </a:solidFill>
            </a:endParaRPr>
          </a:p>
          <a:p>
            <a:pPr marL="304819" lvl="0" indent="-323869" algn="l" rtl="0">
              <a:lnSpc>
                <a:spcPct val="100000"/>
              </a:lnSpc>
              <a:spcBef>
                <a:spcPts val="1220"/>
              </a:spcBef>
              <a:spcAft>
                <a:spcPts val="0"/>
              </a:spcAft>
              <a:buClr>
                <a:srgbClr val="000000"/>
              </a:buClr>
              <a:buSzPts val="2500"/>
              <a:buFont typeface="Noto Sans"/>
              <a:buChar char="▪"/>
            </a:pPr>
            <a:r>
              <a:rPr lang="en-US" sz="2533">
                <a:solidFill>
                  <a:srgbClr val="000000"/>
                </a:solidFill>
              </a:rPr>
              <a:t>All foods made from scratch should have a standardized recipe</a:t>
            </a:r>
            <a:endParaRPr sz="2533">
              <a:solidFill>
                <a:srgbClr val="000000"/>
              </a:solidFill>
            </a:endParaRPr>
          </a:p>
          <a:p>
            <a:pPr marL="304819" lvl="0" indent="-323869" algn="l" rtl="0">
              <a:lnSpc>
                <a:spcPct val="100000"/>
              </a:lnSpc>
              <a:spcBef>
                <a:spcPts val="1220"/>
              </a:spcBef>
              <a:spcAft>
                <a:spcPts val="0"/>
              </a:spcAft>
              <a:buClr>
                <a:srgbClr val="000000"/>
              </a:buClr>
              <a:buSzPts val="2500"/>
              <a:buFont typeface="Noto Sans"/>
              <a:buChar char="▪"/>
            </a:pPr>
            <a:r>
              <a:rPr lang="en-US" sz="2533">
                <a:solidFill>
                  <a:srgbClr val="000000"/>
                </a:solidFill>
              </a:rPr>
              <a:t>If you participate in CACFP, all grains need to have crediting worksheets </a:t>
            </a:r>
            <a:endParaRPr sz="2533">
              <a:solidFill>
                <a:srgbClr val="000000"/>
              </a:solidFill>
            </a:endParaRPr>
          </a:p>
          <a:p>
            <a:pPr marL="800149" lvl="1" indent="-336569" algn="l" rtl="0">
              <a:lnSpc>
                <a:spcPct val="100000"/>
              </a:lnSpc>
              <a:spcBef>
                <a:spcPts val="1160"/>
              </a:spcBef>
              <a:spcAft>
                <a:spcPts val="0"/>
              </a:spcAft>
              <a:buClr>
                <a:srgbClr val="000000"/>
              </a:buClr>
              <a:buSzPts val="2300"/>
              <a:buFont typeface="Noto Sans"/>
              <a:buChar char="▪"/>
            </a:pPr>
            <a:r>
              <a:rPr lang="en-US" sz="2367">
                <a:solidFill>
                  <a:srgbClr val="000000"/>
                </a:solidFill>
              </a:rPr>
              <a:t>Also for yogurt and canned soups</a:t>
            </a:r>
            <a:endParaRPr sz="2367">
              <a:solidFill>
                <a:srgbClr val="000000"/>
              </a:solidFill>
            </a:endParaRPr>
          </a:p>
          <a:p>
            <a:pPr marL="0" lvl="0" indent="0" algn="l" rtl="0">
              <a:lnSpc>
                <a:spcPct val="100000"/>
              </a:lnSpc>
              <a:spcBef>
                <a:spcPts val="1227"/>
              </a:spcBef>
              <a:spcAft>
                <a:spcPts val="0"/>
              </a:spcAft>
              <a:buClr>
                <a:schemeClr val="dk1"/>
              </a:buClr>
              <a:buSzPts val="2133"/>
              <a:buNone/>
            </a:pPr>
            <a:endParaRPr/>
          </a:p>
        </p:txBody>
      </p:sp>
    </p:spTree>
  </p:cSld>
  <p:clrMapOvr>
    <a:masterClrMapping/>
  </p:clrMapOvr>
  <mc:AlternateContent xmlns:mc="http://schemas.openxmlformats.org/markup-compatibility/2006" xmlns:p14="http://schemas.microsoft.com/office/powerpoint/2010/main">
    <mc:Choice Requires="p14">
      <p:transition spd="slow" p14:dur="2000" advTm="49057"/>
    </mc:Choice>
    <mc:Fallback xmlns="">
      <p:transition spd="slow" advTm="49057"/>
    </mc:Fallback>
  </mc:AlternateContent>
</p:sld>
</file>

<file path=ppt/theme/theme1.xml><?xml version="1.0" encoding="utf-8"?>
<a:theme xmlns:a="http://schemas.openxmlformats.org/drawingml/2006/main" name="Rudd Center Theme">
  <a:themeElements>
    <a:clrScheme name="Rudd Color Pallete">
      <a:dk1>
        <a:srgbClr val="001640"/>
      </a:dk1>
      <a:lt1>
        <a:srgbClr val="FFFFFF"/>
      </a:lt1>
      <a:dk2>
        <a:srgbClr val="001640"/>
      </a:dk2>
      <a:lt2>
        <a:srgbClr val="FDFFFF"/>
      </a:lt2>
      <a:accent1>
        <a:srgbClr val="001640"/>
      </a:accent1>
      <a:accent2>
        <a:srgbClr val="BE2C2C"/>
      </a:accent2>
      <a:accent3>
        <a:srgbClr val="D4AE36"/>
      </a:accent3>
      <a:accent4>
        <a:srgbClr val="9E9A9F"/>
      </a:accent4>
      <a:accent5>
        <a:srgbClr val="4BACC6"/>
      </a:accent5>
      <a:accent6>
        <a:srgbClr val="F79646"/>
      </a:accent6>
      <a:hlink>
        <a:srgbClr val="0000FF"/>
      </a:hlink>
      <a:folHlink>
        <a:srgbClr val="BF192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2900</Words>
  <Application>Microsoft Macintosh PowerPoint</Application>
  <PresentationFormat>Widescreen</PresentationFormat>
  <Paragraphs>153</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Assistant</vt:lpstr>
      <vt:lpstr>Calibri</vt:lpstr>
      <vt:lpstr>Noto Sans</vt:lpstr>
      <vt:lpstr>Oswald</vt:lpstr>
      <vt:lpstr>Oswald SemiBold</vt:lpstr>
      <vt:lpstr>Rudd Center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Hardee, Carson</dc:creator>
  <cp:lastModifiedBy>Hardee, Carson</cp:lastModifiedBy>
  <cp:revision>1</cp:revision>
  <dcterms:created xsi:type="dcterms:W3CDTF">2023-08-24T14:38:23Z</dcterms:created>
  <dcterms:modified xsi:type="dcterms:W3CDTF">2023-08-24T14:40:13Z</dcterms:modified>
</cp:coreProperties>
</file>