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7"/>
    <p:restoredTop sz="96132"/>
  </p:normalViewPr>
  <p:slideViewPr>
    <p:cSldViewPr snapToGrid="0">
      <p:cViewPr varScale="1">
        <p:scale>
          <a:sx n="121" d="100"/>
          <a:sy n="121" d="100"/>
        </p:scale>
        <p:origin x="4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71BE19-592A-4642-925E-E012C42F5AF0}" type="datetimeFigureOut">
              <a:rPr lang="en-US" smtClean="0"/>
              <a:t>8/17/23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636AC0-6148-3B48-845D-10E7FBAC9CEC}" type="slidenum">
              <a:rPr lang="en-US" smtClean="0"/>
              <a:t>‹#›</a:t>
            </a:fld>
            <a:endParaRPr lang="en-US"/>
          </a:p>
        </p:txBody>
      </p:sp>
    </p:spTree>
    <p:extLst>
      <p:ext uri="{BB962C8B-B14F-4D97-AF65-F5344CB8AC3E}">
        <p14:creationId xmlns:p14="http://schemas.microsoft.com/office/powerpoint/2010/main" val="3190897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Welcome to Food Safety in Childcare. This brief module is offered as a complement to Early Care and Education college courses that cover health, safety and nutrition. It is not meant to be exhaustive but simply highlight important best practices and key information as well as provide you with additional resources. </a:t>
            </a: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Safe food practices are very important in child care because young children are at higher risk of choking and getting very sick from food borne illnesses. </a:t>
            </a:r>
          </a:p>
          <a:p>
            <a:pPr marL="0" lvl="0" indent="0" algn="l" rtl="0">
              <a:lnSpc>
                <a:spcPct val="100000"/>
              </a:lnSpc>
              <a:spcBef>
                <a:spcPts val="0"/>
              </a:spcBef>
              <a:spcAft>
                <a:spcPts val="0"/>
              </a:spcAft>
              <a:buSzPts val="1100"/>
              <a:buNone/>
            </a:pPr>
            <a:endParaRPr dirty="0"/>
          </a:p>
        </p:txBody>
      </p:sp>
      <p:sp>
        <p:nvSpPr>
          <p:cNvPr id="182" name="Google Shape;1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124d52009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124d52009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No one likes to waste food, especially not when budgets are tight. Good food preparation and handling practices can help you prevent making anyone sick while still being able to utilize leftovers. Keep in mind that any foods that have been served, whether it’s on a child’s plate or passed around family style, needs to be thrown out after the meal. Germs are easily passed and food is easily contaminated at the table, especially with young children. If you have any unserved food , that is any food that has not left the kitchen, it can be stored in the refrigerator for use within the next 24 hours. It’s a good idea to refrigerate foods quickly, even if they are still hot. Any foods left out for 2 hours or more should be thrown away as mentioned previously.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124d520095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2124d52009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No food safety presentation would be complete without reviewing cleaning and sanitizing. Surfaces should be cleaned prior to sanitizing in order for the sanitizing to be most effective. Once clean, apply the sanitizer of choice and allow to air dry. Please refer to Caring for Our Children and your State licensing information for the types of sanitizers that are allowed.</a:t>
            </a:r>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As with each module, we encourage you to review these resources as they contain more details and information to help you keep food safe and prevent food borne illnesses.  </a:t>
            </a:r>
          </a:p>
          <a:p>
            <a:pPr marL="0" lvl="0" indent="0" algn="l" rtl="0">
              <a:lnSpc>
                <a:spcPct val="100000"/>
              </a:lnSpc>
              <a:spcBef>
                <a:spcPts val="0"/>
              </a:spcBef>
              <a:spcAft>
                <a:spcPts val="0"/>
              </a:spcAft>
              <a:buSzPts val="1100"/>
              <a:buNone/>
            </a:pPr>
            <a:endParaRPr dirty="0"/>
          </a:p>
        </p:txBody>
      </p:sp>
      <p:sp>
        <p:nvSpPr>
          <p:cNvPr id="258" name="Google Shape;25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2:notes"/>
          <p:cNvSpPr txBox="1">
            <a:spLocks noGrp="1"/>
          </p:cNvSpPr>
          <p:nvPr>
            <p:ph type="body" idx="1"/>
          </p:nvPr>
        </p:nvSpPr>
        <p:spPr>
          <a:xfrm>
            <a:off x="707700" y="4447450"/>
            <a:ext cx="5661650" cy="4213375"/>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Thank you for joining us to review Food Safety. This module is made possible by the Centers for Disease Control and Prevention and was developed in collaboration between the UConn Rudd Center for Food Policy and Health and the CT Department of Public Health.</a:t>
            </a:r>
          </a:p>
          <a:p>
            <a:pPr marL="0" lvl="0" indent="0" algn="l" rtl="0">
              <a:lnSpc>
                <a:spcPct val="100000"/>
              </a:lnSpc>
              <a:spcBef>
                <a:spcPts val="0"/>
              </a:spcBef>
              <a:spcAft>
                <a:spcPts val="0"/>
              </a:spcAft>
              <a:buSzPts val="1100"/>
              <a:buNone/>
            </a:pPr>
            <a:endParaRPr dirty="0"/>
          </a:p>
        </p:txBody>
      </p:sp>
      <p:sp>
        <p:nvSpPr>
          <p:cNvPr id="237" name="Google Shape;237;p12: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Let’s start by looking at ways you can help prevent choking. These strategies are detailed in Caring for Our Children: National Health and Safety Performance Standards which is linked in the resources at the end of this presentation. </a:t>
            </a: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Especially for young children who might just be learning to eat solid foods, offering small pieces of soft foods that they can pick up themselves is a great way to both support their eating exploration and to help prevent choking. Remember that young children’s throats are quite small. This is why you want to cut foods to an appropriate size when preparing meals and snacks. For infants, foods should be cut to a quarter inch or smaller and for toddlers foods should be cut to a half inch or smaller.  </a:t>
            </a: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Young children also tend to be active and easily distracted. When you sit with children to eat during meals and snacks, there are multiple benefits across developmental domains. By sitting with children, engaging them in conversation and actively observing their actions, you are able to help them slow down, stay focused on eating and see any signs of choking right away. This level of connection and language development are also beneficial for children’s social and emotional development. </a:t>
            </a:r>
          </a:p>
          <a:p>
            <a:pPr marL="0" lvl="0" indent="0" algn="l" rtl="0">
              <a:lnSpc>
                <a:spcPct val="100000"/>
              </a:lnSpc>
              <a:spcBef>
                <a:spcPts val="0"/>
              </a:spcBef>
              <a:spcAft>
                <a:spcPts val="0"/>
              </a:spcAft>
              <a:buSzPts val="1100"/>
              <a:buNone/>
            </a:pPr>
            <a:endParaRPr dirty="0"/>
          </a:p>
        </p:txBody>
      </p:sp>
      <p:sp>
        <p:nvSpPr>
          <p:cNvPr id="188" name="Google Shape;18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There are also some food textures and consistencies that are more likely to cause choking in young children. Caring for Our Children standards describe these as round, hard, small, thick and sticky, smooth, compressible or dense, or slippery. And of course the most common foods children choke on are foods they tend to eat more often. These are also listed in Caring for Our Children and include hot dogs and other meat sticks (either whole or sliced into rounds), raw carrot rounds, whole grapes, hard candy, nuts, seeds, raw peas, hard pretzels, chips, peanuts, popcorn, rice cakes, marshmallows, spoonsful of peanut butter, and chunks of meat larger than can be swallowed whole. When planning meals and snacks, it’s a good idea to avoid these items even if the children like to eat them.</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194" name="Google Shape;19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Let’s move on to Foodborne Illnesses which occur when someone eats a food or beverage that is contaminated, either by a microorganism such as a bacteria or by a non-food chemical. Young children are at a higher risk for becoming very sick from contaminated foods and drinks because their immune systems are still developing, it’s harder for them to fight infections. They also produce less stomach acid than older people so that first line of defense that can kill off some pathogens, is not as strong in young children as in older people.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199" name="Google Shape;19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Calibri" panose="020F0502020204030204" pitchFamily="34" charset="0"/>
              </a:rPr>
              <a:t>Just as there are some foods more likely to cause choking, there are some foods that are more likely to contain bacteria or other harmful pathogens that really need to be handled carefully to avoid foodborne illnesses, especially for young children. Avoid any milk or juice that is raw or unpasteurized, as well as raw or undercooked fish, shellfish, meat, eggs or poultry and raw sprouts. And for infants under age 1, honey should be avoided because it may have the bacteria clostridium which can cause botulism in babies. Older children and adults are not affected.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rPr>
              <a:t>As a side note, in case you were wondering, pasteurization is the process of heating a food or beverage just high enough to kill off any pathogens but not so high that it is completely cooked</a:t>
            </a:r>
            <a:endParaRPr dirty="0"/>
          </a:p>
        </p:txBody>
      </p:sp>
      <p:sp>
        <p:nvSpPr>
          <p:cNvPr id="207" name="Google Shape;20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Calibri" panose="020F0502020204030204" pitchFamily="34" charset="0"/>
              </a:rPr>
              <a:t>There are four types of cross-contamination which are the main ways that harmful pathogens or chemicals can accidentally get into food. Refer to the Child Care Center Food Safety Guide linked in the resources for more details on each of these situations and how to prevent cross contamination.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Calibri" panose="020F0502020204030204" pitchFamily="34" charset="0"/>
              </a:rPr>
              <a:t>Hand-to-food is when a person has something on their hands, whether they are wearing gloves or not, and it gets into the food they are preparing or serving. Proper handwashing throughout the day and especially prior to handling food or eating with the children is really important. And remember to remove or change your gloves between tasks. For details on proper handwashing, please review the Caring for Our Children standards.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Calibri" panose="020F0502020204030204" pitchFamily="34" charset="0"/>
              </a:rPr>
              <a:t>Food-to-food contamination happens when the pathogen in one food is spread to other foods. This could happen in the refrigerator if raw chicken or meat is on a shelf above ready to eat fruit and the juice from the meat leaks onto the fruit. Always store ready to eat foods separate and in the refrigerator they should be up above foods that need to be washed or cooked.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Calibri" panose="020F0502020204030204" pitchFamily="34" charset="0"/>
              </a:rPr>
              <a:t>Equipment or Surface-to-food contamination happens when a cutting board, counter, can opener or other preparation or storage surface is not cleaned between uses and the germs get passed from food to food that contact that surface.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800"/>
              </a:spcAft>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800"/>
              </a:spcAft>
              <a:buNone/>
            </a:pPr>
            <a:r>
              <a:rPr lang="en-US" sz="1800" dirty="0">
                <a:effectLst/>
                <a:latin typeface="Calibri" panose="020F0502020204030204" pitchFamily="34" charset="0"/>
                <a:ea typeface="Calibri" panose="020F0502020204030204" pitchFamily="34" charset="0"/>
              </a:rPr>
              <a:t>And finally chemical contamination can happen if any chemicals, including cleaning and sanitizing solutions get on a food that is eaten. Store chemicals safely out of reach and out of the food preparation and eating areas.</a:t>
            </a:r>
            <a:r>
              <a:rPr lang="en-US" dirty="0">
                <a:effectLst/>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212" name="Google Shape;21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Calibri" panose="020F0502020204030204" pitchFamily="34" charset="0"/>
              </a:rPr>
              <a:t>The Center for Disease Control and Prevention along with the Food and Drug Administration offers this advice to help prevent foodborne illnesses: Clean, Separate, Cook and Chill. </a:t>
            </a:r>
            <a:r>
              <a:rPr lang="en-US" sz="1800" dirty="0">
                <a:effectLst/>
                <a:latin typeface="Calibri" panose="020F0502020204030204" pitchFamily="34" charset="0"/>
                <a:ea typeface="Calibri" panose="020F0502020204030204" pitchFamily="34" charset="0"/>
                <a:cs typeface="Times New Roman" panose="02020603050405020304" pitchFamily="18" charset="0"/>
              </a:rPr>
              <a:t>Clean your hands, surfaces, food storage areas and equipment properly; separate prepared and ready to eat foods from those that need to be cooked or cleaned; Cook foods to the proper internal temperature and store foods in the refrigerator or freezer, don’t leave them out at room temperature</a:t>
            </a:r>
            <a:endParaRPr dirty="0"/>
          </a:p>
        </p:txBody>
      </p:sp>
      <p:sp>
        <p:nvSpPr>
          <p:cNvPr id="221" name="Google Shape;22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a:effectLst/>
                <a:latin typeface="Calibri" panose="020F0502020204030204" pitchFamily="34" charset="0"/>
                <a:ea typeface="Calibri" panose="020F0502020204030204" pitchFamily="34" charset="0"/>
                <a:cs typeface="Times New Roman" panose="02020603050405020304" pitchFamily="18" charset="0"/>
              </a:rPr>
              <a:t>Which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brings us to the temperature danger zone for perishable foods which is 40 to 140 degrees Fahrenheit. You need to keep your hot foods hot and your cold foods cold because anytime a food is held in this temperature range, any bacteria or other germs that happen to be in or on that food, multiply exponentially. That means in a few minutes one bacteria can turn into hundreds. Any perishable foods, things like meat, seafood, dairy, cut fruit, some vegetables and cooked leftovers, that are kept out at room temperature, in this danger zone, for more than 2 hours, need to be thrown out. And if the food is out in temperatures above 90 degrees, such as at a picnic or in the car, should be thrown out after only one hour. </a:t>
            </a:r>
          </a:p>
          <a:p>
            <a:pPr marL="0" lvl="0" indent="0" algn="l" rtl="0">
              <a:lnSpc>
                <a:spcPct val="100000"/>
              </a:lnSpc>
              <a:spcBef>
                <a:spcPts val="0"/>
              </a:spcBef>
              <a:spcAft>
                <a:spcPts val="0"/>
              </a:spcAft>
              <a:buSzPts val="1100"/>
              <a:buNone/>
            </a:pPr>
            <a:endParaRPr dirty="0"/>
          </a:p>
        </p:txBody>
      </p:sp>
      <p:sp>
        <p:nvSpPr>
          <p:cNvPr id="226" name="Google Shape;22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Again, temperature is important for controlling harmful pathogens and pests. </a:t>
            </a: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Dry goods should be kept cool between 50 and 70 degrees and at least 6 inches off the floor. The refrigerator should be kept at 40 degrees or below and the freezer at 0. It’s helpful to keep thermometers in the storage areas so you can monitor these temperatures. While chemicals don’t need a specific temperature it’s good practice to keep them in a separate area and well-marked so they don’t accidentally end up in the food. </a:t>
            </a:r>
          </a:p>
        </p:txBody>
      </p:sp>
      <p:sp>
        <p:nvSpPr>
          <p:cNvPr id="233" name="Google Shape;23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83538-AC8C-74B6-7EA6-A802E7C491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B9FEFB-3766-19B0-31D0-6230E26FBC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803CA5-557F-A5D3-9034-7B601A40C094}"/>
              </a:ext>
            </a:extLst>
          </p:cNvPr>
          <p:cNvSpPr>
            <a:spLocks noGrp="1"/>
          </p:cNvSpPr>
          <p:nvPr>
            <p:ph type="dt" sz="half" idx="10"/>
          </p:nvPr>
        </p:nvSpPr>
        <p:spPr/>
        <p:txBody>
          <a:bodyPr/>
          <a:lstStyle/>
          <a:p>
            <a:fld id="{264D9985-C021-574C-B476-D64E88FA194E}" type="datetimeFigureOut">
              <a:rPr lang="en-US" smtClean="0"/>
              <a:t>8/17/23</a:t>
            </a:fld>
            <a:endParaRPr lang="en-US"/>
          </a:p>
        </p:txBody>
      </p:sp>
      <p:sp>
        <p:nvSpPr>
          <p:cNvPr id="5" name="Footer Placeholder 4">
            <a:extLst>
              <a:ext uri="{FF2B5EF4-FFF2-40B4-BE49-F238E27FC236}">
                <a16:creationId xmlns:a16="http://schemas.microsoft.com/office/drawing/2014/main" id="{D6E67A18-512E-AA3E-D203-3E42D27D75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6B6F6C-A7C0-EFA0-4362-18A697A7FB1D}"/>
              </a:ext>
            </a:extLst>
          </p:cNvPr>
          <p:cNvSpPr>
            <a:spLocks noGrp="1"/>
          </p:cNvSpPr>
          <p:nvPr>
            <p:ph type="sldNum" sz="quarter" idx="12"/>
          </p:nvPr>
        </p:nvSpPr>
        <p:spPr/>
        <p:txBody>
          <a:bodyPr/>
          <a:lstStyle/>
          <a:p>
            <a:fld id="{7F653180-7D4D-7148-8BF2-382E20AFEAE6}" type="slidenum">
              <a:rPr lang="en-US" smtClean="0"/>
              <a:t>‹#›</a:t>
            </a:fld>
            <a:endParaRPr lang="en-US"/>
          </a:p>
        </p:txBody>
      </p:sp>
    </p:spTree>
    <p:extLst>
      <p:ext uri="{BB962C8B-B14F-4D97-AF65-F5344CB8AC3E}">
        <p14:creationId xmlns:p14="http://schemas.microsoft.com/office/powerpoint/2010/main" val="2044807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F037D-1965-B76C-6A8A-ECC0660613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744E28-C568-7DBE-981D-FB2224E4FF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B78B72-4C58-17E1-1549-C65AEEAF8C77}"/>
              </a:ext>
            </a:extLst>
          </p:cNvPr>
          <p:cNvSpPr>
            <a:spLocks noGrp="1"/>
          </p:cNvSpPr>
          <p:nvPr>
            <p:ph type="dt" sz="half" idx="10"/>
          </p:nvPr>
        </p:nvSpPr>
        <p:spPr/>
        <p:txBody>
          <a:bodyPr/>
          <a:lstStyle/>
          <a:p>
            <a:fld id="{264D9985-C021-574C-B476-D64E88FA194E}" type="datetimeFigureOut">
              <a:rPr lang="en-US" smtClean="0"/>
              <a:t>8/17/23</a:t>
            </a:fld>
            <a:endParaRPr lang="en-US"/>
          </a:p>
        </p:txBody>
      </p:sp>
      <p:sp>
        <p:nvSpPr>
          <p:cNvPr id="5" name="Footer Placeholder 4">
            <a:extLst>
              <a:ext uri="{FF2B5EF4-FFF2-40B4-BE49-F238E27FC236}">
                <a16:creationId xmlns:a16="http://schemas.microsoft.com/office/drawing/2014/main" id="{9E279E90-2971-405E-47EA-FEE93569EB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21EF8-4770-728A-76F7-A470939629AB}"/>
              </a:ext>
            </a:extLst>
          </p:cNvPr>
          <p:cNvSpPr>
            <a:spLocks noGrp="1"/>
          </p:cNvSpPr>
          <p:nvPr>
            <p:ph type="sldNum" sz="quarter" idx="12"/>
          </p:nvPr>
        </p:nvSpPr>
        <p:spPr/>
        <p:txBody>
          <a:bodyPr/>
          <a:lstStyle/>
          <a:p>
            <a:fld id="{7F653180-7D4D-7148-8BF2-382E20AFEAE6}" type="slidenum">
              <a:rPr lang="en-US" smtClean="0"/>
              <a:t>‹#›</a:t>
            </a:fld>
            <a:endParaRPr lang="en-US"/>
          </a:p>
        </p:txBody>
      </p:sp>
    </p:spTree>
    <p:extLst>
      <p:ext uri="{BB962C8B-B14F-4D97-AF65-F5344CB8AC3E}">
        <p14:creationId xmlns:p14="http://schemas.microsoft.com/office/powerpoint/2010/main" val="1420030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65C80A-46C3-ADEB-E2C4-94ADB65CF8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B39A5E-035F-DA3F-70B5-2DA4373281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9EC43E-C863-3E17-AAB9-2FAF34A2D60A}"/>
              </a:ext>
            </a:extLst>
          </p:cNvPr>
          <p:cNvSpPr>
            <a:spLocks noGrp="1"/>
          </p:cNvSpPr>
          <p:nvPr>
            <p:ph type="dt" sz="half" idx="10"/>
          </p:nvPr>
        </p:nvSpPr>
        <p:spPr/>
        <p:txBody>
          <a:bodyPr/>
          <a:lstStyle/>
          <a:p>
            <a:fld id="{264D9985-C021-574C-B476-D64E88FA194E}" type="datetimeFigureOut">
              <a:rPr lang="en-US" smtClean="0"/>
              <a:t>8/17/23</a:t>
            </a:fld>
            <a:endParaRPr lang="en-US"/>
          </a:p>
        </p:txBody>
      </p:sp>
      <p:sp>
        <p:nvSpPr>
          <p:cNvPr id="5" name="Footer Placeholder 4">
            <a:extLst>
              <a:ext uri="{FF2B5EF4-FFF2-40B4-BE49-F238E27FC236}">
                <a16:creationId xmlns:a16="http://schemas.microsoft.com/office/drawing/2014/main" id="{3E15E7DA-C424-AE34-C47A-CD363EB91C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C4040D-CADB-D9C9-8D5F-C07E006A50D4}"/>
              </a:ext>
            </a:extLst>
          </p:cNvPr>
          <p:cNvSpPr>
            <a:spLocks noGrp="1"/>
          </p:cNvSpPr>
          <p:nvPr>
            <p:ph type="sldNum" sz="quarter" idx="12"/>
          </p:nvPr>
        </p:nvSpPr>
        <p:spPr/>
        <p:txBody>
          <a:bodyPr/>
          <a:lstStyle/>
          <a:p>
            <a:fld id="{7F653180-7D4D-7148-8BF2-382E20AFEAE6}" type="slidenum">
              <a:rPr lang="en-US" smtClean="0"/>
              <a:t>‹#›</a:t>
            </a:fld>
            <a:endParaRPr lang="en-US"/>
          </a:p>
        </p:txBody>
      </p:sp>
    </p:spTree>
    <p:extLst>
      <p:ext uri="{BB962C8B-B14F-4D97-AF65-F5344CB8AC3E}">
        <p14:creationId xmlns:p14="http://schemas.microsoft.com/office/powerpoint/2010/main" val="2498081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ight Title">
  <p:cSld name="Light Title">
    <p:bg>
      <p:bgPr>
        <a:blipFill>
          <a:blip r:embed="rId2">
            <a:alphaModFix/>
          </a:blip>
          <a:stretch>
            <a:fillRect/>
          </a:stretch>
        </a:blipFill>
        <a:effectLst/>
      </p:bgPr>
    </p:bg>
    <p:spTree>
      <p:nvGrpSpPr>
        <p:cNvPr id="1" name="Shape 6"/>
        <p:cNvGrpSpPr/>
        <p:nvPr/>
      </p:nvGrpSpPr>
      <p:grpSpPr>
        <a:xfrm>
          <a:off x="0" y="0"/>
          <a:ext cx="0" cy="0"/>
          <a:chOff x="0" y="0"/>
          <a:chExt cx="0" cy="0"/>
        </a:xfrm>
      </p:grpSpPr>
      <p:pic>
        <p:nvPicPr>
          <p:cNvPr id="7" name="Google Shape;7;p16"/>
          <p:cNvPicPr preferRelativeResize="0"/>
          <p:nvPr/>
        </p:nvPicPr>
        <p:blipFill rotWithShape="1">
          <a:blip r:embed="rId3">
            <a:alphaModFix/>
          </a:blip>
          <a:srcRect/>
          <a:stretch/>
        </p:blipFill>
        <p:spPr>
          <a:xfrm>
            <a:off x="7264400" y="5014164"/>
            <a:ext cx="3454400" cy="1561027"/>
          </a:xfrm>
          <a:prstGeom prst="rect">
            <a:avLst/>
          </a:prstGeom>
          <a:noFill/>
          <a:ln>
            <a:noFill/>
          </a:ln>
        </p:spPr>
      </p:pic>
      <p:sp>
        <p:nvSpPr>
          <p:cNvPr id="8" name="Google Shape;8;p16"/>
          <p:cNvSpPr txBox="1">
            <a:spLocks noGrp="1"/>
          </p:cNvSpPr>
          <p:nvPr>
            <p:ph type="body" idx="1"/>
          </p:nvPr>
        </p:nvSpPr>
        <p:spPr>
          <a:xfrm>
            <a:off x="914400" y="939800"/>
            <a:ext cx="7569200" cy="2743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760"/>
              </a:spcBef>
              <a:spcAft>
                <a:spcPts val="0"/>
              </a:spcAft>
              <a:buClr>
                <a:srgbClr val="BE2D2D"/>
              </a:buClr>
              <a:buSzPts val="8800"/>
              <a:buFont typeface="Arial"/>
              <a:buNone/>
              <a:defRPr sz="8800" b="0" i="0" u="none" strike="noStrike" cap="none">
                <a:solidFill>
                  <a:srgbClr val="BE2D2D"/>
                </a:solidFill>
                <a:latin typeface="Oswald"/>
                <a:ea typeface="Oswald"/>
                <a:cs typeface="Oswald"/>
                <a:sym typeface="Oswald"/>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9" name="Google Shape;9;p16"/>
          <p:cNvSpPr txBox="1">
            <a:spLocks noGrp="1"/>
          </p:cNvSpPr>
          <p:nvPr>
            <p:ph type="body" idx="2"/>
          </p:nvPr>
        </p:nvSpPr>
        <p:spPr>
          <a:xfrm>
            <a:off x="914400" y="4089400"/>
            <a:ext cx="7620000" cy="55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880"/>
              </a:spcBef>
              <a:spcAft>
                <a:spcPts val="0"/>
              </a:spcAft>
              <a:buClr>
                <a:srgbClr val="000D2F"/>
              </a:buClr>
              <a:buSzPts val="4400"/>
              <a:buFont typeface="Arial"/>
              <a:buNone/>
              <a:defRPr sz="4400"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lt1"/>
              </a:buClr>
              <a:buSzPts val="1867"/>
              <a:buFont typeface="Arial"/>
              <a:buChar char="–"/>
              <a:defRPr sz="1867" b="0" i="0" u="none" strike="noStrike" cap="none">
                <a:solidFill>
                  <a:schemeClr val="lt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0" name="Google Shape;10;p16"/>
          <p:cNvSpPr txBox="1">
            <a:spLocks noGrp="1"/>
          </p:cNvSpPr>
          <p:nvPr>
            <p:ph type="body" idx="3"/>
          </p:nvPr>
        </p:nvSpPr>
        <p:spPr>
          <a:xfrm>
            <a:off x="914400" y="5867400"/>
            <a:ext cx="5588000" cy="50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87"/>
              </a:spcBef>
              <a:spcAft>
                <a:spcPts val="0"/>
              </a:spcAft>
              <a:buClr>
                <a:srgbClr val="000D2F"/>
              </a:buClr>
              <a:buSzPts val="2933"/>
              <a:buFont typeface="Arial"/>
              <a:buNone/>
              <a:defRPr sz="2933"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lt1"/>
              </a:buClr>
              <a:buSzPts val="1867"/>
              <a:buFont typeface="Arial"/>
              <a:buChar char="–"/>
              <a:defRPr sz="1867" b="0" i="0" u="none" strike="noStrike" cap="none">
                <a:solidFill>
                  <a:schemeClr val="lt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255250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ree Points - Light">
  <p:cSld name="Three Points - Light">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18"/>
          <p:cNvSpPr txBox="1">
            <a:spLocks noGrp="1"/>
          </p:cNvSpPr>
          <p:nvPr>
            <p:ph type="body" idx="1"/>
          </p:nvPr>
        </p:nvSpPr>
        <p:spPr>
          <a:xfrm>
            <a:off x="1376892" y="4431414"/>
            <a:ext cx="3930677" cy="1524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000000"/>
              </a:buClr>
              <a:buSzPts val="5000"/>
              <a:buFont typeface="Arial"/>
              <a:buNone/>
              <a:defRPr sz="5000" b="0" i="0" u="none" strike="noStrike" cap="none">
                <a:solidFill>
                  <a:srgbClr val="000000"/>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8" name="Google Shape;18;p18"/>
          <p:cNvSpPr txBox="1">
            <a:spLocks noGrp="1"/>
          </p:cNvSpPr>
          <p:nvPr>
            <p:ph type="body" idx="2"/>
          </p:nvPr>
        </p:nvSpPr>
        <p:spPr>
          <a:xfrm>
            <a:off x="5994400" y="998361"/>
            <a:ext cx="4820709" cy="40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9" name="Google Shape;19;p18"/>
          <p:cNvSpPr txBox="1">
            <a:spLocks noGrp="1"/>
          </p:cNvSpPr>
          <p:nvPr>
            <p:ph type="body" idx="3"/>
          </p:nvPr>
        </p:nvSpPr>
        <p:spPr>
          <a:xfrm>
            <a:off x="5994400" y="1525909"/>
            <a:ext cx="4820709" cy="863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20" name="Google Shape;20;p18"/>
          <p:cNvSpPr txBox="1">
            <a:spLocks noGrp="1"/>
          </p:cNvSpPr>
          <p:nvPr>
            <p:ph type="body" idx="4"/>
          </p:nvPr>
        </p:nvSpPr>
        <p:spPr>
          <a:xfrm>
            <a:off x="5994400" y="2768600"/>
            <a:ext cx="4820709" cy="40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21" name="Google Shape;21;p18"/>
          <p:cNvSpPr txBox="1">
            <a:spLocks noGrp="1"/>
          </p:cNvSpPr>
          <p:nvPr>
            <p:ph type="body" idx="5"/>
          </p:nvPr>
        </p:nvSpPr>
        <p:spPr>
          <a:xfrm>
            <a:off x="5994400" y="3296147"/>
            <a:ext cx="4820709" cy="863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22" name="Google Shape;22;p18"/>
          <p:cNvSpPr txBox="1">
            <a:spLocks noGrp="1"/>
          </p:cNvSpPr>
          <p:nvPr>
            <p:ph type="body" idx="6"/>
          </p:nvPr>
        </p:nvSpPr>
        <p:spPr>
          <a:xfrm>
            <a:off x="5994400" y="4564267"/>
            <a:ext cx="4820709" cy="40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23" name="Google Shape;23;p18"/>
          <p:cNvSpPr txBox="1">
            <a:spLocks noGrp="1"/>
          </p:cNvSpPr>
          <p:nvPr>
            <p:ph type="body" idx="7"/>
          </p:nvPr>
        </p:nvSpPr>
        <p:spPr>
          <a:xfrm>
            <a:off x="5994400" y="5091814"/>
            <a:ext cx="4820709" cy="863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494979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Points Light - Inverse">
  <p:cSld name="Three Points Light - Inverse">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20"/>
          <p:cNvSpPr txBox="1">
            <a:spLocks noGrp="1"/>
          </p:cNvSpPr>
          <p:nvPr>
            <p:ph type="body" idx="1"/>
          </p:nvPr>
        </p:nvSpPr>
        <p:spPr>
          <a:xfrm>
            <a:off x="6959600" y="4626853"/>
            <a:ext cx="3930677" cy="1524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000000"/>
              </a:buClr>
              <a:buSzPts val="5000"/>
              <a:buFont typeface="Arial"/>
              <a:buNone/>
              <a:defRPr sz="5000" b="0" i="0" u="none" strike="noStrike" cap="none">
                <a:solidFill>
                  <a:srgbClr val="000000"/>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29" name="Google Shape;29;p20"/>
          <p:cNvSpPr txBox="1">
            <a:spLocks noGrp="1"/>
          </p:cNvSpPr>
          <p:nvPr>
            <p:ph type="body" idx="2"/>
          </p:nvPr>
        </p:nvSpPr>
        <p:spPr>
          <a:xfrm>
            <a:off x="965200" y="1193800"/>
            <a:ext cx="4820709" cy="40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30" name="Google Shape;30;p20"/>
          <p:cNvSpPr txBox="1">
            <a:spLocks noGrp="1"/>
          </p:cNvSpPr>
          <p:nvPr>
            <p:ph type="body" idx="3"/>
          </p:nvPr>
        </p:nvSpPr>
        <p:spPr>
          <a:xfrm>
            <a:off x="965200" y="1721347"/>
            <a:ext cx="4820709" cy="863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31" name="Google Shape;31;p20"/>
          <p:cNvSpPr txBox="1">
            <a:spLocks noGrp="1"/>
          </p:cNvSpPr>
          <p:nvPr>
            <p:ph type="body" idx="4"/>
          </p:nvPr>
        </p:nvSpPr>
        <p:spPr>
          <a:xfrm>
            <a:off x="965200" y="2964039"/>
            <a:ext cx="4820709" cy="40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32" name="Google Shape;32;p20"/>
          <p:cNvSpPr txBox="1">
            <a:spLocks noGrp="1"/>
          </p:cNvSpPr>
          <p:nvPr>
            <p:ph type="body" idx="5"/>
          </p:nvPr>
        </p:nvSpPr>
        <p:spPr>
          <a:xfrm>
            <a:off x="965200" y="3491586"/>
            <a:ext cx="4820709" cy="863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33" name="Google Shape;33;p20"/>
          <p:cNvSpPr txBox="1">
            <a:spLocks noGrp="1"/>
          </p:cNvSpPr>
          <p:nvPr>
            <p:ph type="body" idx="6"/>
          </p:nvPr>
        </p:nvSpPr>
        <p:spPr>
          <a:xfrm>
            <a:off x="965200" y="4759705"/>
            <a:ext cx="4820709" cy="40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34" name="Google Shape;34;p20"/>
          <p:cNvSpPr txBox="1">
            <a:spLocks noGrp="1"/>
          </p:cNvSpPr>
          <p:nvPr>
            <p:ph type="body" idx="7"/>
          </p:nvPr>
        </p:nvSpPr>
        <p:spPr>
          <a:xfrm>
            <a:off x="965200" y="5287253"/>
            <a:ext cx="4820709" cy="863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763063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Text/Picture">
  <p:cSld name="Main Text/Picture">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17"/>
          <p:cNvSpPr txBox="1">
            <a:spLocks noGrp="1"/>
          </p:cNvSpPr>
          <p:nvPr>
            <p:ph type="body" idx="1"/>
          </p:nvPr>
        </p:nvSpPr>
        <p:spPr>
          <a:xfrm>
            <a:off x="737631" y="330200"/>
            <a:ext cx="4545569" cy="1524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3" name="Google Shape;13;p17"/>
          <p:cNvSpPr txBox="1">
            <a:spLocks noGrp="1"/>
          </p:cNvSpPr>
          <p:nvPr>
            <p:ph type="body" idx="2"/>
          </p:nvPr>
        </p:nvSpPr>
        <p:spPr>
          <a:xfrm>
            <a:off x="737659" y="2565400"/>
            <a:ext cx="6120341" cy="55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87"/>
              </a:spcBef>
              <a:spcAft>
                <a:spcPts val="0"/>
              </a:spcAft>
              <a:buClr>
                <a:srgbClr val="BE2D2D"/>
              </a:buClr>
              <a:buSzPts val="2933"/>
              <a:buFont typeface="Arial"/>
              <a:buNone/>
              <a:defRPr sz="2933"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4" name="Google Shape;14;p17"/>
          <p:cNvSpPr txBox="1">
            <a:spLocks noGrp="1"/>
          </p:cNvSpPr>
          <p:nvPr>
            <p:ph type="body" idx="3"/>
          </p:nvPr>
        </p:nvSpPr>
        <p:spPr>
          <a:xfrm>
            <a:off x="737659" y="3581400"/>
            <a:ext cx="6120341" cy="2895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5" name="Google Shape;15;p17"/>
          <p:cNvSpPr>
            <a:spLocks noGrp="1"/>
          </p:cNvSpPr>
          <p:nvPr>
            <p:ph type="pic" idx="4"/>
          </p:nvPr>
        </p:nvSpPr>
        <p:spPr>
          <a:xfrm>
            <a:off x="7225241" y="1163638"/>
            <a:ext cx="4229100" cy="3921125"/>
          </a:xfrm>
          <a:prstGeom prst="rect">
            <a:avLst/>
          </a:prstGeom>
          <a:noFill/>
          <a:ln>
            <a:noFill/>
          </a:ln>
        </p:spPr>
      </p:sp>
    </p:spTree>
    <p:extLst>
      <p:ext uri="{BB962C8B-B14F-4D97-AF65-F5344CB8AC3E}">
        <p14:creationId xmlns:p14="http://schemas.microsoft.com/office/powerpoint/2010/main" val="88488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Four Points w/ Bullets">
  <p:cSld name="1_Four Points w/ Bullets">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19"/>
          <p:cNvSpPr txBox="1">
            <a:spLocks noGrp="1"/>
          </p:cNvSpPr>
          <p:nvPr>
            <p:ph type="body" idx="1"/>
          </p:nvPr>
        </p:nvSpPr>
        <p:spPr>
          <a:xfrm>
            <a:off x="1371600" y="4749800"/>
            <a:ext cx="3930677" cy="1524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000000"/>
              </a:buClr>
              <a:buSzPts val="5000"/>
              <a:buFont typeface="Arial"/>
              <a:buNone/>
              <a:defRPr sz="5000" b="0" i="0" u="none" strike="noStrike" cap="none">
                <a:solidFill>
                  <a:srgbClr val="000000"/>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26" name="Google Shape;26;p19"/>
          <p:cNvSpPr txBox="1">
            <a:spLocks noGrp="1"/>
          </p:cNvSpPr>
          <p:nvPr>
            <p:ph type="body" idx="2"/>
          </p:nvPr>
        </p:nvSpPr>
        <p:spPr>
          <a:xfrm>
            <a:off x="5638800" y="939800"/>
            <a:ext cx="6197600" cy="53340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1712"/>
              </a:spcBef>
              <a:spcAft>
                <a:spcPts val="0"/>
              </a:spcAft>
              <a:buClr>
                <a:srgbClr val="BE2D2D"/>
              </a:buClr>
              <a:buSzPts val="2400"/>
              <a:buFont typeface="Noto Sans"/>
              <a:buChar char="▪"/>
              <a:defRPr sz="2400" b="1" i="0" u="none" strike="noStrike" cap="none">
                <a:solidFill>
                  <a:srgbClr val="BE2D2D"/>
                </a:solidFill>
                <a:latin typeface="Calibri"/>
                <a:ea typeface="Calibri"/>
                <a:cs typeface="Calibri"/>
                <a:sym typeface="Calibri"/>
              </a:defRPr>
            </a:lvl1pPr>
            <a:lvl2pPr marL="914400" marR="0" lvl="1" indent="-364045" algn="l" rtl="0">
              <a:lnSpc>
                <a:spcPct val="100000"/>
              </a:lnSpc>
              <a:spcBef>
                <a:spcPts val="512"/>
              </a:spcBef>
              <a:spcAft>
                <a:spcPts val="0"/>
              </a:spcAft>
              <a:buClr>
                <a:schemeClr val="dk1"/>
              </a:buClr>
              <a:buSzPts val="2133"/>
              <a:buFont typeface="Noto Sans"/>
              <a:buChar char="▪"/>
              <a:defRPr sz="2133"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512"/>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512"/>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512"/>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998797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Four Points Alt 2">
  <p:cSld name="Four Points Alt 2">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21"/>
          <p:cNvSpPr/>
          <p:nvPr/>
        </p:nvSpPr>
        <p:spPr>
          <a:xfrm>
            <a:off x="989367" y="2052308"/>
            <a:ext cx="4890952" cy="1871654"/>
          </a:xfrm>
          <a:prstGeom prst="rect">
            <a:avLst/>
          </a:prstGeom>
          <a:solidFill>
            <a:srgbClr val="000E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1"/>
          <p:cNvSpPr txBox="1">
            <a:spLocks noGrp="1"/>
          </p:cNvSpPr>
          <p:nvPr>
            <p:ph type="body" idx="1"/>
          </p:nvPr>
        </p:nvSpPr>
        <p:spPr>
          <a:xfrm>
            <a:off x="976371" y="803468"/>
            <a:ext cx="6643629" cy="812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000D2F"/>
              </a:buClr>
              <a:buSzPts val="5000"/>
              <a:buFont typeface="Arial"/>
              <a:buNone/>
              <a:defRPr sz="5000" b="0" i="0" u="none" strike="noStrike" cap="none">
                <a:solidFill>
                  <a:srgbClr val="000D2F"/>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38" name="Google Shape;38;p21"/>
          <p:cNvSpPr txBox="1">
            <a:spLocks noGrp="1"/>
          </p:cNvSpPr>
          <p:nvPr>
            <p:ph type="body" idx="2"/>
          </p:nvPr>
        </p:nvSpPr>
        <p:spPr>
          <a:xfrm>
            <a:off x="1426867" y="2360911"/>
            <a:ext cx="4013589" cy="3809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39" name="Google Shape;39;p21"/>
          <p:cNvSpPr txBox="1">
            <a:spLocks noGrp="1"/>
          </p:cNvSpPr>
          <p:nvPr>
            <p:ph type="body" idx="3"/>
          </p:nvPr>
        </p:nvSpPr>
        <p:spPr>
          <a:xfrm>
            <a:off x="1428048" y="2882422"/>
            <a:ext cx="4013589" cy="80944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5677"/>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40" name="Google Shape;40;p21"/>
          <p:cNvSpPr/>
          <p:nvPr/>
        </p:nvSpPr>
        <p:spPr>
          <a:xfrm>
            <a:off x="6311681" y="2052308"/>
            <a:ext cx="4890952" cy="1871654"/>
          </a:xfrm>
          <a:prstGeom prst="rect">
            <a:avLst/>
          </a:prstGeom>
          <a:solidFill>
            <a:srgbClr val="000E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21"/>
          <p:cNvSpPr txBox="1">
            <a:spLocks noGrp="1"/>
          </p:cNvSpPr>
          <p:nvPr>
            <p:ph type="body" idx="4"/>
          </p:nvPr>
        </p:nvSpPr>
        <p:spPr>
          <a:xfrm>
            <a:off x="6749182" y="2360911"/>
            <a:ext cx="4013589" cy="3809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42" name="Google Shape;42;p21"/>
          <p:cNvSpPr txBox="1">
            <a:spLocks noGrp="1"/>
          </p:cNvSpPr>
          <p:nvPr>
            <p:ph type="body" idx="5"/>
          </p:nvPr>
        </p:nvSpPr>
        <p:spPr>
          <a:xfrm>
            <a:off x="6750363" y="2882422"/>
            <a:ext cx="4013589" cy="80944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5677"/>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43" name="Google Shape;43;p21"/>
          <p:cNvSpPr/>
          <p:nvPr/>
        </p:nvSpPr>
        <p:spPr>
          <a:xfrm>
            <a:off x="989367" y="4360001"/>
            <a:ext cx="4890952" cy="1871654"/>
          </a:xfrm>
          <a:prstGeom prst="rect">
            <a:avLst/>
          </a:prstGeom>
          <a:solidFill>
            <a:srgbClr val="000E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21"/>
          <p:cNvSpPr txBox="1">
            <a:spLocks noGrp="1"/>
          </p:cNvSpPr>
          <p:nvPr>
            <p:ph type="body" idx="6"/>
          </p:nvPr>
        </p:nvSpPr>
        <p:spPr>
          <a:xfrm>
            <a:off x="1426867" y="4668604"/>
            <a:ext cx="4013589" cy="3809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45" name="Google Shape;45;p21"/>
          <p:cNvSpPr txBox="1">
            <a:spLocks noGrp="1"/>
          </p:cNvSpPr>
          <p:nvPr>
            <p:ph type="body" idx="7"/>
          </p:nvPr>
        </p:nvSpPr>
        <p:spPr>
          <a:xfrm>
            <a:off x="1428048" y="5190116"/>
            <a:ext cx="4013589" cy="80944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5677"/>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46" name="Google Shape;46;p21"/>
          <p:cNvSpPr/>
          <p:nvPr/>
        </p:nvSpPr>
        <p:spPr>
          <a:xfrm>
            <a:off x="6348819" y="4360001"/>
            <a:ext cx="4890952" cy="1871654"/>
          </a:xfrm>
          <a:prstGeom prst="rect">
            <a:avLst/>
          </a:prstGeom>
          <a:solidFill>
            <a:srgbClr val="000E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21"/>
          <p:cNvSpPr txBox="1">
            <a:spLocks noGrp="1"/>
          </p:cNvSpPr>
          <p:nvPr>
            <p:ph type="body" idx="8"/>
          </p:nvPr>
        </p:nvSpPr>
        <p:spPr>
          <a:xfrm>
            <a:off x="6786319" y="4668604"/>
            <a:ext cx="4013589" cy="3809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48" name="Google Shape;48;p21"/>
          <p:cNvSpPr txBox="1">
            <a:spLocks noGrp="1"/>
          </p:cNvSpPr>
          <p:nvPr>
            <p:ph type="body" idx="9"/>
          </p:nvPr>
        </p:nvSpPr>
        <p:spPr>
          <a:xfrm>
            <a:off x="6787500" y="5190116"/>
            <a:ext cx="4013589" cy="80944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5677"/>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587747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Light">
  <p:cSld name="Blank Light">
    <p:bg>
      <p:bgPr>
        <a:blipFill>
          <a:blip r:embed="rId2">
            <a:alphaModFix/>
          </a:blip>
          <a:stretch>
            <a:fillRect/>
          </a:stretch>
        </a:blipFill>
        <a:effectLst/>
      </p:bgPr>
    </p:bg>
    <p:spTree>
      <p:nvGrpSpPr>
        <p:cNvPr id="1" name="Shape 49"/>
        <p:cNvGrpSpPr/>
        <p:nvPr/>
      </p:nvGrpSpPr>
      <p:grpSpPr>
        <a:xfrm>
          <a:off x="0" y="0"/>
          <a:ext cx="0" cy="0"/>
          <a:chOff x="0" y="0"/>
          <a:chExt cx="0" cy="0"/>
        </a:xfrm>
      </p:grpSpPr>
    </p:spTree>
    <p:extLst>
      <p:ext uri="{BB962C8B-B14F-4D97-AF65-F5344CB8AC3E}">
        <p14:creationId xmlns:p14="http://schemas.microsoft.com/office/powerpoint/2010/main" val="583943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1ECB2-58BB-0A96-5A65-B44CE46D49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472459-086E-B729-0EFE-1615A7A752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8AFB4A-7A9B-26FF-7770-3261BAC30F56}"/>
              </a:ext>
            </a:extLst>
          </p:cNvPr>
          <p:cNvSpPr>
            <a:spLocks noGrp="1"/>
          </p:cNvSpPr>
          <p:nvPr>
            <p:ph type="dt" sz="half" idx="10"/>
          </p:nvPr>
        </p:nvSpPr>
        <p:spPr/>
        <p:txBody>
          <a:bodyPr/>
          <a:lstStyle/>
          <a:p>
            <a:fld id="{264D9985-C021-574C-B476-D64E88FA194E}" type="datetimeFigureOut">
              <a:rPr lang="en-US" smtClean="0"/>
              <a:t>8/17/23</a:t>
            </a:fld>
            <a:endParaRPr lang="en-US"/>
          </a:p>
        </p:txBody>
      </p:sp>
      <p:sp>
        <p:nvSpPr>
          <p:cNvPr id="5" name="Footer Placeholder 4">
            <a:extLst>
              <a:ext uri="{FF2B5EF4-FFF2-40B4-BE49-F238E27FC236}">
                <a16:creationId xmlns:a16="http://schemas.microsoft.com/office/drawing/2014/main" id="{31CE13EF-D71A-6162-1D3B-6F00815976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A61949-C581-B120-B08C-9E20C07C7E91}"/>
              </a:ext>
            </a:extLst>
          </p:cNvPr>
          <p:cNvSpPr>
            <a:spLocks noGrp="1"/>
          </p:cNvSpPr>
          <p:nvPr>
            <p:ph type="sldNum" sz="quarter" idx="12"/>
          </p:nvPr>
        </p:nvSpPr>
        <p:spPr/>
        <p:txBody>
          <a:bodyPr/>
          <a:lstStyle/>
          <a:p>
            <a:fld id="{7F653180-7D4D-7148-8BF2-382E20AFEAE6}" type="slidenum">
              <a:rPr lang="en-US" smtClean="0"/>
              <a:t>‹#›</a:t>
            </a:fld>
            <a:endParaRPr lang="en-US"/>
          </a:p>
        </p:txBody>
      </p:sp>
    </p:spTree>
    <p:extLst>
      <p:ext uri="{BB962C8B-B14F-4D97-AF65-F5344CB8AC3E}">
        <p14:creationId xmlns:p14="http://schemas.microsoft.com/office/powerpoint/2010/main" val="781534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B6D36-CA1E-6CBE-E0BE-DF793E985D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01A3C7-EA03-91D8-A6F0-546E480260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C9D9A2-D14B-95E2-AE3F-2E68749CD7F2}"/>
              </a:ext>
            </a:extLst>
          </p:cNvPr>
          <p:cNvSpPr>
            <a:spLocks noGrp="1"/>
          </p:cNvSpPr>
          <p:nvPr>
            <p:ph type="dt" sz="half" idx="10"/>
          </p:nvPr>
        </p:nvSpPr>
        <p:spPr/>
        <p:txBody>
          <a:bodyPr/>
          <a:lstStyle/>
          <a:p>
            <a:fld id="{264D9985-C021-574C-B476-D64E88FA194E}" type="datetimeFigureOut">
              <a:rPr lang="en-US" smtClean="0"/>
              <a:t>8/17/23</a:t>
            </a:fld>
            <a:endParaRPr lang="en-US"/>
          </a:p>
        </p:txBody>
      </p:sp>
      <p:sp>
        <p:nvSpPr>
          <p:cNvPr id="5" name="Footer Placeholder 4">
            <a:extLst>
              <a:ext uri="{FF2B5EF4-FFF2-40B4-BE49-F238E27FC236}">
                <a16:creationId xmlns:a16="http://schemas.microsoft.com/office/drawing/2014/main" id="{E4BBC371-1FD6-F783-CAC7-8E82CA8E14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BADB1B-8547-0B6D-6ED4-81349B6FE5C9}"/>
              </a:ext>
            </a:extLst>
          </p:cNvPr>
          <p:cNvSpPr>
            <a:spLocks noGrp="1"/>
          </p:cNvSpPr>
          <p:nvPr>
            <p:ph type="sldNum" sz="quarter" idx="12"/>
          </p:nvPr>
        </p:nvSpPr>
        <p:spPr/>
        <p:txBody>
          <a:bodyPr/>
          <a:lstStyle/>
          <a:p>
            <a:fld id="{7F653180-7D4D-7148-8BF2-382E20AFEAE6}" type="slidenum">
              <a:rPr lang="en-US" smtClean="0"/>
              <a:t>‹#›</a:t>
            </a:fld>
            <a:endParaRPr lang="en-US"/>
          </a:p>
        </p:txBody>
      </p:sp>
    </p:spTree>
    <p:extLst>
      <p:ext uri="{BB962C8B-B14F-4D97-AF65-F5344CB8AC3E}">
        <p14:creationId xmlns:p14="http://schemas.microsoft.com/office/powerpoint/2010/main" val="1606328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3F46D-4CA0-3816-231F-59BB56258C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8526B6-9D39-D01E-26B5-4926746875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285AF4-77BD-9185-4F8C-C5251B92D4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A82359-07E4-5710-6D4A-69814F04859D}"/>
              </a:ext>
            </a:extLst>
          </p:cNvPr>
          <p:cNvSpPr>
            <a:spLocks noGrp="1"/>
          </p:cNvSpPr>
          <p:nvPr>
            <p:ph type="dt" sz="half" idx="10"/>
          </p:nvPr>
        </p:nvSpPr>
        <p:spPr/>
        <p:txBody>
          <a:bodyPr/>
          <a:lstStyle/>
          <a:p>
            <a:fld id="{264D9985-C021-574C-B476-D64E88FA194E}" type="datetimeFigureOut">
              <a:rPr lang="en-US" smtClean="0"/>
              <a:t>8/17/23</a:t>
            </a:fld>
            <a:endParaRPr lang="en-US"/>
          </a:p>
        </p:txBody>
      </p:sp>
      <p:sp>
        <p:nvSpPr>
          <p:cNvPr id="6" name="Footer Placeholder 5">
            <a:extLst>
              <a:ext uri="{FF2B5EF4-FFF2-40B4-BE49-F238E27FC236}">
                <a16:creationId xmlns:a16="http://schemas.microsoft.com/office/drawing/2014/main" id="{EBC459E7-2FD4-5CAA-7B11-598C3DAA23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519DD5-8820-FBF8-8F7C-05386D9D0168}"/>
              </a:ext>
            </a:extLst>
          </p:cNvPr>
          <p:cNvSpPr>
            <a:spLocks noGrp="1"/>
          </p:cNvSpPr>
          <p:nvPr>
            <p:ph type="sldNum" sz="quarter" idx="12"/>
          </p:nvPr>
        </p:nvSpPr>
        <p:spPr/>
        <p:txBody>
          <a:bodyPr/>
          <a:lstStyle/>
          <a:p>
            <a:fld id="{7F653180-7D4D-7148-8BF2-382E20AFEAE6}" type="slidenum">
              <a:rPr lang="en-US" smtClean="0"/>
              <a:t>‹#›</a:t>
            </a:fld>
            <a:endParaRPr lang="en-US"/>
          </a:p>
        </p:txBody>
      </p:sp>
    </p:spTree>
    <p:extLst>
      <p:ext uri="{BB962C8B-B14F-4D97-AF65-F5344CB8AC3E}">
        <p14:creationId xmlns:p14="http://schemas.microsoft.com/office/powerpoint/2010/main" val="2743469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16CF5-6C94-1129-C9BB-5786CD3EFB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AEA996-33E6-31F3-9FE9-9139CA1432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89E7C0-49EB-0E35-28B5-4FD8754B3D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632387-FC55-80BC-1339-DB026DEB23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3605C1-7D7D-6AFD-DF58-BF9119D211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FBE093-1478-A5EA-B8C3-EF6294F863FD}"/>
              </a:ext>
            </a:extLst>
          </p:cNvPr>
          <p:cNvSpPr>
            <a:spLocks noGrp="1"/>
          </p:cNvSpPr>
          <p:nvPr>
            <p:ph type="dt" sz="half" idx="10"/>
          </p:nvPr>
        </p:nvSpPr>
        <p:spPr/>
        <p:txBody>
          <a:bodyPr/>
          <a:lstStyle/>
          <a:p>
            <a:fld id="{264D9985-C021-574C-B476-D64E88FA194E}" type="datetimeFigureOut">
              <a:rPr lang="en-US" smtClean="0"/>
              <a:t>8/17/23</a:t>
            </a:fld>
            <a:endParaRPr lang="en-US"/>
          </a:p>
        </p:txBody>
      </p:sp>
      <p:sp>
        <p:nvSpPr>
          <p:cNvPr id="8" name="Footer Placeholder 7">
            <a:extLst>
              <a:ext uri="{FF2B5EF4-FFF2-40B4-BE49-F238E27FC236}">
                <a16:creationId xmlns:a16="http://schemas.microsoft.com/office/drawing/2014/main" id="{CE7771B3-5C54-EC93-1801-AEDCAFA0A1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341998-0758-946A-BD2E-9BA02A8D3B87}"/>
              </a:ext>
            </a:extLst>
          </p:cNvPr>
          <p:cNvSpPr>
            <a:spLocks noGrp="1"/>
          </p:cNvSpPr>
          <p:nvPr>
            <p:ph type="sldNum" sz="quarter" idx="12"/>
          </p:nvPr>
        </p:nvSpPr>
        <p:spPr/>
        <p:txBody>
          <a:bodyPr/>
          <a:lstStyle/>
          <a:p>
            <a:fld id="{7F653180-7D4D-7148-8BF2-382E20AFEAE6}" type="slidenum">
              <a:rPr lang="en-US" smtClean="0"/>
              <a:t>‹#›</a:t>
            </a:fld>
            <a:endParaRPr lang="en-US"/>
          </a:p>
        </p:txBody>
      </p:sp>
    </p:spTree>
    <p:extLst>
      <p:ext uri="{BB962C8B-B14F-4D97-AF65-F5344CB8AC3E}">
        <p14:creationId xmlns:p14="http://schemas.microsoft.com/office/powerpoint/2010/main" val="3106675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89365-231C-6AE5-8944-DE2F16BC5B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335F0C-EA3B-3792-82DD-6BE325A28100}"/>
              </a:ext>
            </a:extLst>
          </p:cNvPr>
          <p:cNvSpPr>
            <a:spLocks noGrp="1"/>
          </p:cNvSpPr>
          <p:nvPr>
            <p:ph type="dt" sz="half" idx="10"/>
          </p:nvPr>
        </p:nvSpPr>
        <p:spPr/>
        <p:txBody>
          <a:bodyPr/>
          <a:lstStyle/>
          <a:p>
            <a:fld id="{264D9985-C021-574C-B476-D64E88FA194E}" type="datetimeFigureOut">
              <a:rPr lang="en-US" smtClean="0"/>
              <a:t>8/17/23</a:t>
            </a:fld>
            <a:endParaRPr lang="en-US"/>
          </a:p>
        </p:txBody>
      </p:sp>
      <p:sp>
        <p:nvSpPr>
          <p:cNvPr id="4" name="Footer Placeholder 3">
            <a:extLst>
              <a:ext uri="{FF2B5EF4-FFF2-40B4-BE49-F238E27FC236}">
                <a16:creationId xmlns:a16="http://schemas.microsoft.com/office/drawing/2014/main" id="{816EF96C-086B-C8EF-115B-CE057E6942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AF8E33-BC4C-48E3-994F-CDA6537A975A}"/>
              </a:ext>
            </a:extLst>
          </p:cNvPr>
          <p:cNvSpPr>
            <a:spLocks noGrp="1"/>
          </p:cNvSpPr>
          <p:nvPr>
            <p:ph type="sldNum" sz="quarter" idx="12"/>
          </p:nvPr>
        </p:nvSpPr>
        <p:spPr/>
        <p:txBody>
          <a:bodyPr/>
          <a:lstStyle/>
          <a:p>
            <a:fld id="{7F653180-7D4D-7148-8BF2-382E20AFEAE6}" type="slidenum">
              <a:rPr lang="en-US" smtClean="0"/>
              <a:t>‹#›</a:t>
            </a:fld>
            <a:endParaRPr lang="en-US"/>
          </a:p>
        </p:txBody>
      </p:sp>
    </p:spTree>
    <p:extLst>
      <p:ext uri="{BB962C8B-B14F-4D97-AF65-F5344CB8AC3E}">
        <p14:creationId xmlns:p14="http://schemas.microsoft.com/office/powerpoint/2010/main" val="301215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4042B8-DA75-2E72-C587-231AC1AACA0A}"/>
              </a:ext>
            </a:extLst>
          </p:cNvPr>
          <p:cNvSpPr>
            <a:spLocks noGrp="1"/>
          </p:cNvSpPr>
          <p:nvPr>
            <p:ph type="dt" sz="half" idx="10"/>
          </p:nvPr>
        </p:nvSpPr>
        <p:spPr/>
        <p:txBody>
          <a:bodyPr/>
          <a:lstStyle/>
          <a:p>
            <a:fld id="{264D9985-C021-574C-B476-D64E88FA194E}" type="datetimeFigureOut">
              <a:rPr lang="en-US" smtClean="0"/>
              <a:t>8/17/23</a:t>
            </a:fld>
            <a:endParaRPr lang="en-US"/>
          </a:p>
        </p:txBody>
      </p:sp>
      <p:sp>
        <p:nvSpPr>
          <p:cNvPr id="3" name="Footer Placeholder 2">
            <a:extLst>
              <a:ext uri="{FF2B5EF4-FFF2-40B4-BE49-F238E27FC236}">
                <a16:creationId xmlns:a16="http://schemas.microsoft.com/office/drawing/2014/main" id="{D9BFADA4-A5F4-1C10-153A-6BE5E0C20B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6A1CF2-1F80-E459-EB13-3A4E009B300E}"/>
              </a:ext>
            </a:extLst>
          </p:cNvPr>
          <p:cNvSpPr>
            <a:spLocks noGrp="1"/>
          </p:cNvSpPr>
          <p:nvPr>
            <p:ph type="sldNum" sz="quarter" idx="12"/>
          </p:nvPr>
        </p:nvSpPr>
        <p:spPr/>
        <p:txBody>
          <a:bodyPr/>
          <a:lstStyle/>
          <a:p>
            <a:fld id="{7F653180-7D4D-7148-8BF2-382E20AFEAE6}" type="slidenum">
              <a:rPr lang="en-US" smtClean="0"/>
              <a:t>‹#›</a:t>
            </a:fld>
            <a:endParaRPr lang="en-US"/>
          </a:p>
        </p:txBody>
      </p:sp>
    </p:spTree>
    <p:extLst>
      <p:ext uri="{BB962C8B-B14F-4D97-AF65-F5344CB8AC3E}">
        <p14:creationId xmlns:p14="http://schemas.microsoft.com/office/powerpoint/2010/main" val="1814997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ED056-8042-AA3B-F577-4248B1D745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E564D6-C905-2F34-98A4-01096579F6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E817A6-EB61-6CB6-A844-B098A880FF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34250F-0B39-B76C-FB69-17ACD7FC3905}"/>
              </a:ext>
            </a:extLst>
          </p:cNvPr>
          <p:cNvSpPr>
            <a:spLocks noGrp="1"/>
          </p:cNvSpPr>
          <p:nvPr>
            <p:ph type="dt" sz="half" idx="10"/>
          </p:nvPr>
        </p:nvSpPr>
        <p:spPr/>
        <p:txBody>
          <a:bodyPr/>
          <a:lstStyle/>
          <a:p>
            <a:fld id="{264D9985-C021-574C-B476-D64E88FA194E}" type="datetimeFigureOut">
              <a:rPr lang="en-US" smtClean="0"/>
              <a:t>8/17/23</a:t>
            </a:fld>
            <a:endParaRPr lang="en-US"/>
          </a:p>
        </p:txBody>
      </p:sp>
      <p:sp>
        <p:nvSpPr>
          <p:cNvPr id="6" name="Footer Placeholder 5">
            <a:extLst>
              <a:ext uri="{FF2B5EF4-FFF2-40B4-BE49-F238E27FC236}">
                <a16:creationId xmlns:a16="http://schemas.microsoft.com/office/drawing/2014/main" id="{35F188D1-BA7E-9955-8379-563C2036D9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6C74B5-CC2E-49FD-5EB0-FF4659D1FA44}"/>
              </a:ext>
            </a:extLst>
          </p:cNvPr>
          <p:cNvSpPr>
            <a:spLocks noGrp="1"/>
          </p:cNvSpPr>
          <p:nvPr>
            <p:ph type="sldNum" sz="quarter" idx="12"/>
          </p:nvPr>
        </p:nvSpPr>
        <p:spPr/>
        <p:txBody>
          <a:bodyPr/>
          <a:lstStyle/>
          <a:p>
            <a:fld id="{7F653180-7D4D-7148-8BF2-382E20AFEAE6}" type="slidenum">
              <a:rPr lang="en-US" smtClean="0"/>
              <a:t>‹#›</a:t>
            </a:fld>
            <a:endParaRPr lang="en-US"/>
          </a:p>
        </p:txBody>
      </p:sp>
    </p:spTree>
    <p:extLst>
      <p:ext uri="{BB962C8B-B14F-4D97-AF65-F5344CB8AC3E}">
        <p14:creationId xmlns:p14="http://schemas.microsoft.com/office/powerpoint/2010/main" val="2900915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AA056-9A43-7498-7328-99D4C87E01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FBEB77-3207-C8A0-248D-76CDBCCC58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F827A7-55BE-7968-17E2-B5576634C6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0FFD49-94DE-CA76-6458-B445A36F4924}"/>
              </a:ext>
            </a:extLst>
          </p:cNvPr>
          <p:cNvSpPr>
            <a:spLocks noGrp="1"/>
          </p:cNvSpPr>
          <p:nvPr>
            <p:ph type="dt" sz="half" idx="10"/>
          </p:nvPr>
        </p:nvSpPr>
        <p:spPr/>
        <p:txBody>
          <a:bodyPr/>
          <a:lstStyle/>
          <a:p>
            <a:fld id="{264D9985-C021-574C-B476-D64E88FA194E}" type="datetimeFigureOut">
              <a:rPr lang="en-US" smtClean="0"/>
              <a:t>8/17/23</a:t>
            </a:fld>
            <a:endParaRPr lang="en-US"/>
          </a:p>
        </p:txBody>
      </p:sp>
      <p:sp>
        <p:nvSpPr>
          <p:cNvPr id="6" name="Footer Placeholder 5">
            <a:extLst>
              <a:ext uri="{FF2B5EF4-FFF2-40B4-BE49-F238E27FC236}">
                <a16:creationId xmlns:a16="http://schemas.microsoft.com/office/drawing/2014/main" id="{A8D36142-CFE2-B042-9664-E6E114E3B0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79C480-AD5E-D22E-AAC4-0457C6BCBE50}"/>
              </a:ext>
            </a:extLst>
          </p:cNvPr>
          <p:cNvSpPr>
            <a:spLocks noGrp="1"/>
          </p:cNvSpPr>
          <p:nvPr>
            <p:ph type="sldNum" sz="quarter" idx="12"/>
          </p:nvPr>
        </p:nvSpPr>
        <p:spPr/>
        <p:txBody>
          <a:bodyPr/>
          <a:lstStyle/>
          <a:p>
            <a:fld id="{7F653180-7D4D-7148-8BF2-382E20AFEAE6}" type="slidenum">
              <a:rPr lang="en-US" smtClean="0"/>
              <a:t>‹#›</a:t>
            </a:fld>
            <a:endParaRPr lang="en-US"/>
          </a:p>
        </p:txBody>
      </p:sp>
    </p:spTree>
    <p:extLst>
      <p:ext uri="{BB962C8B-B14F-4D97-AF65-F5344CB8AC3E}">
        <p14:creationId xmlns:p14="http://schemas.microsoft.com/office/powerpoint/2010/main" val="298163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755921-CD3B-FC26-7923-0E706A7A4E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8EBB95-B27D-81A1-30C8-D5A520D712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2BD8EF-BF19-9A45-E04E-18491ED7E7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4D9985-C021-574C-B476-D64E88FA194E}" type="datetimeFigureOut">
              <a:rPr lang="en-US" smtClean="0"/>
              <a:t>8/17/23</a:t>
            </a:fld>
            <a:endParaRPr lang="en-US"/>
          </a:p>
        </p:txBody>
      </p:sp>
      <p:sp>
        <p:nvSpPr>
          <p:cNvPr id="5" name="Footer Placeholder 4">
            <a:extLst>
              <a:ext uri="{FF2B5EF4-FFF2-40B4-BE49-F238E27FC236}">
                <a16:creationId xmlns:a16="http://schemas.microsoft.com/office/drawing/2014/main" id="{3908108B-34E4-5B24-2069-CD609015C6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2A31FF-1BA2-0B23-A471-C0E2C56049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653180-7D4D-7148-8BF2-382E20AFEAE6}" type="slidenum">
              <a:rPr lang="en-US" smtClean="0"/>
              <a:t>‹#›</a:t>
            </a:fld>
            <a:endParaRPr lang="en-US"/>
          </a:p>
        </p:txBody>
      </p:sp>
    </p:spTree>
    <p:extLst>
      <p:ext uri="{BB962C8B-B14F-4D97-AF65-F5344CB8AC3E}">
        <p14:creationId xmlns:p14="http://schemas.microsoft.com/office/powerpoint/2010/main" val="1608382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hyperlink" Target="https://www.foodsafety.gov/people-at-risk/children-under-five" TargetMode="External"/><Relationship Id="rId3" Type="http://schemas.openxmlformats.org/officeDocument/2006/relationships/hyperlink" Target="https://nrckids.org/CFOC/Database/4.9.0" TargetMode="External"/><Relationship Id="rId7" Type="http://schemas.openxmlformats.org/officeDocument/2006/relationships/hyperlink" Target="https://www.virtuallabschool.org/focused-topics/essentials-in-child-care-food-service" TargetMode="External"/><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hyperlink" Target="https://kidshealth.org/en/parents/food-safety.html" TargetMode="External"/><Relationship Id="rId5" Type="http://schemas.openxmlformats.org/officeDocument/2006/relationships/hyperlink" Target="https://www.cdc.gov/foodsafety/keep-food-safe.html" TargetMode="External"/><Relationship Id="rId4" Type="http://schemas.openxmlformats.org/officeDocument/2006/relationships/hyperlink" Target="https://theicn.org/icn-resources-a-z/food-safety/"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hyperlink" Target="https://www.fsis.usda.gov/food-safety/safe-food-handling-and-preparation/food-safety-basics/danger-zone-40f-140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
          <p:cNvSpPr txBox="1">
            <a:spLocks noGrp="1"/>
          </p:cNvSpPr>
          <p:nvPr>
            <p:ph type="body" idx="1"/>
          </p:nvPr>
        </p:nvSpPr>
        <p:spPr>
          <a:xfrm>
            <a:off x="914400" y="1355034"/>
            <a:ext cx="7569200" cy="274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BE2D2D"/>
              </a:buClr>
              <a:buSzPts val="8800"/>
              <a:buNone/>
            </a:pPr>
            <a:r>
              <a:rPr lang="en-US"/>
              <a:t>Food Safety in</a:t>
            </a:r>
            <a:endParaRPr/>
          </a:p>
          <a:p>
            <a:pPr marL="0" lvl="0" indent="0" algn="l" rtl="0">
              <a:lnSpc>
                <a:spcPct val="100000"/>
              </a:lnSpc>
              <a:spcBef>
                <a:spcPts val="1760"/>
              </a:spcBef>
              <a:spcAft>
                <a:spcPts val="0"/>
              </a:spcAft>
              <a:buClr>
                <a:srgbClr val="BE2D2D"/>
              </a:buClr>
              <a:buSzPts val="8800"/>
              <a:buNone/>
            </a:pPr>
            <a:r>
              <a:rPr lang="en-US"/>
              <a:t>Childcare</a:t>
            </a:r>
            <a:endParaRPr/>
          </a:p>
        </p:txBody>
      </p:sp>
      <p:sp>
        <p:nvSpPr>
          <p:cNvPr id="185" name="Google Shape;185;p1"/>
          <p:cNvSpPr txBox="1"/>
          <p:nvPr/>
        </p:nvSpPr>
        <p:spPr>
          <a:xfrm>
            <a:off x="846525" y="6244575"/>
            <a:ext cx="1607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dirty="0">
                <a:solidFill>
                  <a:srgbClr val="001640"/>
                </a:solidFill>
                <a:latin typeface="Oswald SemiBold"/>
                <a:ea typeface="Oswald SemiBold"/>
                <a:cs typeface="Oswald SemiBold"/>
                <a:sym typeface="Oswald SemiBold"/>
              </a:rPr>
              <a:t>August 2023</a:t>
            </a:r>
            <a:endParaRPr dirty="0">
              <a:solidFill>
                <a:srgbClr val="001640"/>
              </a:solidFill>
              <a:latin typeface="Oswald SemiBold"/>
              <a:ea typeface="Oswald SemiBold"/>
              <a:cs typeface="Oswald SemiBold"/>
              <a:sym typeface="Oswald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2124d520095_0_0"/>
          <p:cNvSpPr txBox="1">
            <a:spLocks noGrp="1"/>
          </p:cNvSpPr>
          <p:nvPr>
            <p:ph type="body" idx="1"/>
          </p:nvPr>
        </p:nvSpPr>
        <p:spPr>
          <a:xfrm>
            <a:off x="737625" y="531600"/>
            <a:ext cx="3147000" cy="9579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Leftovers</a:t>
            </a:r>
            <a:endParaRPr/>
          </a:p>
        </p:txBody>
      </p:sp>
      <p:sp>
        <p:nvSpPr>
          <p:cNvPr id="246" name="Google Shape;246;g2124d520095_0_0"/>
          <p:cNvSpPr txBox="1"/>
          <p:nvPr/>
        </p:nvSpPr>
        <p:spPr>
          <a:xfrm>
            <a:off x="367075" y="2101825"/>
            <a:ext cx="7171800" cy="3877954"/>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SzPts val="2000"/>
              <a:buFont typeface="Calibri"/>
              <a:buChar char="■"/>
            </a:pPr>
            <a:r>
              <a:rPr lang="en-US" sz="2000" dirty="0">
                <a:latin typeface="Calibri"/>
                <a:ea typeface="Calibri"/>
                <a:cs typeface="Calibri"/>
                <a:sym typeface="Calibri"/>
              </a:rPr>
              <a:t>Any food that was served individually or in family style bowls, plate or pitchers should be discarded after the meal</a:t>
            </a:r>
            <a:endParaRPr sz="2000" dirty="0">
              <a:latin typeface="Calibri"/>
              <a:ea typeface="Calibri"/>
              <a:cs typeface="Calibri"/>
              <a:sym typeface="Calibri"/>
            </a:endParaRPr>
          </a:p>
          <a:p>
            <a:pPr marL="0" lvl="0" indent="0" algn="l" rtl="0">
              <a:spcBef>
                <a:spcPts val="0"/>
              </a:spcBef>
              <a:spcAft>
                <a:spcPts val="0"/>
              </a:spcAft>
              <a:buNone/>
            </a:pPr>
            <a:endParaRPr sz="2000" dirty="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dirty="0">
                <a:latin typeface="Calibri"/>
                <a:ea typeface="Calibri"/>
                <a:cs typeface="Calibri"/>
                <a:sym typeface="Calibri"/>
              </a:rPr>
              <a:t>Unserved food should be covered and refrigerated and then be used within 24 hours</a:t>
            </a:r>
            <a:endParaRPr sz="2000" dirty="0">
              <a:latin typeface="Calibri"/>
              <a:ea typeface="Calibri"/>
              <a:cs typeface="Calibri"/>
              <a:sym typeface="Calibri"/>
            </a:endParaRPr>
          </a:p>
          <a:p>
            <a:pPr marL="457200" lvl="0" indent="0" algn="l" rtl="0">
              <a:spcBef>
                <a:spcPts val="0"/>
              </a:spcBef>
              <a:spcAft>
                <a:spcPts val="0"/>
              </a:spcAft>
              <a:buNone/>
            </a:pPr>
            <a:endParaRPr sz="2000" dirty="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dirty="0">
                <a:latin typeface="Calibri"/>
                <a:ea typeface="Calibri"/>
                <a:cs typeface="Calibri"/>
                <a:sym typeface="Calibri"/>
              </a:rPr>
              <a:t>You may place hot food directly in the refrigerator or cool them in an ice bath if very hot (items such as soup or stew). Once they cool down, cover them</a:t>
            </a:r>
            <a:endParaRPr sz="2000" dirty="0">
              <a:latin typeface="Calibri"/>
              <a:ea typeface="Calibri"/>
              <a:cs typeface="Calibri"/>
              <a:sym typeface="Calibri"/>
            </a:endParaRPr>
          </a:p>
          <a:p>
            <a:pPr marL="457200" lvl="0" indent="0" algn="l" rtl="0">
              <a:spcBef>
                <a:spcPts val="0"/>
              </a:spcBef>
              <a:spcAft>
                <a:spcPts val="0"/>
              </a:spcAft>
              <a:buNone/>
            </a:pPr>
            <a:endParaRPr sz="2000" dirty="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US" sz="2000" dirty="0">
                <a:latin typeface="Calibri"/>
                <a:ea typeface="Calibri"/>
                <a:cs typeface="Calibri"/>
                <a:sym typeface="Calibri"/>
              </a:rPr>
              <a:t>Any prepared foods that have been left out for 2 hours or more should be discarded</a:t>
            </a:r>
            <a:endParaRPr sz="2000" dirty="0">
              <a:latin typeface="Calibri"/>
              <a:ea typeface="Calibri"/>
              <a:cs typeface="Calibri"/>
              <a:sym typeface="Calibri"/>
            </a:endParaRPr>
          </a:p>
        </p:txBody>
      </p:sp>
      <p:pic>
        <p:nvPicPr>
          <p:cNvPr id="247" name="Google Shape;247;g2124d520095_0_0"/>
          <p:cNvPicPr preferRelativeResize="0">
            <a:picLocks noGrp="1"/>
          </p:cNvPicPr>
          <p:nvPr>
            <p:ph type="pic" idx="4"/>
          </p:nvPr>
        </p:nvPicPr>
        <p:blipFill rotWithShape="1">
          <a:blip r:embed="rId3">
            <a:alphaModFix/>
            <a:extLst>
              <a:ext uri="{28A0092B-C50C-407E-A947-70E740481C1C}">
                <a14:useLocalDpi xmlns:a14="http://schemas.microsoft.com/office/drawing/2010/main"/>
              </a:ext>
            </a:extLst>
          </a:blip>
          <a:srcRect/>
          <a:stretch/>
        </p:blipFill>
        <p:spPr>
          <a:xfrm>
            <a:off x="7764224" y="1663348"/>
            <a:ext cx="3689999" cy="342120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2124d520095_0_22"/>
          <p:cNvSpPr txBox="1">
            <a:spLocks noGrp="1"/>
          </p:cNvSpPr>
          <p:nvPr>
            <p:ph type="body" idx="1"/>
          </p:nvPr>
        </p:nvSpPr>
        <p:spPr>
          <a:xfrm>
            <a:off x="737624" y="330200"/>
            <a:ext cx="5601300" cy="1524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0"/>
                  </a:ext>
                </a:extLst>
              </a:rPr>
              <a:t>Cleaning</a:t>
            </a:r>
            <a:r>
              <a:rPr lang="en-US"/>
              <a:t> and Sanitizing</a:t>
            </a:r>
          </a:p>
        </p:txBody>
      </p:sp>
      <p:sp>
        <p:nvSpPr>
          <p:cNvPr id="253" name="Google Shape;253;g2124d520095_0_22"/>
          <p:cNvSpPr txBox="1">
            <a:spLocks noGrp="1"/>
          </p:cNvSpPr>
          <p:nvPr>
            <p:ph type="body" idx="2"/>
          </p:nvPr>
        </p:nvSpPr>
        <p:spPr>
          <a:xfrm>
            <a:off x="737659" y="2565400"/>
            <a:ext cx="6120300" cy="558900"/>
          </a:xfrm>
          <a:prstGeom prst="rect">
            <a:avLst/>
          </a:prstGeom>
        </p:spPr>
        <p:txBody>
          <a:bodyPr spcFirstLastPara="1" wrap="square" lIns="91425" tIns="45700" rIns="91425" bIns="45700" anchor="t" anchorCtr="0">
            <a:noAutofit/>
          </a:bodyPr>
          <a:lstStyle/>
          <a:p>
            <a:pPr marL="0" lvl="0" indent="0" algn="l" rtl="0">
              <a:spcBef>
                <a:spcPts val="587"/>
              </a:spcBef>
              <a:spcAft>
                <a:spcPts val="0"/>
              </a:spcAft>
              <a:buNone/>
            </a:pPr>
            <a:r>
              <a:rPr lang="en-US"/>
              <a:t>5 steps to cleaning and sanitizing counters and eating surfaces</a:t>
            </a:r>
            <a:endParaRPr/>
          </a:p>
          <a:p>
            <a:pPr marL="0" lvl="0" indent="0" algn="l" rtl="0">
              <a:spcBef>
                <a:spcPts val="587"/>
              </a:spcBef>
              <a:spcAft>
                <a:spcPts val="0"/>
              </a:spcAft>
              <a:buNone/>
            </a:pPr>
            <a:endParaRPr/>
          </a:p>
          <a:p>
            <a:pPr marL="0" lvl="0" indent="0" algn="l" rtl="0">
              <a:spcBef>
                <a:spcPts val="587"/>
              </a:spcBef>
              <a:spcAft>
                <a:spcPts val="0"/>
              </a:spcAft>
              <a:buNone/>
            </a:pPr>
            <a:endParaRPr/>
          </a:p>
          <a:p>
            <a:pPr marL="0" lvl="0" indent="0" algn="l" rtl="0">
              <a:spcBef>
                <a:spcPts val="587"/>
              </a:spcBef>
              <a:spcAft>
                <a:spcPts val="0"/>
              </a:spcAft>
              <a:buNone/>
            </a:pPr>
            <a:endParaRPr/>
          </a:p>
          <a:p>
            <a:pPr marL="0" lvl="0" indent="0" algn="l" rtl="0">
              <a:spcBef>
                <a:spcPts val="587"/>
              </a:spcBef>
              <a:spcAft>
                <a:spcPts val="0"/>
              </a:spcAft>
              <a:buNone/>
            </a:pPr>
            <a:endParaRPr/>
          </a:p>
          <a:p>
            <a:pPr marL="0" lvl="0" indent="0" algn="l" rtl="0">
              <a:spcBef>
                <a:spcPts val="587"/>
              </a:spcBef>
              <a:spcAft>
                <a:spcPts val="0"/>
              </a:spcAft>
              <a:buNone/>
            </a:pPr>
            <a:endParaRPr/>
          </a:p>
          <a:p>
            <a:pPr marL="0" lvl="0" indent="0" algn="l" rtl="0">
              <a:spcBef>
                <a:spcPts val="587"/>
              </a:spcBef>
              <a:spcAft>
                <a:spcPts val="0"/>
              </a:spcAft>
              <a:buNone/>
            </a:pPr>
            <a:endParaRPr/>
          </a:p>
        </p:txBody>
      </p:sp>
      <p:sp>
        <p:nvSpPr>
          <p:cNvPr id="254" name="Google Shape;254;g2124d520095_0_22"/>
          <p:cNvSpPr txBox="1">
            <a:spLocks noGrp="1"/>
          </p:cNvSpPr>
          <p:nvPr>
            <p:ph type="body" idx="3"/>
          </p:nvPr>
        </p:nvSpPr>
        <p:spPr>
          <a:xfrm>
            <a:off x="688300" y="3887275"/>
            <a:ext cx="6557400" cy="2003700"/>
          </a:xfrm>
          <a:prstGeom prst="rect">
            <a:avLst/>
          </a:prstGeom>
        </p:spPr>
        <p:txBody>
          <a:bodyPr spcFirstLastPara="1" wrap="square" lIns="91425" tIns="45700" rIns="91425" bIns="45700" anchor="t" anchorCtr="0">
            <a:noAutofit/>
          </a:bodyPr>
          <a:lstStyle/>
          <a:p>
            <a:pPr marL="457200" lvl="0" indent="-370395" algn="l" rtl="0">
              <a:spcBef>
                <a:spcPts val="427"/>
              </a:spcBef>
              <a:spcAft>
                <a:spcPts val="0"/>
              </a:spcAft>
              <a:buClr>
                <a:srgbClr val="000000"/>
              </a:buClr>
              <a:buSzPts val="2233"/>
              <a:buAutoNum type="arabicPeriod"/>
            </a:pPr>
            <a:r>
              <a:rPr lang="en-US" sz="2233" b="1" dirty="0">
                <a:solidFill>
                  <a:srgbClr val="000000"/>
                </a:solidFill>
              </a:rPr>
              <a:t>Remove any visible dirt</a:t>
            </a:r>
            <a:endParaRPr sz="2233" b="1" dirty="0">
              <a:solidFill>
                <a:srgbClr val="000000"/>
              </a:solidFill>
            </a:endParaRPr>
          </a:p>
          <a:p>
            <a:pPr marL="457200" lvl="0" indent="-370395" algn="l" rtl="0">
              <a:spcBef>
                <a:spcPts val="0"/>
              </a:spcBef>
              <a:spcAft>
                <a:spcPts val="0"/>
              </a:spcAft>
              <a:buClr>
                <a:srgbClr val="000000"/>
              </a:buClr>
              <a:buSzPts val="2233"/>
              <a:buAutoNum type="arabicPeriod"/>
            </a:pPr>
            <a:r>
              <a:rPr lang="en-US" sz="2233" b="1" dirty="0">
                <a:solidFill>
                  <a:srgbClr val="000000"/>
                </a:solidFill>
              </a:rPr>
              <a:t>Wash the surface with soapy water</a:t>
            </a:r>
            <a:endParaRPr sz="2233" b="1" dirty="0">
              <a:solidFill>
                <a:srgbClr val="000000"/>
              </a:solidFill>
            </a:endParaRPr>
          </a:p>
          <a:p>
            <a:pPr marL="457200" lvl="0" indent="-370395" algn="l" rtl="0">
              <a:spcBef>
                <a:spcPts val="0"/>
              </a:spcBef>
              <a:spcAft>
                <a:spcPts val="0"/>
              </a:spcAft>
              <a:buClr>
                <a:srgbClr val="000000"/>
              </a:buClr>
              <a:buSzPts val="2233"/>
              <a:buAutoNum type="arabicPeriod"/>
            </a:pPr>
            <a:r>
              <a:rPr lang="en-US" sz="2233" b="1" dirty="0">
                <a:solidFill>
                  <a:srgbClr val="000000"/>
                </a:solidFill>
              </a:rPr>
              <a:t>Rinse the surface with clean water</a:t>
            </a:r>
            <a:endParaRPr sz="2233" b="1" dirty="0">
              <a:solidFill>
                <a:srgbClr val="000000"/>
              </a:solidFill>
            </a:endParaRPr>
          </a:p>
          <a:p>
            <a:pPr marL="457200" lvl="0" indent="-370395" algn="l" rtl="0">
              <a:spcBef>
                <a:spcPts val="0"/>
              </a:spcBef>
              <a:spcAft>
                <a:spcPts val="0"/>
              </a:spcAft>
              <a:buClr>
                <a:srgbClr val="000000"/>
              </a:buClr>
              <a:buSzPts val="2233"/>
              <a:buAutoNum type="arabicPeriod"/>
            </a:pPr>
            <a:r>
              <a:rPr lang="en-US" sz="2233" b="1" dirty="0">
                <a:solidFill>
                  <a:srgbClr val="000000"/>
                </a:solidFill>
              </a:rPr>
              <a:t>Apply sanitizer</a:t>
            </a:r>
            <a:endParaRPr sz="2233" b="1" dirty="0">
              <a:solidFill>
                <a:srgbClr val="000000"/>
              </a:solidFill>
            </a:endParaRPr>
          </a:p>
          <a:p>
            <a:pPr marL="457200" lvl="0" indent="-370395" algn="l" rtl="0">
              <a:spcBef>
                <a:spcPts val="0"/>
              </a:spcBef>
              <a:spcAft>
                <a:spcPts val="0"/>
              </a:spcAft>
              <a:buClr>
                <a:srgbClr val="000000"/>
              </a:buClr>
              <a:buSzPts val="2233"/>
              <a:buAutoNum type="arabicPeriod"/>
            </a:pPr>
            <a:r>
              <a:rPr lang="en-US" sz="2233" b="1" dirty="0">
                <a:solidFill>
                  <a:srgbClr val="000000"/>
                </a:solidFill>
              </a:rPr>
              <a:t>Allow to air dry</a:t>
            </a:r>
            <a:endParaRPr sz="2233" b="1" dirty="0">
              <a:solidFill>
                <a:srgbClr val="000000"/>
              </a:solidFill>
            </a:endParaRPr>
          </a:p>
          <a:p>
            <a:pPr marL="0" lvl="0" indent="0" algn="l" rtl="0">
              <a:spcBef>
                <a:spcPts val="427"/>
              </a:spcBef>
              <a:spcAft>
                <a:spcPts val="0"/>
              </a:spcAft>
              <a:buNone/>
            </a:pPr>
            <a:endParaRPr dirty="0">
              <a:solidFill>
                <a:srgbClr val="000000"/>
              </a:solidFill>
            </a:endParaRPr>
          </a:p>
          <a:p>
            <a:pPr marL="0" lvl="0" indent="0" algn="l" rtl="0">
              <a:spcBef>
                <a:spcPts val="427"/>
              </a:spcBef>
              <a:spcAft>
                <a:spcPts val="0"/>
              </a:spcAft>
              <a:buNone/>
            </a:pPr>
            <a:endParaRPr sz="1833" dirty="0">
              <a:solidFill>
                <a:srgbClr val="000000"/>
              </a:solidFill>
            </a:endParaRPr>
          </a:p>
        </p:txBody>
      </p:sp>
      <p:pic>
        <p:nvPicPr>
          <p:cNvPr id="255" name="Google Shape;255;g2124d520095_0_22"/>
          <p:cNvPicPr preferRelativeResize="0">
            <a:picLocks noGrp="1"/>
          </p:cNvPicPr>
          <p:nvPr>
            <p:ph type="pic" idx="4"/>
          </p:nvPr>
        </p:nvPicPr>
        <p:blipFill rotWithShape="1">
          <a:blip r:embed="rId3">
            <a:alphaModFix/>
            <a:extLst>
              <a:ext uri="{28A0092B-C50C-407E-A947-70E740481C1C}">
                <a14:useLocalDpi xmlns:a14="http://schemas.microsoft.com/office/drawing/2010/main"/>
              </a:ext>
            </a:extLst>
          </a:blip>
          <a:srcRect/>
          <a:stretch/>
        </p:blipFill>
        <p:spPr>
          <a:xfrm>
            <a:off x="7295041" y="1365263"/>
            <a:ext cx="4229100" cy="3921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3"/>
          <p:cNvSpPr txBox="1">
            <a:spLocks noGrp="1"/>
          </p:cNvSpPr>
          <p:nvPr>
            <p:ph type="body" idx="1"/>
          </p:nvPr>
        </p:nvSpPr>
        <p:spPr>
          <a:xfrm>
            <a:off x="1644625" y="832625"/>
            <a:ext cx="8000400" cy="822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5000"/>
              <a:buNone/>
            </a:pPr>
            <a:r>
              <a:rPr lang="en-US"/>
              <a:t>Resources and References</a:t>
            </a:r>
            <a:endParaRPr/>
          </a:p>
        </p:txBody>
      </p:sp>
      <p:sp>
        <p:nvSpPr>
          <p:cNvPr id="261" name="Google Shape;261;p13"/>
          <p:cNvSpPr txBox="1">
            <a:spLocks noGrp="1"/>
          </p:cNvSpPr>
          <p:nvPr>
            <p:ph type="body" idx="2"/>
          </p:nvPr>
        </p:nvSpPr>
        <p:spPr>
          <a:xfrm>
            <a:off x="1517325" y="1735000"/>
            <a:ext cx="10163100" cy="4317000"/>
          </a:xfrm>
          <a:prstGeom prst="rect">
            <a:avLst/>
          </a:prstGeom>
          <a:noFill/>
          <a:ln>
            <a:noFill/>
          </a:ln>
        </p:spPr>
        <p:txBody>
          <a:bodyPr spcFirstLastPara="1" wrap="square" lIns="91425" tIns="45700" rIns="91425" bIns="45700" anchor="t" anchorCtr="0">
            <a:noAutofit/>
          </a:bodyPr>
          <a:lstStyle/>
          <a:p>
            <a:pPr marL="228611" lvl="0" indent="-152411" algn="l" rtl="0">
              <a:lnSpc>
                <a:spcPct val="100000"/>
              </a:lnSpc>
              <a:spcBef>
                <a:spcPts val="0"/>
              </a:spcBef>
              <a:spcAft>
                <a:spcPts val="600"/>
              </a:spcAft>
              <a:buClr>
                <a:srgbClr val="BE2D2D"/>
              </a:buClr>
              <a:buSzPts val="2000"/>
              <a:buFont typeface="Noto Sans"/>
              <a:buChar char="▪"/>
            </a:pPr>
            <a:r>
              <a:rPr lang="en-US" sz="2000" dirty="0"/>
              <a:t>Caring for Our Children National Standards. Chapter 4: Nutrition and Food Service. 4.9. Food Saf</a:t>
            </a:r>
            <a:r>
              <a:rPr lang="en-US" sz="2000" dirty="0">
                <a:solidFill>
                  <a:schemeClr val="accent2"/>
                </a:solidFill>
              </a:rPr>
              <a:t>ety: </a:t>
            </a:r>
            <a:r>
              <a:rPr lang="en-US" sz="2000" u="sng" dirty="0">
                <a:solidFill>
                  <a:schemeClr val="accent2"/>
                </a:solidFill>
                <a:hlinkClick r:id="rId3">
                  <a:extLst>
                    <a:ext uri="{A12FA001-AC4F-418D-AE19-62706E023703}">
                      <ahyp:hlinkClr xmlns:ahyp="http://schemas.microsoft.com/office/drawing/2018/hyperlinkcolor" val="tx"/>
                    </a:ext>
                  </a:extLst>
                </a:hlinkClick>
              </a:rPr>
              <a:t>https://nrckids.org/CFOC/Database/4.9.0</a:t>
            </a:r>
            <a:endParaRPr sz="2000" dirty="0">
              <a:solidFill>
                <a:schemeClr val="accent2"/>
              </a:solidFill>
            </a:endParaRPr>
          </a:p>
          <a:p>
            <a:pPr marL="228611" lvl="0" indent="-152411" algn="l" rtl="0">
              <a:lnSpc>
                <a:spcPct val="100000"/>
              </a:lnSpc>
              <a:spcBef>
                <a:spcPts val="0"/>
              </a:spcBef>
              <a:spcAft>
                <a:spcPts val="600"/>
              </a:spcAft>
              <a:buClr>
                <a:schemeClr val="accent2"/>
              </a:buClr>
              <a:buSzPts val="2000"/>
              <a:buFont typeface="Noto Sans"/>
              <a:buChar char="▪"/>
            </a:pPr>
            <a:r>
              <a:rPr lang="en-US" sz="2000" dirty="0">
                <a:solidFill>
                  <a:schemeClr val="accent2"/>
                </a:solidFill>
              </a:rPr>
              <a:t>Institute of Child Nutrition. The Child Care Center Food Safety Guide, 2022: </a:t>
            </a:r>
            <a:r>
              <a:rPr lang="en-US" sz="2000" dirty="0">
                <a:solidFill>
                  <a:schemeClr val="accent2"/>
                </a:solidFill>
                <a:hlinkClick r:id="rId4">
                  <a:extLst>
                    <a:ext uri="{A12FA001-AC4F-418D-AE19-62706E023703}">
                      <ahyp:hlinkClr xmlns:ahyp="http://schemas.microsoft.com/office/drawing/2018/hyperlinkcolor" val="tx"/>
                    </a:ext>
                  </a:extLst>
                </a:hlinkClick>
              </a:rPr>
              <a:t>https://theicn.org/icn-resources-a-z/food-safety/</a:t>
            </a:r>
            <a:endParaRPr lang="en-US" sz="2000" dirty="0">
              <a:solidFill>
                <a:schemeClr val="accent2"/>
              </a:solidFill>
            </a:endParaRPr>
          </a:p>
          <a:p>
            <a:pPr marL="228611" indent="-152411">
              <a:spcBef>
                <a:spcPts val="0"/>
              </a:spcBef>
              <a:spcAft>
                <a:spcPts val="600"/>
              </a:spcAft>
              <a:buClr>
                <a:schemeClr val="accent2"/>
              </a:buClr>
              <a:buSzPts val="2000"/>
            </a:pPr>
            <a:r>
              <a:rPr lang="en-US" sz="2000" dirty="0">
                <a:solidFill>
                  <a:schemeClr val="accent2"/>
                </a:solidFill>
              </a:rPr>
              <a:t>CDC’s Four Steps to Food Safety:  </a:t>
            </a:r>
            <a:r>
              <a:rPr lang="en-US" sz="2000" dirty="0">
                <a:solidFill>
                  <a:schemeClr val="accent2"/>
                </a:solidFill>
                <a:hlinkClick r:id="rId5">
                  <a:extLst>
                    <a:ext uri="{A12FA001-AC4F-418D-AE19-62706E023703}">
                      <ahyp:hlinkClr xmlns:ahyp="http://schemas.microsoft.com/office/drawing/2018/hyperlinkcolor" val="tx"/>
                    </a:ext>
                  </a:extLst>
                </a:hlinkClick>
              </a:rPr>
              <a:t>https://www.cdc.gov/foodsafety/keep-food-safe.html</a:t>
            </a:r>
            <a:endParaRPr sz="2000" dirty="0">
              <a:solidFill>
                <a:schemeClr val="accent2"/>
              </a:solidFill>
            </a:endParaRPr>
          </a:p>
          <a:p>
            <a:pPr marL="228611" lvl="0" indent="-152411" algn="l" rtl="0">
              <a:lnSpc>
                <a:spcPct val="100000"/>
              </a:lnSpc>
              <a:spcBef>
                <a:spcPts val="0"/>
              </a:spcBef>
              <a:spcAft>
                <a:spcPts val="600"/>
              </a:spcAft>
              <a:buClr>
                <a:schemeClr val="accent2"/>
              </a:buClr>
              <a:buSzPts val="2000"/>
              <a:buFont typeface="Noto Sans"/>
              <a:buChar char="▪"/>
            </a:pPr>
            <a:r>
              <a:rPr lang="en-US" sz="2000" dirty="0">
                <a:solidFill>
                  <a:schemeClr val="accent2"/>
                </a:solidFill>
              </a:rPr>
              <a:t>Nemours, </a:t>
            </a:r>
            <a:r>
              <a:rPr lang="en-US" sz="2000" dirty="0" err="1">
                <a:solidFill>
                  <a:schemeClr val="accent2"/>
                </a:solidFill>
              </a:rPr>
              <a:t>KidsHealth</a:t>
            </a:r>
            <a:r>
              <a:rPr lang="en-US" sz="2000" dirty="0">
                <a:solidFill>
                  <a:schemeClr val="accent2"/>
                </a:solidFill>
              </a:rPr>
              <a:t>, Food Safety: </a:t>
            </a:r>
            <a:r>
              <a:rPr lang="en-US" sz="2000" u="sng" dirty="0">
                <a:solidFill>
                  <a:schemeClr val="accent2"/>
                </a:solidFill>
                <a:hlinkClick r:id="rId6">
                  <a:extLst>
                    <a:ext uri="{A12FA001-AC4F-418D-AE19-62706E023703}">
                      <ahyp:hlinkClr xmlns:ahyp="http://schemas.microsoft.com/office/drawing/2018/hyperlinkcolor" val="tx"/>
                    </a:ext>
                  </a:extLst>
                </a:hlinkClick>
              </a:rPr>
              <a:t>https://kidshealth.org/en/parents/food-safety.html</a:t>
            </a:r>
            <a:endParaRPr sz="2000" dirty="0">
              <a:solidFill>
                <a:schemeClr val="accent2"/>
              </a:solidFill>
            </a:endParaRPr>
          </a:p>
          <a:p>
            <a:pPr marL="228611" lvl="0" indent="-165111" algn="l" rtl="0">
              <a:lnSpc>
                <a:spcPct val="100000"/>
              </a:lnSpc>
              <a:spcBef>
                <a:spcPts val="0"/>
              </a:spcBef>
              <a:spcAft>
                <a:spcPts val="600"/>
              </a:spcAft>
              <a:buClr>
                <a:schemeClr val="accent2"/>
              </a:buClr>
              <a:buSzPts val="2200"/>
              <a:buChar char="▪"/>
            </a:pPr>
            <a:r>
              <a:rPr lang="en-US" sz="2000" dirty="0">
                <a:solidFill>
                  <a:schemeClr val="accent2"/>
                </a:solidFill>
              </a:rPr>
              <a:t>Department of Defense Child Development Virtual Laboratory School. Essentials in Child Care Food Service: </a:t>
            </a:r>
            <a:r>
              <a:rPr lang="en-US" sz="2000" u="sng" dirty="0">
                <a:solidFill>
                  <a:schemeClr val="accent2"/>
                </a:solidFill>
                <a:hlinkClick r:id="rId7">
                  <a:extLst>
                    <a:ext uri="{A12FA001-AC4F-418D-AE19-62706E023703}">
                      <ahyp:hlinkClr xmlns:ahyp="http://schemas.microsoft.com/office/drawing/2018/hyperlinkcolor" val="tx"/>
                    </a:ext>
                  </a:extLst>
                </a:hlinkClick>
              </a:rPr>
              <a:t>https://www.virtuallabschool.org/focused-topics/essentials-in-child-care-food-service</a:t>
            </a:r>
            <a:endParaRPr sz="950" b="0" dirty="0">
              <a:solidFill>
                <a:schemeClr val="accent2"/>
              </a:solidFill>
              <a:highlight>
                <a:srgbClr val="FFFFFF"/>
              </a:highlight>
              <a:latin typeface="Arial"/>
              <a:ea typeface="Arial"/>
              <a:cs typeface="Arial"/>
              <a:sym typeface="Arial"/>
            </a:endParaRPr>
          </a:p>
          <a:p>
            <a:pPr marL="228611" lvl="0" indent="-165111" algn="l" rtl="0">
              <a:lnSpc>
                <a:spcPct val="100000"/>
              </a:lnSpc>
              <a:spcBef>
                <a:spcPts val="0"/>
              </a:spcBef>
              <a:spcAft>
                <a:spcPts val="600"/>
              </a:spcAft>
              <a:buClr>
                <a:schemeClr val="accent2"/>
              </a:buClr>
              <a:buSzPts val="2200"/>
              <a:buChar char="▪"/>
            </a:pPr>
            <a:r>
              <a:rPr lang="en-US" sz="2000" dirty="0">
                <a:solidFill>
                  <a:schemeClr val="accent2"/>
                </a:solidFill>
              </a:rPr>
              <a:t>US Department of Health and Human Services, FoodSafety.gov. People at Risk: Children Under Five: </a:t>
            </a:r>
            <a:r>
              <a:rPr lang="en-US" sz="2000" u="sng" dirty="0">
                <a:solidFill>
                  <a:schemeClr val="accent2"/>
                </a:solidFill>
                <a:hlinkClick r:id="rId8">
                  <a:extLst>
                    <a:ext uri="{A12FA001-AC4F-418D-AE19-62706E023703}">
                      <ahyp:hlinkClr xmlns:ahyp="http://schemas.microsoft.com/office/drawing/2018/hyperlinkcolor" val="tx"/>
                    </a:ext>
                  </a:extLst>
                </a:hlinkClick>
              </a:rPr>
              <a:t>https://www.foodsafety.gov/people-at-risk/children-under-five</a:t>
            </a:r>
            <a:endParaRPr sz="1600" dirty="0">
              <a:solidFill>
                <a:schemeClr val="accent2"/>
              </a:solidFill>
            </a:endParaRPr>
          </a:p>
        </p:txBody>
      </p:sp>
      <p:sp>
        <p:nvSpPr>
          <p:cNvPr id="262" name="Google Shape;262;p13"/>
          <p:cNvSpPr txBox="1"/>
          <p:nvPr/>
        </p:nvSpPr>
        <p:spPr>
          <a:xfrm>
            <a:off x="680875" y="6052150"/>
            <a:ext cx="107556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b="1">
                <a:solidFill>
                  <a:srgbClr val="212121"/>
                </a:solidFill>
              </a:rPr>
              <a:t>Disclosure:</a:t>
            </a:r>
            <a:r>
              <a:rPr lang="en-US" sz="1600" b="1" i="1">
                <a:solidFill>
                  <a:srgbClr val="212121"/>
                </a:solidFill>
                <a:latin typeface="Calibri"/>
                <a:ea typeface="Calibri"/>
                <a:cs typeface="Calibri"/>
                <a:sym typeface="Calibri"/>
              </a:rPr>
              <a:t> </a:t>
            </a:r>
            <a:r>
              <a:rPr lang="en-US" sz="1600" b="1" i="1">
                <a:solidFill>
                  <a:srgbClr val="212121"/>
                </a:solidFill>
              </a:rPr>
              <a:t>The information in this module is based on a variety of sources listed above. It highlights key points relevant to this topic, but is not exhaustive. Please refer to the above resources for more information.</a:t>
            </a:r>
            <a:endParaRPr sz="1600" b="1" i="1">
              <a:solidFill>
                <a:srgbClr val="21212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 name="Google Shape;255;p12" descr="Logo&#10;&#10;Description automatically generated">
            <a:extLst>
              <a:ext uri="{FF2B5EF4-FFF2-40B4-BE49-F238E27FC236}">
                <a16:creationId xmlns:a16="http://schemas.microsoft.com/office/drawing/2014/main" id="{3CD4DB5F-F4BC-2AE5-AD09-41132769222B}"/>
              </a:ext>
            </a:extLst>
          </p:cNvPr>
          <p:cNvPicPr preferRelativeResize="0"/>
          <p:nvPr/>
        </p:nvPicPr>
        <p:blipFill rotWithShape="1">
          <a:blip r:embed="rId3">
            <a:alphaModFix/>
          </a:blip>
          <a:srcRect/>
          <a:stretch/>
        </p:blipFill>
        <p:spPr>
          <a:xfrm>
            <a:off x="2455102" y="2444750"/>
            <a:ext cx="4356100" cy="1968500"/>
          </a:xfrm>
          <a:prstGeom prst="rect">
            <a:avLst/>
          </a:prstGeom>
          <a:noFill/>
          <a:ln>
            <a:noFill/>
          </a:ln>
        </p:spPr>
      </p:pic>
      <p:sp>
        <p:nvSpPr>
          <p:cNvPr id="4" name="Google Shape;257;p12">
            <a:extLst>
              <a:ext uri="{FF2B5EF4-FFF2-40B4-BE49-F238E27FC236}">
                <a16:creationId xmlns:a16="http://schemas.microsoft.com/office/drawing/2014/main" id="{A606552B-128B-1621-7CDA-F53E171889B4}"/>
              </a:ext>
            </a:extLst>
          </p:cNvPr>
          <p:cNvSpPr txBox="1"/>
          <p:nvPr/>
        </p:nvSpPr>
        <p:spPr>
          <a:xfrm>
            <a:off x="3763617" y="1298582"/>
            <a:ext cx="4664700" cy="10158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6000"/>
              <a:buFont typeface="Arial"/>
              <a:buNone/>
            </a:pPr>
            <a:r>
              <a:rPr lang="en-US" sz="6000" b="0" i="0" u="none" strike="noStrike" cap="none">
                <a:solidFill>
                  <a:srgbClr val="001640"/>
                </a:solidFill>
                <a:latin typeface="Oswald"/>
                <a:ea typeface="Oswald"/>
                <a:cs typeface="Oswald"/>
                <a:sym typeface="Oswald"/>
              </a:rPr>
              <a:t>Thank You!</a:t>
            </a:r>
            <a:endParaRPr sz="1400" b="0" i="0" u="none" strike="noStrike" cap="none">
              <a:solidFill>
                <a:srgbClr val="000000"/>
              </a:solidFill>
              <a:latin typeface="Arial"/>
              <a:ea typeface="Arial"/>
              <a:cs typeface="Arial"/>
              <a:sym typeface="Arial"/>
            </a:endParaRPr>
          </a:p>
        </p:txBody>
      </p:sp>
      <p:sp>
        <p:nvSpPr>
          <p:cNvPr id="5" name="Google Shape;258;p12">
            <a:extLst>
              <a:ext uri="{FF2B5EF4-FFF2-40B4-BE49-F238E27FC236}">
                <a16:creationId xmlns:a16="http://schemas.microsoft.com/office/drawing/2014/main" id="{5FBBDDC5-198D-D494-326E-A80B057BC071}"/>
              </a:ext>
            </a:extLst>
          </p:cNvPr>
          <p:cNvSpPr txBox="1"/>
          <p:nvPr/>
        </p:nvSpPr>
        <p:spPr>
          <a:xfrm>
            <a:off x="2984375" y="5008125"/>
            <a:ext cx="6223200" cy="8541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1640"/>
              </a:buClr>
              <a:buSzPts val="2400"/>
              <a:buFont typeface="Arial"/>
              <a:buNone/>
            </a:pPr>
            <a:r>
              <a:rPr lang="en-US" sz="2400" b="1" i="0" u="none" strike="noStrike" cap="none">
                <a:latin typeface="Calibri"/>
                <a:ea typeface="Calibri"/>
                <a:cs typeface="Calibri"/>
                <a:sym typeface="Calibri"/>
              </a:rPr>
              <a:t>Made possible with funding from </a:t>
            </a:r>
            <a:endParaRPr sz="2400" b="1" i="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1640"/>
              </a:buClr>
              <a:buSzPts val="2400"/>
              <a:buFont typeface="Arial"/>
              <a:buNone/>
            </a:pPr>
            <a:r>
              <a:rPr lang="en-US" sz="2400" b="1" i="0" u="none" strike="noStrike" cap="none">
                <a:latin typeface="Calibri"/>
                <a:ea typeface="Calibri"/>
                <a:cs typeface="Calibri"/>
                <a:sym typeface="Calibri"/>
              </a:rPr>
              <a:t>the Centers for Disease Control and Prevention</a:t>
            </a:r>
            <a:endParaRPr sz="1400" b="0" i="0" u="none" strike="noStrike" cap="none">
              <a:latin typeface="Arial"/>
              <a:ea typeface="Arial"/>
              <a:cs typeface="Arial"/>
              <a:sym typeface="Arial"/>
            </a:endParaRPr>
          </a:p>
          <a:p>
            <a:pPr marL="228611" marR="0" lvl="0" indent="-50810" algn="l" rtl="0">
              <a:lnSpc>
                <a:spcPct val="100000"/>
              </a:lnSpc>
              <a:spcBef>
                <a:spcPts val="560"/>
              </a:spcBef>
              <a:spcAft>
                <a:spcPts val="0"/>
              </a:spcAft>
              <a:buClr>
                <a:srgbClr val="001640"/>
              </a:buClr>
              <a:buSzPts val="2800"/>
              <a:buFont typeface="Arial"/>
              <a:buNone/>
            </a:pPr>
            <a:endParaRPr sz="2800" b="1" i="0" u="none" strike="noStrike" cap="none">
              <a:solidFill>
                <a:srgbClr val="001640"/>
              </a:solidFill>
              <a:latin typeface="Calibri"/>
              <a:ea typeface="Calibri"/>
              <a:cs typeface="Calibri"/>
              <a:sym typeface="Calibri"/>
            </a:endParaRPr>
          </a:p>
        </p:txBody>
      </p:sp>
      <p:pic>
        <p:nvPicPr>
          <p:cNvPr id="7" name="Picture 6" descr="A picture containing text, font, logo, graphics&#10;&#10;Description automatically generated">
            <a:extLst>
              <a:ext uri="{FF2B5EF4-FFF2-40B4-BE49-F238E27FC236}">
                <a16:creationId xmlns:a16="http://schemas.microsoft.com/office/drawing/2014/main" id="{5E1CD397-BBE5-5110-C33F-C59360C8DBB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434141" y="2520787"/>
            <a:ext cx="2141416" cy="228093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
          <p:cNvSpPr txBox="1">
            <a:spLocks noGrp="1"/>
          </p:cNvSpPr>
          <p:nvPr>
            <p:ph type="body" idx="1"/>
          </p:nvPr>
        </p:nvSpPr>
        <p:spPr>
          <a:xfrm>
            <a:off x="863048" y="555152"/>
            <a:ext cx="10465904" cy="1228669"/>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4000"/>
              <a:buNone/>
            </a:pPr>
            <a:r>
              <a:rPr lang="en-US" sz="4000"/>
              <a:t>Practice Food Safety When Feeding Young Children by Following These Strategies:</a:t>
            </a:r>
            <a:endParaRPr/>
          </a:p>
          <a:p>
            <a:pPr marL="0" lvl="0" indent="0" algn="ctr" rtl="0">
              <a:lnSpc>
                <a:spcPct val="100000"/>
              </a:lnSpc>
              <a:spcBef>
                <a:spcPts val="800"/>
              </a:spcBef>
              <a:spcAft>
                <a:spcPts val="0"/>
              </a:spcAft>
              <a:buClr>
                <a:srgbClr val="000000"/>
              </a:buClr>
              <a:buSzPts val="4000"/>
              <a:buNone/>
            </a:pPr>
            <a:endParaRPr sz="4000"/>
          </a:p>
        </p:txBody>
      </p:sp>
      <p:sp>
        <p:nvSpPr>
          <p:cNvPr id="191" name="Google Shape;191;p3"/>
          <p:cNvSpPr txBox="1">
            <a:spLocks noGrp="1"/>
          </p:cNvSpPr>
          <p:nvPr>
            <p:ph type="body" idx="3"/>
          </p:nvPr>
        </p:nvSpPr>
        <p:spPr>
          <a:xfrm>
            <a:off x="1757575" y="2152075"/>
            <a:ext cx="8676900" cy="44361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0000"/>
              </a:buClr>
              <a:buSzPts val="2300"/>
              <a:buFont typeface="Noto Sans"/>
              <a:buChar char="▪"/>
            </a:pPr>
            <a:r>
              <a:rPr lang="en-US" sz="2300"/>
              <a:t>Offer finger foods such as small pieces of banana and foods that have been well-cooked and finely cut up</a:t>
            </a:r>
            <a:endParaRPr sz="2167"/>
          </a:p>
          <a:p>
            <a:pPr marL="342900" lvl="0" indent="-342900" algn="l" rtl="0">
              <a:lnSpc>
                <a:spcPct val="100000"/>
              </a:lnSpc>
              <a:spcBef>
                <a:spcPts val="400"/>
              </a:spcBef>
              <a:spcAft>
                <a:spcPts val="0"/>
              </a:spcAft>
              <a:buClr>
                <a:srgbClr val="000000"/>
              </a:buClr>
              <a:buSzPts val="2300"/>
              <a:buFont typeface="Noto Sans"/>
              <a:buChar char="▪"/>
            </a:pPr>
            <a:r>
              <a:rPr lang="en-US" sz="2300"/>
              <a:t>Always watch young children while they are eating</a:t>
            </a:r>
            <a:endParaRPr sz="2167"/>
          </a:p>
          <a:p>
            <a:pPr marL="342900" lvl="0" indent="-342900" algn="l" rtl="0">
              <a:lnSpc>
                <a:spcPct val="100000"/>
              </a:lnSpc>
              <a:spcBef>
                <a:spcPts val="400"/>
              </a:spcBef>
              <a:spcAft>
                <a:spcPts val="0"/>
              </a:spcAft>
              <a:buClr>
                <a:srgbClr val="000000"/>
              </a:buClr>
              <a:buSzPts val="2300"/>
              <a:buFont typeface="Noto Sans"/>
              <a:buChar char="▪"/>
            </a:pPr>
            <a:r>
              <a:rPr lang="en-US" sz="2300"/>
              <a:t>Encourage children to take their time while eating and to chew well</a:t>
            </a:r>
            <a:endParaRPr sz="2167"/>
          </a:p>
          <a:p>
            <a:pPr marL="342900" lvl="0" indent="-342900" algn="l" rtl="0">
              <a:lnSpc>
                <a:spcPct val="100000"/>
              </a:lnSpc>
              <a:spcBef>
                <a:spcPts val="400"/>
              </a:spcBef>
              <a:spcAft>
                <a:spcPts val="0"/>
              </a:spcAft>
              <a:buClr>
                <a:srgbClr val="000000"/>
              </a:buClr>
              <a:buSzPts val="2300"/>
              <a:buFont typeface="Noto Sans"/>
              <a:buChar char="▪"/>
            </a:pPr>
            <a:r>
              <a:rPr lang="en-US" sz="2300"/>
              <a:t>Make meal and snack periods a time for sitting down - do not allow children to lie down or run and play while eating and drinking</a:t>
            </a:r>
            <a:endParaRPr sz="2167"/>
          </a:p>
          <a:p>
            <a:pPr marL="342900" lvl="0" indent="-342900" algn="l" rtl="0">
              <a:lnSpc>
                <a:spcPct val="100000"/>
              </a:lnSpc>
              <a:spcBef>
                <a:spcPts val="400"/>
              </a:spcBef>
              <a:spcAft>
                <a:spcPts val="0"/>
              </a:spcAft>
              <a:buClr>
                <a:srgbClr val="000000"/>
              </a:buClr>
              <a:buSzPts val="2300"/>
              <a:buFont typeface="Noto Sans"/>
              <a:buChar char="▪"/>
            </a:pPr>
            <a:r>
              <a:rPr lang="en-US" sz="2300"/>
              <a:t>Read labeling on packages. Foods with high choking risks often have warning labels</a:t>
            </a:r>
            <a:endParaRPr sz="2167"/>
          </a:p>
          <a:p>
            <a:pPr marL="342900" lvl="0" indent="-342900" algn="l" rtl="0">
              <a:lnSpc>
                <a:spcPct val="100000"/>
              </a:lnSpc>
              <a:spcBef>
                <a:spcPts val="400"/>
              </a:spcBef>
              <a:spcAft>
                <a:spcPts val="0"/>
              </a:spcAft>
              <a:buClr>
                <a:srgbClr val="000000"/>
              </a:buClr>
              <a:buSzPts val="2300"/>
              <a:buFont typeface="Noto Sans"/>
              <a:buChar char="▪"/>
            </a:pPr>
            <a:r>
              <a:rPr lang="en-US" sz="2300"/>
              <a:t>First aid and CPR may be required if the child is choking; be prepared to act quickly</a:t>
            </a:r>
            <a:endParaRPr sz="2000"/>
          </a:p>
          <a:p>
            <a:pPr marL="0" lvl="0" indent="0" algn="l" rtl="0">
              <a:lnSpc>
                <a:spcPct val="100000"/>
              </a:lnSpc>
              <a:spcBef>
                <a:spcPts val="373"/>
              </a:spcBef>
              <a:spcAft>
                <a:spcPts val="0"/>
              </a:spcAft>
              <a:buClr>
                <a:srgbClr val="000000"/>
              </a:buClr>
              <a:buSzPts val="1867"/>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5"/>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1820638" y="497300"/>
            <a:ext cx="8550725" cy="62879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
          <p:cNvSpPr txBox="1">
            <a:spLocks noGrp="1"/>
          </p:cNvSpPr>
          <p:nvPr>
            <p:ph type="body" idx="1"/>
          </p:nvPr>
        </p:nvSpPr>
        <p:spPr>
          <a:xfrm>
            <a:off x="737659" y="746919"/>
            <a:ext cx="4545569" cy="8334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5000"/>
              <a:buNone/>
            </a:pPr>
            <a:r>
              <a:rPr lang="en-US"/>
              <a:t>Foodborne Illness</a:t>
            </a:r>
            <a:endParaRPr/>
          </a:p>
        </p:txBody>
      </p:sp>
      <p:sp>
        <p:nvSpPr>
          <p:cNvPr id="202" name="Google Shape;202;p2"/>
          <p:cNvSpPr txBox="1">
            <a:spLocks noGrp="1"/>
          </p:cNvSpPr>
          <p:nvPr>
            <p:ph type="body" idx="3"/>
          </p:nvPr>
        </p:nvSpPr>
        <p:spPr>
          <a:xfrm>
            <a:off x="737650" y="4343000"/>
            <a:ext cx="6120300" cy="1656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000"/>
              <a:buNone/>
            </a:pPr>
            <a:r>
              <a:rPr lang="en-US" sz="2600">
                <a:solidFill>
                  <a:srgbClr val="000000"/>
                </a:solidFill>
              </a:rPr>
              <a:t>Because young children do not have fully developed immune systems, they are more susceptible to getting sick from food that is not handled or cooked properly.</a:t>
            </a:r>
            <a:endParaRPr sz="2733">
              <a:solidFill>
                <a:srgbClr val="000000"/>
              </a:solidFill>
            </a:endParaRPr>
          </a:p>
          <a:p>
            <a:pPr marL="0" lvl="0" indent="0" algn="l" rtl="0">
              <a:lnSpc>
                <a:spcPct val="100000"/>
              </a:lnSpc>
              <a:spcBef>
                <a:spcPts val="427"/>
              </a:spcBef>
              <a:spcAft>
                <a:spcPts val="0"/>
              </a:spcAft>
              <a:buClr>
                <a:schemeClr val="dk1"/>
              </a:buClr>
              <a:buSzPts val="2133"/>
              <a:buNone/>
            </a:pPr>
            <a:endParaRPr sz="2333"/>
          </a:p>
        </p:txBody>
      </p:sp>
      <p:pic>
        <p:nvPicPr>
          <p:cNvPr id="203" name="Google Shape;203;p2" descr="A picture containing person, eating, dessert&#10;&#10;Description automatically generated"/>
          <p:cNvPicPr preferRelativeResize="0">
            <a:picLocks noGrp="1"/>
          </p:cNvPicPr>
          <p:nvPr>
            <p:ph type="pic" idx="4"/>
          </p:nvPr>
        </p:nvPicPr>
        <p:blipFill rotWithShape="1">
          <a:blip r:embed="rId3">
            <a:alphaModFix/>
            <a:extLst>
              <a:ext uri="{28A0092B-C50C-407E-A947-70E740481C1C}">
                <a14:useLocalDpi xmlns:a14="http://schemas.microsoft.com/office/drawing/2010/main"/>
              </a:ext>
            </a:extLst>
          </a:blip>
          <a:srcRect/>
          <a:stretch/>
        </p:blipFill>
        <p:spPr>
          <a:xfrm>
            <a:off x="7225241" y="1163638"/>
            <a:ext cx="4229100" cy="3921125"/>
          </a:xfrm>
          <a:prstGeom prst="rect">
            <a:avLst/>
          </a:prstGeom>
          <a:noFill/>
          <a:ln>
            <a:noFill/>
          </a:ln>
        </p:spPr>
      </p:pic>
      <p:sp>
        <p:nvSpPr>
          <p:cNvPr id="204" name="Google Shape;204;p2"/>
          <p:cNvSpPr txBox="1">
            <a:spLocks noGrp="1"/>
          </p:cNvSpPr>
          <p:nvPr>
            <p:ph type="body" idx="2"/>
          </p:nvPr>
        </p:nvSpPr>
        <p:spPr>
          <a:xfrm>
            <a:off x="737658" y="2937565"/>
            <a:ext cx="6120341" cy="98287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BE2D2D"/>
              </a:buClr>
              <a:buSzPts val="2900"/>
              <a:buNone/>
            </a:pPr>
            <a:r>
              <a:rPr lang="en-US">
                <a:latin typeface="Calibri"/>
                <a:ea typeface="Calibri"/>
                <a:cs typeface="Calibri"/>
                <a:sym typeface="Calibri"/>
              </a:rPr>
              <a:t>Young children are at high risk for foodborne illness.</a:t>
            </a: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4"/>
          <p:cNvPicPr preferRelativeResize="0"/>
          <p:nvPr/>
        </p:nvPicPr>
        <p:blipFill>
          <a:blip r:embed="rId3">
            <a:alphaModFix/>
          </a:blip>
          <a:stretch>
            <a:fillRect/>
          </a:stretch>
        </p:blipFill>
        <p:spPr>
          <a:xfrm>
            <a:off x="2076450" y="564100"/>
            <a:ext cx="8039101" cy="6212026"/>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6"/>
          <p:cNvSpPr txBox="1">
            <a:spLocks noGrp="1"/>
          </p:cNvSpPr>
          <p:nvPr>
            <p:ph type="body" idx="1"/>
          </p:nvPr>
        </p:nvSpPr>
        <p:spPr>
          <a:xfrm>
            <a:off x="976371" y="803468"/>
            <a:ext cx="7281509" cy="812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D2F"/>
              </a:buClr>
              <a:buSzPts val="5000"/>
              <a:buNone/>
            </a:pPr>
            <a:r>
              <a:rPr lang="en-US" dirty="0"/>
              <a:t>Types of Cross-Contamination</a:t>
            </a:r>
            <a:endParaRPr dirty="0"/>
          </a:p>
        </p:txBody>
      </p:sp>
      <p:sp>
        <p:nvSpPr>
          <p:cNvPr id="215" name="Google Shape;215;p6"/>
          <p:cNvSpPr txBox="1"/>
          <p:nvPr/>
        </p:nvSpPr>
        <p:spPr>
          <a:xfrm>
            <a:off x="1503286" y="2633750"/>
            <a:ext cx="3860750"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dirty="0">
                <a:solidFill>
                  <a:schemeClr val="lt1"/>
                </a:solidFill>
                <a:latin typeface="Calibri"/>
                <a:ea typeface="Calibri"/>
                <a:cs typeface="Calibri"/>
                <a:sym typeface="Calibri"/>
              </a:rPr>
              <a:t>Hand</a:t>
            </a:r>
            <a:r>
              <a:rPr lang="en-US" sz="4400" b="1" dirty="0">
                <a:solidFill>
                  <a:schemeClr val="lt1"/>
                </a:solidFill>
                <a:latin typeface="Calibri"/>
                <a:ea typeface="Calibri"/>
                <a:cs typeface="Calibri"/>
                <a:sym typeface="Calibri"/>
              </a:rPr>
              <a:t>-</a:t>
            </a:r>
            <a:r>
              <a:rPr lang="en-US" sz="4400" b="1" i="0" u="none" strike="noStrike" cap="none" dirty="0">
                <a:solidFill>
                  <a:schemeClr val="lt1"/>
                </a:solidFill>
                <a:latin typeface="Calibri"/>
                <a:ea typeface="Calibri"/>
                <a:cs typeface="Calibri"/>
                <a:sym typeface="Calibri"/>
              </a:rPr>
              <a:t>to</a:t>
            </a:r>
            <a:r>
              <a:rPr lang="en-US" sz="4400" b="1" dirty="0">
                <a:solidFill>
                  <a:schemeClr val="lt1"/>
                </a:solidFill>
                <a:latin typeface="Calibri"/>
                <a:ea typeface="Calibri"/>
                <a:cs typeface="Calibri"/>
                <a:sym typeface="Calibri"/>
              </a:rPr>
              <a:t>-Food</a:t>
            </a:r>
            <a:endParaRPr sz="1400" b="0" i="0" u="none" strike="noStrike" cap="none" dirty="0">
              <a:solidFill>
                <a:srgbClr val="000000"/>
              </a:solidFill>
              <a:latin typeface="Arial"/>
              <a:ea typeface="Arial"/>
              <a:cs typeface="Arial"/>
              <a:sym typeface="Arial"/>
            </a:endParaRPr>
          </a:p>
        </p:txBody>
      </p:sp>
      <p:sp>
        <p:nvSpPr>
          <p:cNvPr id="216" name="Google Shape;216;p6"/>
          <p:cNvSpPr txBox="1"/>
          <p:nvPr/>
        </p:nvSpPr>
        <p:spPr>
          <a:xfrm>
            <a:off x="6827966" y="2633749"/>
            <a:ext cx="3860750"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chemeClr val="lt1"/>
                </a:solidFill>
                <a:latin typeface="Calibri"/>
                <a:ea typeface="Calibri"/>
                <a:cs typeface="Calibri"/>
                <a:sym typeface="Calibri"/>
              </a:rPr>
              <a:t>Food</a:t>
            </a:r>
            <a:r>
              <a:rPr lang="en-US" sz="4400" b="1">
                <a:solidFill>
                  <a:schemeClr val="lt1"/>
                </a:solidFill>
                <a:latin typeface="Calibri"/>
                <a:ea typeface="Calibri"/>
                <a:cs typeface="Calibri"/>
                <a:sym typeface="Calibri"/>
              </a:rPr>
              <a:t>-</a:t>
            </a:r>
            <a:r>
              <a:rPr lang="en-US" sz="4400" b="1" i="0" u="none" strike="noStrike" cap="none">
                <a:solidFill>
                  <a:schemeClr val="lt1"/>
                </a:solidFill>
                <a:latin typeface="Calibri"/>
                <a:ea typeface="Calibri"/>
                <a:cs typeface="Calibri"/>
                <a:sym typeface="Calibri"/>
              </a:rPr>
              <a:t>to</a:t>
            </a:r>
            <a:r>
              <a:rPr lang="en-US" sz="4400" b="1">
                <a:solidFill>
                  <a:schemeClr val="lt1"/>
                </a:solidFill>
                <a:latin typeface="Calibri"/>
                <a:ea typeface="Calibri"/>
                <a:cs typeface="Calibri"/>
                <a:sym typeface="Calibri"/>
              </a:rPr>
              <a:t>-</a:t>
            </a:r>
            <a:r>
              <a:rPr lang="en-US" sz="4400" b="1" i="0" u="none" strike="noStrike" cap="none">
                <a:solidFill>
                  <a:schemeClr val="lt1"/>
                </a:solidFill>
                <a:latin typeface="Calibri"/>
                <a:ea typeface="Calibri"/>
                <a:cs typeface="Calibri"/>
                <a:sym typeface="Calibri"/>
              </a:rPr>
              <a:t>Food</a:t>
            </a:r>
            <a:endParaRPr sz="1400" b="0" i="0" u="none" strike="noStrike" cap="none">
              <a:solidFill>
                <a:srgbClr val="000000"/>
              </a:solidFill>
              <a:latin typeface="Arial"/>
              <a:ea typeface="Arial"/>
              <a:cs typeface="Arial"/>
              <a:sym typeface="Arial"/>
            </a:endParaRPr>
          </a:p>
        </p:txBody>
      </p:sp>
      <p:sp>
        <p:nvSpPr>
          <p:cNvPr id="217" name="Google Shape;217;p6"/>
          <p:cNvSpPr txBox="1"/>
          <p:nvPr/>
        </p:nvSpPr>
        <p:spPr>
          <a:xfrm>
            <a:off x="1014651" y="4754096"/>
            <a:ext cx="4838020"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dirty="0">
                <a:solidFill>
                  <a:schemeClr val="lt1"/>
                </a:solidFill>
                <a:latin typeface="Calibri"/>
                <a:ea typeface="Calibri"/>
                <a:cs typeface="Calibri"/>
                <a:sym typeface="Calibri"/>
              </a:rPr>
              <a:t>Equipment or Food Contact Surfaces-to-Food</a:t>
            </a:r>
            <a:endParaRPr sz="1400" b="0" i="0" u="none" strike="noStrike" cap="none" dirty="0">
              <a:solidFill>
                <a:srgbClr val="000000"/>
              </a:solidFill>
              <a:latin typeface="Arial"/>
              <a:ea typeface="Arial"/>
              <a:cs typeface="Arial"/>
              <a:sym typeface="Arial"/>
            </a:endParaRPr>
          </a:p>
        </p:txBody>
      </p:sp>
      <p:sp>
        <p:nvSpPr>
          <p:cNvPr id="218" name="Google Shape;218;p6"/>
          <p:cNvSpPr txBox="1"/>
          <p:nvPr/>
        </p:nvSpPr>
        <p:spPr>
          <a:xfrm>
            <a:off x="6827966" y="4569430"/>
            <a:ext cx="3860750" cy="144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chemeClr val="lt1"/>
                </a:solidFill>
                <a:latin typeface="Calibri"/>
                <a:ea typeface="Calibri"/>
                <a:cs typeface="Calibri"/>
                <a:sym typeface="Calibri"/>
              </a:rPr>
              <a:t>Chemical Contamination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 name="Picture 1">
            <a:extLst>
              <a:ext uri="{FF2B5EF4-FFF2-40B4-BE49-F238E27FC236}">
                <a16:creationId xmlns:a16="http://schemas.microsoft.com/office/drawing/2014/main" id="{FC7D65D0-B9C3-3695-0154-4E80668191E6}"/>
              </a:ext>
            </a:extLst>
          </p:cNvPr>
          <p:cNvPicPr>
            <a:picLocks noChangeAspect="1"/>
          </p:cNvPicPr>
          <p:nvPr/>
        </p:nvPicPr>
        <p:blipFill>
          <a:blip r:embed="rId3"/>
          <a:stretch>
            <a:fillRect/>
          </a:stretch>
        </p:blipFill>
        <p:spPr>
          <a:xfrm>
            <a:off x="1565060" y="1058014"/>
            <a:ext cx="10289695" cy="4472773"/>
          </a:xfrm>
          <a:prstGeom prst="rect">
            <a:avLst/>
          </a:prstGeom>
        </p:spPr>
      </p:pic>
      <p:sp>
        <p:nvSpPr>
          <p:cNvPr id="6" name="Text Placeholder 5">
            <a:extLst>
              <a:ext uri="{FF2B5EF4-FFF2-40B4-BE49-F238E27FC236}">
                <a16:creationId xmlns:a16="http://schemas.microsoft.com/office/drawing/2014/main" id="{BD898F02-45DB-FA19-4946-19BD5F5990AC}"/>
              </a:ext>
            </a:extLst>
          </p:cNvPr>
          <p:cNvSpPr>
            <a:spLocks noGrp="1"/>
          </p:cNvSpPr>
          <p:nvPr>
            <p:ph type="body" idx="2"/>
          </p:nvPr>
        </p:nvSpPr>
        <p:spPr>
          <a:xfrm>
            <a:off x="1449650" y="6030805"/>
            <a:ext cx="9006396" cy="465831"/>
          </a:xfrm>
        </p:spPr>
        <p:txBody>
          <a:bodyPr/>
          <a:lstStyle/>
          <a:p>
            <a:pPr marL="76200" indent="0">
              <a:spcBef>
                <a:spcPts val="0"/>
              </a:spcBef>
              <a:buNone/>
            </a:pPr>
            <a:r>
              <a:rPr lang="en-US" dirty="0"/>
              <a:t>https://www.cdc.gov/foodsafety/keep-food-safe.html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8"/>
          <p:cNvPicPr preferRelativeResize="0"/>
          <p:nvPr/>
        </p:nvPicPr>
        <p:blipFill>
          <a:blip r:embed="rId3">
            <a:alphaModFix/>
          </a:blip>
          <a:stretch>
            <a:fillRect/>
          </a:stretch>
        </p:blipFill>
        <p:spPr>
          <a:xfrm>
            <a:off x="2524125" y="481025"/>
            <a:ext cx="4059125" cy="6274250"/>
          </a:xfrm>
          <a:prstGeom prst="rect">
            <a:avLst/>
          </a:prstGeom>
          <a:noFill/>
          <a:ln>
            <a:noFill/>
          </a:ln>
        </p:spPr>
      </p:pic>
      <p:sp>
        <p:nvSpPr>
          <p:cNvPr id="229" name="Google Shape;229;p8"/>
          <p:cNvSpPr txBox="1"/>
          <p:nvPr/>
        </p:nvSpPr>
        <p:spPr>
          <a:xfrm>
            <a:off x="6966550" y="6117925"/>
            <a:ext cx="51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i="1" dirty="0">
                <a:latin typeface="Calibri"/>
                <a:ea typeface="Calibri"/>
                <a:cs typeface="Calibri"/>
                <a:sym typeface="Calibri"/>
              </a:rPr>
              <a:t>Source</a:t>
            </a:r>
            <a:r>
              <a:rPr lang="en-US" sz="1000" dirty="0">
                <a:latin typeface="Calibri"/>
                <a:ea typeface="Calibri"/>
                <a:cs typeface="Calibri"/>
                <a:sym typeface="Calibri"/>
              </a:rPr>
              <a:t>: USDA Food and Safety Inspection Service </a:t>
            </a:r>
            <a:r>
              <a:rPr lang="en-US" sz="1000" u="sng" dirty="0">
                <a:latin typeface="Calibri"/>
                <a:ea typeface="Calibri"/>
                <a:cs typeface="Calibri"/>
                <a:sym typeface="Calibri"/>
                <a:hlinkClick r:id="rId4"/>
              </a:rPr>
              <a:t>https://www.fsis.usda.gov/food-safety/safe-food-handling-and-preparation/food-safety-basics/danger-zone-40f-140f</a:t>
            </a:r>
            <a:endParaRPr sz="1000" dirty="0">
              <a:latin typeface="Calibri"/>
              <a:ea typeface="Calibri"/>
              <a:cs typeface="Calibri"/>
              <a:sym typeface="Calibri"/>
            </a:endParaRPr>
          </a:p>
        </p:txBody>
      </p:sp>
      <p:sp>
        <p:nvSpPr>
          <p:cNvPr id="230" name="Google Shape;230;p8"/>
          <p:cNvSpPr txBox="1">
            <a:spLocks noGrp="1"/>
          </p:cNvSpPr>
          <p:nvPr>
            <p:ph type="body" idx="1"/>
          </p:nvPr>
        </p:nvSpPr>
        <p:spPr>
          <a:xfrm>
            <a:off x="7231450" y="2362575"/>
            <a:ext cx="3435600" cy="24135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D2F"/>
              </a:buClr>
              <a:buSzPts val="5000"/>
              <a:buNone/>
            </a:pPr>
            <a:r>
              <a:rPr lang="en-US" sz="4800"/>
              <a:t>Keep Food </a:t>
            </a:r>
            <a:endParaRPr sz="4800"/>
          </a:p>
          <a:p>
            <a:pPr marL="0" lvl="0" indent="0" algn="ctr" rtl="0">
              <a:lnSpc>
                <a:spcPct val="100000"/>
              </a:lnSpc>
              <a:spcBef>
                <a:spcPts val="0"/>
              </a:spcBef>
              <a:spcAft>
                <a:spcPts val="0"/>
              </a:spcAft>
              <a:buClr>
                <a:srgbClr val="000D2F"/>
              </a:buClr>
              <a:buSzPts val="5000"/>
              <a:buNone/>
            </a:pPr>
            <a:r>
              <a:rPr lang="en-US" sz="4800"/>
              <a:t>Out of the “Danger Zone”</a:t>
            </a:r>
            <a:endParaRPr sz="4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2"/>
          <p:cNvSpPr txBox="1">
            <a:spLocks noGrp="1"/>
          </p:cNvSpPr>
          <p:nvPr>
            <p:ph type="body" idx="1"/>
          </p:nvPr>
        </p:nvSpPr>
        <p:spPr>
          <a:xfrm>
            <a:off x="1004946" y="803468"/>
            <a:ext cx="6643500" cy="812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D2F"/>
              </a:buClr>
              <a:buSzPts val="5000"/>
              <a:buNone/>
            </a:pPr>
            <a:r>
              <a:rPr lang="en-US" dirty="0"/>
              <a:t>Storage Temperatures</a:t>
            </a:r>
            <a:endParaRPr dirty="0"/>
          </a:p>
        </p:txBody>
      </p:sp>
      <p:sp>
        <p:nvSpPr>
          <p:cNvPr id="236" name="Google Shape;236;p12"/>
          <p:cNvSpPr txBox="1"/>
          <p:nvPr/>
        </p:nvSpPr>
        <p:spPr>
          <a:xfrm>
            <a:off x="6827966" y="2288570"/>
            <a:ext cx="3860700" cy="144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chemeClr val="lt1"/>
                </a:solidFill>
                <a:latin typeface="Calibri"/>
                <a:ea typeface="Calibri"/>
                <a:cs typeface="Calibri"/>
                <a:sym typeface="Calibri"/>
              </a:rPr>
              <a:t>Refrigerator: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chemeClr val="lt1"/>
                </a:solidFill>
                <a:latin typeface="Calibri"/>
                <a:ea typeface="Calibri"/>
                <a:cs typeface="Calibri"/>
                <a:sym typeface="Calibri"/>
              </a:rPr>
              <a:t>40°F or Below</a:t>
            </a:r>
            <a:endParaRPr sz="1400" b="0" i="0" u="none" strike="noStrike" cap="none">
              <a:solidFill>
                <a:srgbClr val="000000"/>
              </a:solidFill>
              <a:latin typeface="Arial"/>
              <a:ea typeface="Arial"/>
              <a:cs typeface="Arial"/>
              <a:sym typeface="Arial"/>
            </a:endParaRPr>
          </a:p>
        </p:txBody>
      </p:sp>
      <p:sp>
        <p:nvSpPr>
          <p:cNvPr id="237" name="Google Shape;237;p12"/>
          <p:cNvSpPr txBox="1"/>
          <p:nvPr/>
        </p:nvSpPr>
        <p:spPr>
          <a:xfrm>
            <a:off x="6560598" y="4575595"/>
            <a:ext cx="4280099" cy="144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dirty="0">
                <a:solidFill>
                  <a:schemeClr val="lt1"/>
                </a:solidFill>
                <a:latin typeface="Calibri"/>
                <a:ea typeface="Calibri"/>
                <a:cs typeface="Calibri"/>
                <a:sym typeface="Calibri"/>
              </a:rPr>
              <a:t>Chemical: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dirty="0">
                <a:solidFill>
                  <a:schemeClr val="lt1"/>
                </a:solidFill>
                <a:latin typeface="Calibri"/>
                <a:ea typeface="Calibri"/>
                <a:cs typeface="Calibri"/>
                <a:sym typeface="Calibri"/>
              </a:rPr>
              <a:t>No Specific Temp</a:t>
            </a:r>
            <a:endParaRPr sz="1400" b="0" i="0" u="none" strike="noStrike" cap="none" dirty="0">
              <a:latin typeface="Arial"/>
              <a:ea typeface="Arial"/>
              <a:cs typeface="Arial"/>
              <a:sym typeface="Arial"/>
            </a:endParaRPr>
          </a:p>
        </p:txBody>
      </p:sp>
      <p:sp>
        <p:nvSpPr>
          <p:cNvPr id="238" name="Google Shape;238;p12"/>
          <p:cNvSpPr txBox="1"/>
          <p:nvPr/>
        </p:nvSpPr>
        <p:spPr>
          <a:xfrm>
            <a:off x="1503284" y="2288570"/>
            <a:ext cx="3860700" cy="144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chemeClr val="lt1"/>
                </a:solidFill>
                <a:latin typeface="Calibri"/>
                <a:ea typeface="Calibri"/>
                <a:cs typeface="Calibri"/>
                <a:sym typeface="Calibri"/>
              </a:rPr>
              <a:t>Dry Goods:</a:t>
            </a:r>
            <a:endParaRPr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chemeClr val="lt1"/>
                </a:solidFill>
                <a:latin typeface="Calibri"/>
                <a:ea typeface="Calibri"/>
                <a:cs typeface="Calibri"/>
                <a:sym typeface="Calibri"/>
              </a:rPr>
              <a:t>50-70°F </a:t>
            </a:r>
            <a:endParaRPr sz="4000" b="0" i="0" u="none" strike="noStrike" cap="none">
              <a:solidFill>
                <a:srgbClr val="000000"/>
              </a:solidFill>
              <a:latin typeface="Arial"/>
              <a:ea typeface="Arial"/>
              <a:cs typeface="Arial"/>
              <a:sym typeface="Arial"/>
            </a:endParaRPr>
          </a:p>
        </p:txBody>
      </p:sp>
      <p:sp>
        <p:nvSpPr>
          <p:cNvPr id="239" name="Google Shape;239;p12"/>
          <p:cNvSpPr txBox="1"/>
          <p:nvPr/>
        </p:nvSpPr>
        <p:spPr>
          <a:xfrm>
            <a:off x="1319434" y="4497505"/>
            <a:ext cx="3860700" cy="144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chemeClr val="lt1"/>
                </a:solidFill>
                <a:latin typeface="Calibri"/>
                <a:ea typeface="Calibri"/>
                <a:cs typeface="Calibri"/>
                <a:sym typeface="Calibri"/>
              </a:rPr>
              <a:t>Freezer: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chemeClr val="lt1"/>
                </a:solidFill>
                <a:latin typeface="Calibri"/>
                <a:ea typeface="Calibri"/>
                <a:cs typeface="Calibri"/>
                <a:sym typeface="Calibri"/>
              </a:rPr>
              <a:t>0°F</a:t>
            </a:r>
            <a:endParaRPr sz="1400" b="0" i="0" u="none" strike="noStrike" cap="none">
              <a:solidFill>
                <a:srgbClr val="000000"/>
              </a:solidFill>
              <a:latin typeface="Arial"/>
              <a:ea typeface="Arial"/>
              <a:cs typeface="Arial"/>
              <a:sym typeface="Arial"/>
            </a:endParaRPr>
          </a:p>
        </p:txBody>
      </p:sp>
      <p:sp>
        <p:nvSpPr>
          <p:cNvPr id="240" name="Google Shape;240;p12"/>
          <p:cNvSpPr txBox="1"/>
          <p:nvPr/>
        </p:nvSpPr>
        <p:spPr>
          <a:xfrm>
            <a:off x="2041870" y="6325115"/>
            <a:ext cx="810826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212121"/>
                </a:solidFill>
                <a:latin typeface="Calibri"/>
                <a:ea typeface="Calibri"/>
                <a:cs typeface="Calibri"/>
                <a:sym typeface="Calibri"/>
              </a:rPr>
              <a:t>*Keep chemicals stored away from the food - Mark chemicals if changing containers</a:t>
            </a:r>
            <a:endParaRPr sz="1400" b="0" i="0" u="none" strike="noStrike" cap="none">
              <a:solidFill>
                <a:srgbClr val="21212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2192</Words>
  <Application>Microsoft Macintosh PowerPoint</Application>
  <PresentationFormat>Widescreen</PresentationFormat>
  <Paragraphs>93</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Assistant</vt:lpstr>
      <vt:lpstr>Calibri</vt:lpstr>
      <vt:lpstr>Calibri Light</vt:lpstr>
      <vt:lpstr>Noto Sans</vt:lpstr>
      <vt:lpstr>Oswald</vt:lpstr>
      <vt:lpstr>Oswald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Hardee, Carson</dc:creator>
  <cp:lastModifiedBy>Hardee, Carson</cp:lastModifiedBy>
  <cp:revision>1</cp:revision>
  <dcterms:created xsi:type="dcterms:W3CDTF">2023-08-17T20:16:17Z</dcterms:created>
  <dcterms:modified xsi:type="dcterms:W3CDTF">2023-08-17T20:18:49Z</dcterms:modified>
</cp:coreProperties>
</file>