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cca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132"/>
  </p:normalViewPr>
  <p:slideViewPr>
    <p:cSldViewPr snapToGrid="0">
      <p:cViewPr varScale="1">
        <p:scale>
          <a:sx n="96" d="100"/>
          <a:sy n="96" d="100"/>
        </p:scale>
        <p:origin x="20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8F7DB-373E-784E-BEB1-2179585969CA}"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DA174-4671-1C46-A575-C06EDD153DEB}" type="slidenum">
              <a:rPr lang="en-US" smtClean="0"/>
              <a:t>‹#›</a:t>
            </a:fld>
            <a:endParaRPr lang="en-US"/>
          </a:p>
        </p:txBody>
      </p:sp>
    </p:spTree>
    <p:extLst>
      <p:ext uri="{BB962C8B-B14F-4D97-AF65-F5344CB8AC3E}">
        <p14:creationId xmlns:p14="http://schemas.microsoft.com/office/powerpoint/2010/main" val="27660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Welcome to Food Allergies. This brief module is offered as a complement to Early Care and Education college courses that cover health, safety and nutrition. It is not meant to be exhaustive but simply highlight important best practices and key information as well as provide you with additional resources.</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quick facts about allergies, almost 1 in 12 children have food allergies. Some of them will outgrow the allergy, particularly if it’s a milk, egg, wheat or soy allergy and children with food allergies are much more likely to have asthma or other non-food allergies .</a:t>
            </a:r>
          </a:p>
          <a:p>
            <a:pPr marL="0" lvl="0" indent="0" algn="l" rtl="0">
              <a:lnSpc>
                <a:spcPct val="100000"/>
              </a:lnSpc>
              <a:spcBef>
                <a:spcPts val="0"/>
              </a:spcBef>
              <a:spcAft>
                <a:spcPts val="0"/>
              </a:spcAft>
              <a:buSzPts val="1100"/>
              <a:buNone/>
            </a:pPr>
            <a:endParaRPr dirty="0"/>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important to know and recognize the symptoms of an allergic reaction so you can seek medical attention quickly. Coughing, difficulty breathing, swelling in the mouth or throat, hives and vomiting or diarrhea are all symptoms to watch out for.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Again, if you notice symptoms, enact your emergency protocols, including calling 9-1-1 if needed. </a:t>
            </a:r>
            <a:endParaRPr dirty="0"/>
          </a:p>
        </p:txBody>
      </p:sp>
      <p:sp>
        <p:nvSpPr>
          <p:cNvPr id="250" name="Google Shape;2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because children may not have been diagnosed yet or may not have a good understanding of what their allergy is, watch for these words or phrases that children may use to convey symptoms of an allergic reaction. Recognizing these phrases will help you act quickly</a:t>
            </a:r>
          </a:p>
          <a:p>
            <a:pPr marL="0" lvl="0" indent="0" algn="l" rtl="0">
              <a:lnSpc>
                <a:spcPct val="100000"/>
              </a:lnSpc>
              <a:spcBef>
                <a:spcPts val="0"/>
              </a:spcBef>
              <a:spcAft>
                <a:spcPts val="0"/>
              </a:spcAft>
              <a:buSzPts val="1100"/>
              <a:buNone/>
            </a:pPr>
            <a:endParaRPr dirty="0"/>
          </a:p>
        </p:txBody>
      </p:sp>
      <p:sp>
        <p:nvSpPr>
          <p:cNvPr id="255" name="Google Shape;2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with each module, we encourage you to review these resources as they contain more details and information to help you provide high quality care for children with food allergies. </a:t>
            </a:r>
          </a:p>
          <a:p>
            <a:pPr marL="0" lvl="0" indent="0" algn="l" rtl="0">
              <a:lnSpc>
                <a:spcPct val="100000"/>
              </a:lnSpc>
              <a:spcBef>
                <a:spcPts val="0"/>
              </a:spcBef>
              <a:spcAft>
                <a:spcPts val="0"/>
              </a:spcAft>
              <a:buSzPts val="1100"/>
              <a:buNone/>
            </a:pPr>
            <a:endParaRPr dirty="0"/>
          </a:p>
        </p:txBody>
      </p:sp>
      <p:sp>
        <p:nvSpPr>
          <p:cNvPr id="261" name="Google Shape;2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joining us to review Food Allergies. This module is made possible by the Centers for Disease Control and Prevention and was developed in collaboration between the UConn Rudd Center for Food Policy and Health and the CT Department of Public Health.</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Knowing the ins and outs of food allergies and intolerances is important for the health and safety of young children in your care. In this module we’ll review the differences between preferences, intolerances and allergies. We’ll also cover important strategies for managing food allergies and supporting children in your care so they can stay safe. </a:t>
            </a:r>
          </a:p>
          <a:p>
            <a:pPr marL="0" lvl="0" indent="0" algn="l" rtl="0">
              <a:lnSpc>
                <a:spcPct val="100000"/>
              </a:lnSpc>
              <a:spcBef>
                <a:spcPts val="0"/>
              </a:spcBef>
              <a:spcAft>
                <a:spcPts val="0"/>
              </a:spcAft>
              <a:buSzPts val="1100"/>
              <a:buNone/>
            </a:pPr>
            <a:endParaRPr dirty="0"/>
          </a:p>
        </p:txBody>
      </p:sp>
      <p:sp>
        <p:nvSpPr>
          <p:cNvPr id="188" name="Google Shape;1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 sure you’re at least a little bit familiar with food allergies. Like other kinds of allergies, they occur because the body is mistakenly reacting to a protein in the food as if it were a virus or a bacteria or some other harmful invader. This is an over-reaction by the  immune system and in some cases it can be life threatening. By contrast, a food intolerance involves the digestive system. So even though both involve food, they are completely different systems in the body that cause the reaction and thus the symptoms and experiences are quite different. </a:t>
            </a:r>
          </a:p>
          <a:p>
            <a:pPr marL="0" lvl="0" indent="0" algn="l" rtl="0">
              <a:lnSpc>
                <a:spcPct val="100000"/>
              </a:lnSpc>
              <a:spcBef>
                <a:spcPts val="0"/>
              </a:spcBef>
              <a:spcAft>
                <a:spcPts val="0"/>
              </a:spcAft>
              <a:buSzPts val="1100"/>
              <a:buNone/>
            </a:pPr>
            <a:endParaRPr dirty="0"/>
          </a:p>
        </p:txBody>
      </p:sp>
      <p:sp>
        <p:nvSpPr>
          <p:cNvPr id="195" name="Google Shape;1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look a little closer at the differences between preferences, intolerances and allergies. While each of these conditions is important to plan for and manage in your child care setting, it’s only food allergies that can be life threatening. Because of that, we’ll spend most of this module covering how to manage food allergies.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Supporting children in learning to try and accept new foods is the best way to manage food preferences and ultimately food choices. While it’s important to trust that children know what foods they like and what foods they don’t like, it’s also possible to help them become more relaxed and adventurous eaters.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intolerances occur when a person is not able to digest a certain food or component of a food. For example, lactose intolerance is when a person is unable to digest lactose, the naturally occurring sugar in dairy products. It can lead to unpleasant symptoms such as stomach bloating and diarrhea. Food intolerances are not life threatening in the short term but still require careful management to keep the child healthy.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allergies, as I stated previously, are an immune system response and can range from mild to life-threatening. Let’s go over the basics of how to care for children with allergies. </a:t>
            </a:r>
          </a:p>
          <a:p>
            <a:pPr marL="0" lvl="0" indent="0" algn="l" rtl="0">
              <a:lnSpc>
                <a:spcPct val="100000"/>
              </a:lnSpc>
              <a:spcBef>
                <a:spcPts val="0"/>
              </a:spcBef>
              <a:spcAft>
                <a:spcPts val="0"/>
              </a:spcAft>
              <a:buSzPts val="1100"/>
              <a:buNone/>
            </a:pPr>
            <a:endParaRPr dirty="0"/>
          </a:p>
        </p:txBody>
      </p:sp>
      <p:sp>
        <p:nvSpPr>
          <p:cNvPr id="202" name="Google Shape;2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367ca1b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first step is to ask the child’s family to provide documentation from their doctor, which is sometimes called a care plan, so you are clear on the type and severity of the child’s allergy as well as the recommended treatment. Children’s allergic responses can vary widely. It’s possible that just being in the same room with an allergen can cause a reaction for some children while others may be able to eat the food if prepared in a certain way. The doctor’s care plan can help clarify what needs to be done to keep the child safe.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some cases, the child may need to have an Epi pen or other rescue medication on site to reverse a severe airway reaction called anaphylaxis.</a:t>
            </a:r>
          </a:p>
          <a:p>
            <a:pPr marL="0" lvl="0" indent="0" algn="l" rtl="0">
              <a:lnSpc>
                <a:spcPct val="100000"/>
              </a:lnSpc>
              <a:spcBef>
                <a:spcPts val="0"/>
              </a:spcBef>
              <a:spcAft>
                <a:spcPts val="0"/>
              </a:spcAft>
              <a:buSzPts val="1100"/>
              <a:buNone/>
            </a:pPr>
            <a:endParaRPr dirty="0"/>
          </a:p>
        </p:txBody>
      </p:sp>
      <p:sp>
        <p:nvSpPr>
          <p:cNvPr id="207" name="Google Shape;207;g21367ca1b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367ca1bf3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It’s common for a person to be allergic to multiple foods or environmental allergens. This can be a little overwhelming when trying to prepare meals and snacks. Luckily, you don’t have to figure everything out on your own. Your Dietitian consultant can help you create menus, read labels and approve foods to serve in your program that are safe for all children.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Because you are working with young children, you may have a child in your care who develops allergic symptoms  but does not yet have a diagnosed allergy. You may be asked to by the child’s family to help them with an elimination diet prescribed by the child’s doctor to help determine if foods are the cause of the allergy. Elimination diets may also be used to help determine a food intolerance. Also, if you notice a child exhibiting some of the symptoms of an allergic reaction, whether they are diagnosed or not, follow your emergency protocols, including calling 9-1-1 if needed.</a:t>
            </a:r>
          </a:p>
          <a:p>
            <a:pPr marL="0" lvl="0" indent="0" algn="l" rtl="0">
              <a:lnSpc>
                <a:spcPct val="100000"/>
              </a:lnSpc>
              <a:spcBef>
                <a:spcPts val="0"/>
              </a:spcBef>
              <a:spcAft>
                <a:spcPts val="0"/>
              </a:spcAft>
              <a:buSzPts val="1100"/>
              <a:buNone/>
            </a:pPr>
            <a:endParaRPr dirty="0"/>
          </a:p>
        </p:txBody>
      </p:sp>
      <p:sp>
        <p:nvSpPr>
          <p:cNvPr id="213" name="Google Shape;213;g21367ca1bf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367ca1bf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with all of the topics covered in this series, Caring for Our Children: National Health and Safety Performance Standards; Guidelines for Early Care and Education Programs is an excellent resource. The steps outlined here come directly from Caring for Our Children and the link is in the resource list. Refer back to these steps as often as necessary and reference them in your policy to ensure you have good practices around managing allergies of all kinds. </a:t>
            </a:r>
            <a:endParaRPr dirty="0"/>
          </a:p>
        </p:txBody>
      </p:sp>
      <p:sp>
        <p:nvSpPr>
          <p:cNvPr id="219" name="Google Shape;219;g21367ca1b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367ca1bf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recommendations from Caring for our children are continued on </a:t>
            </a:r>
            <a:r>
              <a:rPr lang="en-US"/>
              <a:t>this slide. </a:t>
            </a:r>
            <a:r>
              <a:rPr lang="en-US" dirty="0"/>
              <a:t>You can use these steps to help inform your emergency protocols as well. </a:t>
            </a:r>
            <a:endParaRPr dirty="0"/>
          </a:p>
        </p:txBody>
      </p:sp>
      <p:sp>
        <p:nvSpPr>
          <p:cNvPr id="225" name="Google Shape;225;g21367ca1bf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person can be allergic to any food but there are some that are much more common than others. According to the U.S. Food &amp; Drug Administration, Milk, Shellfish, Fish, Soy or soybeans, peanuts,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treenuts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eggs, wheat and sesame seeds are the most common allergens. </a:t>
            </a:r>
          </a:p>
          <a:p>
            <a:pPr marL="0" lvl="0" indent="0" algn="l" rtl="0">
              <a:lnSpc>
                <a:spcPct val="100000"/>
              </a:lnSpc>
              <a:spcBef>
                <a:spcPts val="0"/>
              </a:spcBef>
              <a:spcAft>
                <a:spcPts val="0"/>
              </a:spcAft>
              <a:buSzPts val="1100"/>
              <a:buNone/>
            </a:pPr>
            <a:endParaRPr dirty="0"/>
          </a:p>
        </p:txBody>
      </p:sp>
      <p:sp>
        <p:nvSpPr>
          <p:cNvPr id="231" name="Google Shape;2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6B1C-5532-F56D-424C-54E659537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1C12A-7AD4-1A9E-E8A8-2C2A02358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7FA35D-35D0-DF6E-567F-962E2A46DDE3}"/>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5" name="Footer Placeholder 4">
            <a:extLst>
              <a:ext uri="{FF2B5EF4-FFF2-40B4-BE49-F238E27FC236}">
                <a16:creationId xmlns:a16="http://schemas.microsoft.com/office/drawing/2014/main" id="{0BFE8ADF-C1A5-C5B5-FA4D-FA8865EE6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FFF79-3D5A-E78D-30B4-D2350E48EF47}"/>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218671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7720-1AB0-641F-0A78-F7A383CF78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A503B-37D8-384A-FE5C-9AB26C0F8B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9A169-3AAB-1B6E-AE53-97C0D4F8AE8F}"/>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5" name="Footer Placeholder 4">
            <a:extLst>
              <a:ext uri="{FF2B5EF4-FFF2-40B4-BE49-F238E27FC236}">
                <a16:creationId xmlns:a16="http://schemas.microsoft.com/office/drawing/2014/main" id="{9237007C-625A-93D7-E3D3-3DCC72700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34122-507E-6A5D-1839-46012E0737F2}"/>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162090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2A98E-2ABD-14A3-5037-13B9F14624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C4C7DB-1080-366D-4EF6-516D67871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221F5-8456-675C-5302-380DDEF6BE6E}"/>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5" name="Footer Placeholder 4">
            <a:extLst>
              <a:ext uri="{FF2B5EF4-FFF2-40B4-BE49-F238E27FC236}">
                <a16:creationId xmlns:a16="http://schemas.microsoft.com/office/drawing/2014/main" id="{36454F51-1026-5CED-31F9-A47A359E0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409F1-4DE9-06A9-AEE6-ABFDAEBC7652}"/>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267230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5"/>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5"/>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9806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6"/>
          <p:cNvSpPr txBox="1">
            <a:spLocks noGrp="1"/>
          </p:cNvSpPr>
          <p:nvPr>
            <p:ph type="body" idx="1"/>
          </p:nvPr>
        </p:nvSpPr>
        <p:spPr>
          <a:xfrm>
            <a:off x="762000" y="1905000"/>
            <a:ext cx="5080000" cy="381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body" idx="2"/>
          </p:nvPr>
        </p:nvSpPr>
        <p:spPr>
          <a:xfrm>
            <a:off x="762000" y="2057400"/>
            <a:ext cx="462280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 name="Google Shape;14;p16"/>
          <p:cNvSpPr>
            <a:spLocks noGrp="1"/>
          </p:cNvSpPr>
          <p:nvPr>
            <p:ph type="pic" idx="3"/>
          </p:nvPr>
        </p:nvSpPr>
        <p:spPr>
          <a:xfrm>
            <a:off x="7772400" y="660400"/>
            <a:ext cx="3251200" cy="5537200"/>
          </a:xfrm>
          <a:prstGeom prst="rect">
            <a:avLst/>
          </a:prstGeom>
          <a:noFill/>
          <a:ln>
            <a:noFill/>
          </a:ln>
        </p:spPr>
      </p:sp>
    </p:spTree>
    <p:extLst>
      <p:ext uri="{BB962C8B-B14F-4D97-AF65-F5344CB8AC3E}">
        <p14:creationId xmlns:p14="http://schemas.microsoft.com/office/powerpoint/2010/main" val="116006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7" name="Google Shape;17;p17"/>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8" name="Google Shape;18;p17"/>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9" name="Google Shape;19;p17"/>
          <p:cNvSpPr>
            <a:spLocks noGrp="1"/>
          </p:cNvSpPr>
          <p:nvPr>
            <p:ph type="pic" idx="4"/>
          </p:nvPr>
        </p:nvSpPr>
        <p:spPr>
          <a:xfrm>
            <a:off x="7225241" y="1163638"/>
            <a:ext cx="4229100" cy="3921125"/>
          </a:xfrm>
          <a:prstGeom prst="rect">
            <a:avLst/>
          </a:prstGeom>
          <a:noFill/>
          <a:ln>
            <a:noFill/>
          </a:ln>
        </p:spPr>
      </p:sp>
    </p:spTree>
    <p:extLst>
      <p:ext uri="{BB962C8B-B14F-4D97-AF65-F5344CB8AC3E}">
        <p14:creationId xmlns:p14="http://schemas.microsoft.com/office/powerpoint/2010/main" val="2785656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8"/>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2" name="Google Shape;22;p18"/>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099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0"/>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7" name="Google Shape;27;p20"/>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8" name="Google Shape;28;p20"/>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9" name="Google Shape;29;p20"/>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0" name="Google Shape;30;p20"/>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1" name="Google Shape;31;p20"/>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2062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4" name="Google Shape;34;p21"/>
          <p:cNvSpPr txBox="1">
            <a:spLocks noGrp="1"/>
          </p:cNvSpPr>
          <p:nvPr>
            <p:ph type="body" idx="2"/>
          </p:nvPr>
        </p:nvSpPr>
        <p:spPr>
          <a:xfrm>
            <a:off x="4521200" y="685800"/>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3"/>
          </p:nvPr>
        </p:nvSpPr>
        <p:spPr>
          <a:xfrm>
            <a:off x="4877047" y="1576552"/>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body" idx="4"/>
          </p:nvPr>
        </p:nvSpPr>
        <p:spPr>
          <a:xfrm>
            <a:off x="4521200" y="3557294"/>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body" idx="5"/>
          </p:nvPr>
        </p:nvSpPr>
        <p:spPr>
          <a:xfrm>
            <a:off x="4877047" y="4448046"/>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8" name="Google Shape;38;p21"/>
          <p:cNvSpPr txBox="1">
            <a:spLocks noGrp="1"/>
          </p:cNvSpPr>
          <p:nvPr>
            <p:ph type="body" idx="6"/>
          </p:nvPr>
        </p:nvSpPr>
        <p:spPr>
          <a:xfrm>
            <a:off x="8398357" y="679302"/>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body" idx="7"/>
          </p:nvPr>
        </p:nvSpPr>
        <p:spPr>
          <a:xfrm>
            <a:off x="8754204" y="1570054"/>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8"/>
          </p:nvPr>
        </p:nvSpPr>
        <p:spPr>
          <a:xfrm>
            <a:off x="8374729" y="3563792"/>
            <a:ext cx="3467043" cy="75694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body" idx="9"/>
          </p:nvPr>
        </p:nvSpPr>
        <p:spPr>
          <a:xfrm>
            <a:off x="8730576" y="4454544"/>
            <a:ext cx="3047753" cy="17241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89703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Content">
  <p:cSld name="1_Two-Content">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558801" y="990600"/>
            <a:ext cx="518159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BE2D2D"/>
              </a:buClr>
              <a:buSzPts val="5000"/>
              <a:buFont typeface="Arial"/>
              <a:buNone/>
              <a:defRPr sz="5000" b="0" i="0" u="none" strike="noStrike" cap="none">
                <a:solidFill>
                  <a:srgbClr val="BE2D2D"/>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4" name="Google Shape;44;p22"/>
          <p:cNvSpPr txBox="1">
            <a:spLocks noGrp="1"/>
          </p:cNvSpPr>
          <p:nvPr>
            <p:ph type="body" idx="2"/>
          </p:nvPr>
        </p:nvSpPr>
        <p:spPr>
          <a:xfrm>
            <a:off x="558801" y="2717800"/>
            <a:ext cx="5181600" cy="381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5" name="Google Shape;45;p22"/>
          <p:cNvSpPr>
            <a:spLocks noGrp="1"/>
          </p:cNvSpPr>
          <p:nvPr>
            <p:ph type="pic" idx="3"/>
          </p:nvPr>
        </p:nvSpPr>
        <p:spPr>
          <a:xfrm>
            <a:off x="6553200" y="0"/>
            <a:ext cx="5638800" cy="6858000"/>
          </a:xfrm>
          <a:prstGeom prst="rect">
            <a:avLst/>
          </a:prstGeom>
          <a:noFill/>
          <a:ln>
            <a:noFill/>
          </a:ln>
        </p:spPr>
      </p:sp>
    </p:spTree>
    <p:extLst>
      <p:ext uri="{BB962C8B-B14F-4D97-AF65-F5344CB8AC3E}">
        <p14:creationId xmlns:p14="http://schemas.microsoft.com/office/powerpoint/2010/main" val="97763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229305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89CA-2A03-2699-0A18-4B68D85E6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5989-475A-E4EF-4FF8-AEA37D67D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9EC96-4C0C-9385-20F8-B54F9CC0D2CE}"/>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5" name="Footer Placeholder 4">
            <a:extLst>
              <a:ext uri="{FF2B5EF4-FFF2-40B4-BE49-F238E27FC236}">
                <a16:creationId xmlns:a16="http://schemas.microsoft.com/office/drawing/2014/main" id="{4A997D1E-E362-2CAD-1A65-D55B0D7BC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7C9DD-9656-95E3-B22E-D4082D238E60}"/>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365516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B15A-16EE-C4A3-DCD8-A35F5AEDC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AB081-4844-1BDD-8608-6097A84B9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BE8E9-D9B8-0DB0-2D62-7C4497128DC2}"/>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5" name="Footer Placeholder 4">
            <a:extLst>
              <a:ext uri="{FF2B5EF4-FFF2-40B4-BE49-F238E27FC236}">
                <a16:creationId xmlns:a16="http://schemas.microsoft.com/office/drawing/2014/main" id="{847A1BB4-1B61-FCB9-4FC7-385AC5588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955B9-BE86-AAFD-7396-D1756DA67E43}"/>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263659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031B-1A1C-7884-CDD4-11DB02BDC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66465-0234-6D1E-8906-95D87F597F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B8EA4-6EDE-BE44-5417-90D09C5968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04441-DC78-D50C-B118-0B2FA5EFD0A1}"/>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6" name="Footer Placeholder 5">
            <a:extLst>
              <a:ext uri="{FF2B5EF4-FFF2-40B4-BE49-F238E27FC236}">
                <a16:creationId xmlns:a16="http://schemas.microsoft.com/office/drawing/2014/main" id="{71D1B5DA-E7F8-1AF1-954D-DB2040500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AE9C4-9B80-833E-8776-4F5C3C7C76A0}"/>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402445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95F5-ECA4-CABD-CE52-1EE6C43531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B0587D-9583-6930-09CA-DCF737ACEE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7DEFF7-218F-F4EC-9C31-16F29AED5F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ADCAA3-583A-6EB6-AAB0-C38E03DAD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6C7E-E389-A729-F302-AEEFDF6646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D128F-75BC-F4E5-1199-67C5C11E209F}"/>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8" name="Footer Placeholder 7">
            <a:extLst>
              <a:ext uri="{FF2B5EF4-FFF2-40B4-BE49-F238E27FC236}">
                <a16:creationId xmlns:a16="http://schemas.microsoft.com/office/drawing/2014/main" id="{96D61491-EB70-CB19-4FF9-061FEC70BF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7284B6-92E0-8EC1-D23C-0902CE625FF8}"/>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225269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155F-B5CF-3424-91E6-50A79814A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295901-12ED-33FD-3AA3-E0D6415C7735}"/>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4" name="Footer Placeholder 3">
            <a:extLst>
              <a:ext uri="{FF2B5EF4-FFF2-40B4-BE49-F238E27FC236}">
                <a16:creationId xmlns:a16="http://schemas.microsoft.com/office/drawing/2014/main" id="{E5FC4A26-1CA4-0CE0-EBFB-63D8FBB5C5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230A43-2AB6-52C2-A000-787B46CE0C14}"/>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105786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B0A895-7267-6707-B339-70741141221E}"/>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3" name="Footer Placeholder 2">
            <a:extLst>
              <a:ext uri="{FF2B5EF4-FFF2-40B4-BE49-F238E27FC236}">
                <a16:creationId xmlns:a16="http://schemas.microsoft.com/office/drawing/2014/main" id="{6FE36E4C-5734-170B-03CB-1012E1AE6A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65586A-A9D6-1611-752E-48D3615FC246}"/>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349262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B214-CE72-F4BA-2239-CC5B36129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A5725-174F-30F6-B19C-87D4F8322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9125D-C237-0A91-44FF-701386E0F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48CD2-37CA-F898-138F-B497C62378CE}"/>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6" name="Footer Placeholder 5">
            <a:extLst>
              <a:ext uri="{FF2B5EF4-FFF2-40B4-BE49-F238E27FC236}">
                <a16:creationId xmlns:a16="http://schemas.microsoft.com/office/drawing/2014/main" id="{15018F2B-930F-0BB6-95E1-013BFCD34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BF9F6-691B-981E-62D4-E7CBCCACCB4A}"/>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248568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4293-C4F5-26A2-E4A1-09B990212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C8DE2-CABC-3D32-1E4D-9B8AEAF07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060B52-EB3A-7EFD-65BB-04399EC98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949387-1F68-7665-D2DA-EE1793311386}"/>
              </a:ext>
            </a:extLst>
          </p:cNvPr>
          <p:cNvSpPr>
            <a:spLocks noGrp="1"/>
          </p:cNvSpPr>
          <p:nvPr>
            <p:ph type="dt" sz="half" idx="10"/>
          </p:nvPr>
        </p:nvSpPr>
        <p:spPr/>
        <p:txBody>
          <a:bodyPr/>
          <a:lstStyle/>
          <a:p>
            <a:fld id="{8FA6C281-CF31-DB46-BCFD-028C4BB09F89}" type="datetimeFigureOut">
              <a:rPr lang="en-US" smtClean="0"/>
              <a:t>8/17/23</a:t>
            </a:fld>
            <a:endParaRPr lang="en-US"/>
          </a:p>
        </p:txBody>
      </p:sp>
      <p:sp>
        <p:nvSpPr>
          <p:cNvPr id="6" name="Footer Placeholder 5">
            <a:extLst>
              <a:ext uri="{FF2B5EF4-FFF2-40B4-BE49-F238E27FC236}">
                <a16:creationId xmlns:a16="http://schemas.microsoft.com/office/drawing/2014/main" id="{AD741EE9-DC71-B603-E14E-1F7958619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8384B-2CD5-AEEB-1203-BB93DB856306}"/>
              </a:ext>
            </a:extLst>
          </p:cNvPr>
          <p:cNvSpPr>
            <a:spLocks noGrp="1"/>
          </p:cNvSpPr>
          <p:nvPr>
            <p:ph type="sldNum" sz="quarter" idx="12"/>
          </p:nvPr>
        </p:nvSpPr>
        <p:spPr/>
        <p:txBody>
          <a:bodyPr/>
          <a:lstStyle/>
          <a:p>
            <a:fld id="{DE790457-E088-154D-8532-30204351E089}" type="slidenum">
              <a:rPr lang="en-US" smtClean="0"/>
              <a:t>‹#›</a:t>
            </a:fld>
            <a:endParaRPr lang="en-US"/>
          </a:p>
        </p:txBody>
      </p:sp>
    </p:spTree>
    <p:extLst>
      <p:ext uri="{BB962C8B-B14F-4D97-AF65-F5344CB8AC3E}">
        <p14:creationId xmlns:p14="http://schemas.microsoft.com/office/powerpoint/2010/main" val="27277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12C2B-3794-5943-C7E5-528A296E2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7C9D5-BDCE-3479-9C96-1F3BDE794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D1BC1-8F6A-FA82-F0DA-99F8544B2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6C281-CF31-DB46-BCFD-028C4BB09F89}" type="datetimeFigureOut">
              <a:rPr lang="en-US" smtClean="0"/>
              <a:t>8/17/23</a:t>
            </a:fld>
            <a:endParaRPr lang="en-US"/>
          </a:p>
        </p:txBody>
      </p:sp>
      <p:sp>
        <p:nvSpPr>
          <p:cNvPr id="5" name="Footer Placeholder 4">
            <a:extLst>
              <a:ext uri="{FF2B5EF4-FFF2-40B4-BE49-F238E27FC236}">
                <a16:creationId xmlns:a16="http://schemas.microsoft.com/office/drawing/2014/main" id="{E70D8272-7E2E-2393-4A45-D5916C68F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7C6B4-E616-F345-33AA-519D15236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90457-E088-154D-8532-30204351E089}" type="slidenum">
              <a:rPr lang="en-US" smtClean="0"/>
              <a:t>‹#›</a:t>
            </a:fld>
            <a:endParaRPr lang="en-US"/>
          </a:p>
        </p:txBody>
      </p:sp>
    </p:spTree>
    <p:extLst>
      <p:ext uri="{BB962C8B-B14F-4D97-AF65-F5344CB8AC3E}">
        <p14:creationId xmlns:p14="http://schemas.microsoft.com/office/powerpoint/2010/main" val="367806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nrckids.org/CFOC/Database/4.2.0.10" TargetMode="External"/><Relationship Id="rId7" Type="http://schemas.openxmlformats.org/officeDocument/2006/relationships/hyperlink" Target="https://kidswithfoodallergies.org/"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virtuallabschool.org/focused-topics/essentials-in-child-care-food-service" TargetMode="External"/><Relationship Id="rId5" Type="http://schemas.openxmlformats.org/officeDocument/2006/relationships/hyperlink" Target="https://theicn.org/icn-resources-a-z/child-care-center-food-allergy-fact-sheets" TargetMode="External"/><Relationship Id="rId4" Type="http://schemas.openxmlformats.org/officeDocument/2006/relationships/hyperlink" Target="https://theicn.org/september-202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nrckids.org/CFOC/Database/4.2.0.1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nrckids.org/CFOC/Database/4.2.0.10"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14400" y="2095500"/>
            <a:ext cx="7569200" cy="134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8800"/>
              <a:buNone/>
            </a:pPr>
            <a:r>
              <a:rPr lang="en-US"/>
              <a:t>Food Allergies</a:t>
            </a:r>
            <a:endParaRPr/>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rgbClr val="001640"/>
                </a:solidFill>
                <a:latin typeface="Oswald SemiBold"/>
                <a:ea typeface="Oswald SemiBold"/>
                <a:cs typeface="Oswald SemiBold"/>
                <a:sym typeface="Oswald SemiBold"/>
              </a:rPr>
              <a:t>August 2023</a:t>
            </a:r>
            <a:endParaRPr dirty="0">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p:nvPr/>
        </p:nvSpPr>
        <p:spPr>
          <a:xfrm>
            <a:off x="7892619" y="4655851"/>
            <a:ext cx="3980566" cy="1556842"/>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8"/>
          <p:cNvSpPr/>
          <p:nvPr/>
        </p:nvSpPr>
        <p:spPr>
          <a:xfrm>
            <a:off x="4168814" y="603941"/>
            <a:ext cx="3980566" cy="1556842"/>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8"/>
          <p:cNvSpPr txBox="1">
            <a:spLocks noGrp="1"/>
          </p:cNvSpPr>
          <p:nvPr>
            <p:ph type="body" idx="1"/>
          </p:nvPr>
        </p:nvSpPr>
        <p:spPr>
          <a:xfrm>
            <a:off x="514154" y="685800"/>
            <a:ext cx="2909466" cy="152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4000"/>
              <a:buNone/>
            </a:pPr>
            <a:r>
              <a:rPr lang="en-US"/>
              <a:t>Food Allergy Facts</a:t>
            </a:r>
            <a:endParaRPr/>
          </a:p>
        </p:txBody>
      </p:sp>
      <p:sp>
        <p:nvSpPr>
          <p:cNvPr id="241" name="Google Shape;241;p8"/>
          <p:cNvSpPr txBox="1">
            <a:spLocks noGrp="1"/>
          </p:cNvSpPr>
          <p:nvPr>
            <p:ph type="body" idx="2"/>
          </p:nvPr>
        </p:nvSpPr>
        <p:spPr>
          <a:xfrm>
            <a:off x="4425576" y="764888"/>
            <a:ext cx="3467043" cy="5281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700"/>
              <a:t>Fact 1</a:t>
            </a:r>
            <a:endParaRPr sz="2700"/>
          </a:p>
        </p:txBody>
      </p:sp>
      <p:sp>
        <p:nvSpPr>
          <p:cNvPr id="242" name="Google Shape;242;p8"/>
          <p:cNvSpPr/>
          <p:nvPr/>
        </p:nvSpPr>
        <p:spPr>
          <a:xfrm>
            <a:off x="5956908" y="2629896"/>
            <a:ext cx="3980566" cy="1556842"/>
          </a:xfrm>
          <a:prstGeom prst="rect">
            <a:avLst/>
          </a:prstGeom>
          <a:solidFill>
            <a:schemeClr val="accent1"/>
          </a:solidFill>
          <a:ln w="25400" cap="flat" cmpd="sng">
            <a:solidFill>
              <a:srgbClr val="0010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8"/>
          <p:cNvSpPr txBox="1">
            <a:spLocks noGrp="1"/>
          </p:cNvSpPr>
          <p:nvPr>
            <p:ph type="body" idx="3"/>
          </p:nvPr>
        </p:nvSpPr>
        <p:spPr>
          <a:xfrm>
            <a:off x="4698663" y="1292998"/>
            <a:ext cx="3047700" cy="660000"/>
          </a:xfrm>
          <a:prstGeom prst="rect">
            <a:avLst/>
          </a:prstGeom>
          <a:noFill/>
          <a:ln>
            <a:noFill/>
          </a:ln>
        </p:spPr>
        <p:txBody>
          <a:bodyPr spcFirstLastPara="1" wrap="square" lIns="91425" tIns="45700" rIns="91425" bIns="45700" anchor="t" anchorCtr="0">
            <a:noAutofit/>
          </a:bodyPr>
          <a:lstStyle/>
          <a:p>
            <a:pPr marL="0" lvl="0" indent="0" algn="ctr" rtl="0">
              <a:lnSpc>
                <a:spcPct val="102222"/>
              </a:lnSpc>
              <a:spcBef>
                <a:spcPts val="0"/>
              </a:spcBef>
              <a:spcAft>
                <a:spcPts val="0"/>
              </a:spcAft>
              <a:buClr>
                <a:schemeClr val="lt1"/>
              </a:buClr>
              <a:buSzPts val="1800"/>
              <a:buNone/>
            </a:pPr>
            <a:r>
              <a:rPr lang="en-US" sz="2067" b="1">
                <a:solidFill>
                  <a:schemeClr val="lt1"/>
                </a:solidFill>
              </a:rPr>
              <a:t>7.6% of children have food allergies</a:t>
            </a:r>
            <a:endParaRPr sz="2067"/>
          </a:p>
        </p:txBody>
      </p:sp>
      <p:sp>
        <p:nvSpPr>
          <p:cNvPr id="244" name="Google Shape;244;p8"/>
          <p:cNvSpPr txBox="1"/>
          <p:nvPr/>
        </p:nvSpPr>
        <p:spPr>
          <a:xfrm>
            <a:off x="6211275" y="2629897"/>
            <a:ext cx="3467100" cy="42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Noto Sans"/>
              <a:buNone/>
            </a:pPr>
            <a:r>
              <a:rPr lang="en-US" sz="2600" b="1" i="0" u="none" strike="noStrike" cap="none">
                <a:solidFill>
                  <a:srgbClr val="BE2D2D"/>
                </a:solidFill>
                <a:latin typeface="Assistant"/>
                <a:ea typeface="Assistant"/>
                <a:cs typeface="Assistant"/>
                <a:sym typeface="Assistant"/>
              </a:rPr>
              <a:t>Fact 2</a:t>
            </a:r>
            <a:endParaRPr sz="1600" b="0" i="0" u="none" strike="noStrike" cap="none">
              <a:solidFill>
                <a:srgbClr val="000000"/>
              </a:solidFill>
              <a:latin typeface="Arial"/>
              <a:ea typeface="Arial"/>
              <a:cs typeface="Arial"/>
              <a:sym typeface="Arial"/>
            </a:endParaRPr>
          </a:p>
        </p:txBody>
      </p:sp>
      <p:sp>
        <p:nvSpPr>
          <p:cNvPr id="245" name="Google Shape;245;p8"/>
          <p:cNvSpPr txBox="1"/>
          <p:nvPr/>
        </p:nvSpPr>
        <p:spPr>
          <a:xfrm>
            <a:off x="5956775" y="2949950"/>
            <a:ext cx="3980700" cy="708900"/>
          </a:xfrm>
          <a:prstGeom prst="rect">
            <a:avLst/>
          </a:prstGeom>
          <a:noFill/>
          <a:ln>
            <a:noFill/>
          </a:ln>
        </p:spPr>
        <p:txBody>
          <a:bodyPr spcFirstLastPara="1" wrap="square" lIns="91425" tIns="45700" rIns="91425" bIns="45700" anchor="t" anchorCtr="0">
            <a:noAutofit/>
          </a:bodyPr>
          <a:lstStyle/>
          <a:p>
            <a:pPr marL="0" marR="0" lvl="0" indent="0" algn="ctr" rtl="0">
              <a:lnSpc>
                <a:spcPct val="102222"/>
              </a:lnSpc>
              <a:spcBef>
                <a:spcPts val="0"/>
              </a:spcBef>
              <a:spcAft>
                <a:spcPts val="0"/>
              </a:spcAft>
              <a:buClr>
                <a:schemeClr val="lt1"/>
              </a:buClr>
              <a:buSzPts val="1800"/>
              <a:buFont typeface="Arial"/>
              <a:buNone/>
            </a:pPr>
            <a:r>
              <a:rPr lang="en-US" sz="1900" b="1" i="0" u="none" strike="noStrike" cap="none" dirty="0">
                <a:solidFill>
                  <a:schemeClr val="lt1"/>
                </a:solidFill>
                <a:latin typeface="Calibri"/>
                <a:ea typeface="Calibri"/>
                <a:cs typeface="Calibri"/>
                <a:sym typeface="Calibri"/>
              </a:rPr>
              <a:t>Milk, egg, wheat, and soy allergies are often outgrown. Most people do not outgrow peanut, tree nut, fish, and shellfish allergies</a:t>
            </a:r>
            <a:endParaRPr sz="1500" b="0" i="0" u="none" strike="noStrike" cap="none" dirty="0">
              <a:solidFill>
                <a:srgbClr val="000000"/>
              </a:solidFill>
              <a:latin typeface="Arial"/>
              <a:ea typeface="Arial"/>
              <a:cs typeface="Arial"/>
              <a:sym typeface="Arial"/>
            </a:endParaRPr>
          </a:p>
        </p:txBody>
      </p:sp>
      <p:sp>
        <p:nvSpPr>
          <p:cNvPr id="246" name="Google Shape;246;p8"/>
          <p:cNvSpPr txBox="1"/>
          <p:nvPr/>
        </p:nvSpPr>
        <p:spPr>
          <a:xfrm>
            <a:off x="8149380" y="4754864"/>
            <a:ext cx="3467043" cy="528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Noto Sans"/>
              <a:buNone/>
            </a:pPr>
            <a:r>
              <a:rPr lang="en-US" sz="2400" b="1" i="0" u="none" strike="noStrike" cap="none">
                <a:solidFill>
                  <a:srgbClr val="BE2D2D"/>
                </a:solidFill>
                <a:latin typeface="Assistant"/>
                <a:ea typeface="Assistant"/>
                <a:cs typeface="Assistant"/>
                <a:sym typeface="Assistant"/>
              </a:rPr>
              <a:t>Fact 3</a:t>
            </a:r>
            <a:endParaRPr sz="1400" b="0" i="0" u="none" strike="noStrike" cap="none">
              <a:solidFill>
                <a:srgbClr val="000000"/>
              </a:solidFill>
              <a:latin typeface="Arial"/>
              <a:ea typeface="Arial"/>
              <a:cs typeface="Arial"/>
              <a:sym typeface="Arial"/>
            </a:endParaRPr>
          </a:p>
        </p:txBody>
      </p:sp>
      <p:sp>
        <p:nvSpPr>
          <p:cNvPr id="247" name="Google Shape;247;p8"/>
          <p:cNvSpPr txBox="1"/>
          <p:nvPr/>
        </p:nvSpPr>
        <p:spPr>
          <a:xfrm>
            <a:off x="7838625" y="5177250"/>
            <a:ext cx="3980700" cy="770700"/>
          </a:xfrm>
          <a:prstGeom prst="rect">
            <a:avLst/>
          </a:prstGeom>
          <a:noFill/>
          <a:ln>
            <a:noFill/>
          </a:ln>
        </p:spPr>
        <p:txBody>
          <a:bodyPr spcFirstLastPara="1" wrap="square" lIns="91425" tIns="45700" rIns="91425" bIns="45700" anchor="t" anchorCtr="0">
            <a:noAutofit/>
          </a:bodyPr>
          <a:lstStyle/>
          <a:p>
            <a:pPr marL="0" marR="0" lvl="0" indent="0" algn="ctr" rtl="0">
              <a:lnSpc>
                <a:spcPct val="98553"/>
              </a:lnSpc>
              <a:spcBef>
                <a:spcPts val="0"/>
              </a:spcBef>
              <a:spcAft>
                <a:spcPts val="0"/>
              </a:spcAft>
              <a:buClr>
                <a:schemeClr val="lt1"/>
              </a:buClr>
              <a:buSzPts val="1867"/>
              <a:buFont typeface="Arial"/>
              <a:buNone/>
            </a:pPr>
            <a:r>
              <a:rPr lang="en-US" sz="1867" b="1" i="0" u="none" strike="noStrike" cap="none">
                <a:solidFill>
                  <a:schemeClr val="lt1"/>
                </a:solidFill>
                <a:latin typeface="Calibri"/>
                <a:ea typeface="Calibri"/>
                <a:cs typeface="Calibri"/>
                <a:sym typeface="Calibri"/>
              </a:rPr>
              <a:t>C</a:t>
            </a:r>
            <a:r>
              <a:rPr lang="en-US" sz="1967" b="1" i="0" u="none" strike="noStrike" cap="none">
                <a:solidFill>
                  <a:schemeClr val="lt1"/>
                </a:solidFill>
                <a:latin typeface="Calibri"/>
                <a:ea typeface="Calibri"/>
                <a:cs typeface="Calibri"/>
                <a:sym typeface="Calibri"/>
              </a:rPr>
              <a:t>hildren with food allergies are 2-4 times more likely to have asthma or other allergic diseases</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p:cNvPicPr preferRelativeResize="0"/>
          <p:nvPr/>
        </p:nvPicPr>
        <p:blipFill>
          <a:blip r:embed="rId3">
            <a:alphaModFix/>
          </a:blip>
          <a:stretch>
            <a:fillRect/>
          </a:stretch>
        </p:blipFill>
        <p:spPr>
          <a:xfrm>
            <a:off x="2023063" y="492600"/>
            <a:ext cx="8145873" cy="62945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body" idx="2"/>
          </p:nvPr>
        </p:nvSpPr>
        <p:spPr>
          <a:xfrm>
            <a:off x="514375" y="1085850"/>
            <a:ext cx="5242800" cy="4143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3600"/>
              <a:buNone/>
            </a:pPr>
            <a:r>
              <a:rPr lang="en-US" sz="3600"/>
              <a:t>Young children may not know that what they are feeling is a food allergy reaction.</a:t>
            </a:r>
            <a:endParaRPr sz="3600"/>
          </a:p>
          <a:p>
            <a:pPr marL="0" lvl="0" indent="0" algn="ctr" rtl="0">
              <a:lnSpc>
                <a:spcPct val="100000"/>
              </a:lnSpc>
              <a:spcBef>
                <a:spcPts val="0"/>
              </a:spcBef>
              <a:spcAft>
                <a:spcPts val="0"/>
              </a:spcAft>
              <a:buClr>
                <a:srgbClr val="000000"/>
              </a:buClr>
              <a:buSzPts val="3600"/>
              <a:buNone/>
            </a:pPr>
            <a:endParaRPr sz="3600"/>
          </a:p>
          <a:p>
            <a:pPr marL="0" lvl="0" indent="0" algn="ctr" rtl="0">
              <a:lnSpc>
                <a:spcPct val="100000"/>
              </a:lnSpc>
              <a:spcBef>
                <a:spcPts val="0"/>
              </a:spcBef>
              <a:spcAft>
                <a:spcPts val="0"/>
              </a:spcAft>
              <a:buClr>
                <a:srgbClr val="000000"/>
              </a:buClr>
              <a:buSzPts val="3600"/>
              <a:buNone/>
            </a:pPr>
            <a:r>
              <a:rPr lang="en-US" sz="3600"/>
              <a:t>Instead, they may say any of the following:</a:t>
            </a:r>
            <a:endParaRPr/>
          </a:p>
          <a:p>
            <a:pPr marL="0" lvl="0" indent="0" algn="ctr" rtl="0">
              <a:lnSpc>
                <a:spcPct val="100000"/>
              </a:lnSpc>
              <a:spcBef>
                <a:spcPts val="640"/>
              </a:spcBef>
              <a:spcAft>
                <a:spcPts val="0"/>
              </a:spcAft>
              <a:buClr>
                <a:srgbClr val="000000"/>
              </a:buClr>
              <a:buSzPts val="3200"/>
              <a:buNone/>
            </a:pPr>
            <a:endParaRPr sz="3200"/>
          </a:p>
        </p:txBody>
      </p:sp>
      <p:pic>
        <p:nvPicPr>
          <p:cNvPr id="258" name="Google Shape;258;p11"/>
          <p:cNvPicPr preferRelativeResize="0"/>
          <p:nvPr/>
        </p:nvPicPr>
        <p:blipFill rotWithShape="1">
          <a:blip r:embed="rId3">
            <a:alphaModFix/>
          </a:blip>
          <a:srcRect t="6547" r="32143" b="8426"/>
          <a:stretch/>
        </p:blipFill>
        <p:spPr>
          <a:xfrm>
            <a:off x="5965100" y="898725"/>
            <a:ext cx="5794775" cy="5610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body" idx="1"/>
          </p:nvPr>
        </p:nvSpPr>
        <p:spPr>
          <a:xfrm>
            <a:off x="1471600" y="848850"/>
            <a:ext cx="7831800" cy="80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5000"/>
              <a:buNone/>
            </a:pPr>
            <a:r>
              <a:rPr lang="en-US"/>
              <a:t>Resources and References</a:t>
            </a:r>
            <a:endParaRPr/>
          </a:p>
        </p:txBody>
      </p:sp>
      <p:sp>
        <p:nvSpPr>
          <p:cNvPr id="264" name="Google Shape;264;p12"/>
          <p:cNvSpPr txBox="1">
            <a:spLocks noGrp="1"/>
          </p:cNvSpPr>
          <p:nvPr>
            <p:ph type="body" idx="2"/>
          </p:nvPr>
        </p:nvSpPr>
        <p:spPr>
          <a:xfrm>
            <a:off x="1321325" y="1748650"/>
            <a:ext cx="10167900" cy="4084500"/>
          </a:xfrm>
          <a:prstGeom prst="rect">
            <a:avLst/>
          </a:prstGeom>
          <a:noFill/>
          <a:ln>
            <a:noFill/>
          </a:ln>
        </p:spPr>
        <p:txBody>
          <a:bodyPr spcFirstLastPara="1" wrap="square" lIns="91425" tIns="45700" rIns="91425" bIns="45700" anchor="t" anchorCtr="0">
            <a:noAutofit/>
          </a:bodyPr>
          <a:lstStyle/>
          <a:p>
            <a:pPr marL="228611" lvl="0" indent="-196861" algn="l" rtl="0">
              <a:lnSpc>
                <a:spcPct val="100000"/>
              </a:lnSpc>
              <a:spcBef>
                <a:spcPts val="0"/>
              </a:spcBef>
              <a:spcAft>
                <a:spcPts val="0"/>
              </a:spcAft>
              <a:buClr>
                <a:srgbClr val="BE2D2D"/>
              </a:buClr>
              <a:buSzPts val="1900"/>
              <a:buFont typeface="Noto Sans"/>
              <a:buChar char="▪"/>
            </a:pPr>
            <a:r>
              <a:rPr lang="en-US" sz="1900"/>
              <a:t>Caring for Our </a:t>
            </a:r>
            <a:r>
              <a:rPr lang="en-US" sz="1900">
                <a:solidFill>
                  <a:schemeClr val="accent2"/>
                </a:solidFill>
              </a:rPr>
              <a:t>Children National Standards Chapter 4: Nutrition and Food Service. 4.2. General Requirements. 4.2.0.10: Care for Children with Food Allergies </a:t>
            </a:r>
            <a:r>
              <a:rPr lang="en-US" sz="1900" u="sng">
                <a:solidFill>
                  <a:schemeClr val="accent2"/>
                </a:solidFill>
                <a:hlinkClick r:id="rId3">
                  <a:extLst>
                    <a:ext uri="{A12FA001-AC4F-418D-AE19-62706E023703}">
                      <ahyp:hlinkClr xmlns:ahyp="http://schemas.microsoft.com/office/drawing/2018/hyperlinkcolor" val="tx"/>
                    </a:ext>
                  </a:extLst>
                </a:hlinkClick>
              </a:rPr>
              <a:t>https://nrckids.org/CFOC/Database/4.2.0.10</a:t>
            </a:r>
            <a:endParaRPr sz="190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n-US" sz="1900">
                <a:solidFill>
                  <a:schemeClr val="accent2"/>
                </a:solidFill>
              </a:rPr>
              <a:t>Institute of Child Nutrition, Mealtime Memo September 2022 – Food Allergies and Intolerances: </a:t>
            </a:r>
            <a:r>
              <a:rPr lang="en-US" sz="1900" u="sng">
                <a:solidFill>
                  <a:schemeClr val="accent2"/>
                </a:solidFill>
                <a:hlinkClick r:id="rId4">
                  <a:extLst>
                    <a:ext uri="{A12FA001-AC4F-418D-AE19-62706E023703}">
                      <ahyp:hlinkClr xmlns:ahyp="http://schemas.microsoft.com/office/drawing/2018/hyperlinkcolor" val="tx"/>
                    </a:ext>
                  </a:extLst>
                </a:hlinkClick>
              </a:rPr>
              <a:t>https://theicn.org/september-2022</a:t>
            </a:r>
            <a:endParaRPr sz="190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n-US" sz="1900">
                <a:solidFill>
                  <a:schemeClr val="accent2"/>
                </a:solidFill>
              </a:rPr>
              <a:t>Institute of Child Nutrition, Child Care Center Food Allergy Fact Sheets:  </a:t>
            </a:r>
            <a:r>
              <a:rPr lang="en-US" sz="1900" u="sng">
                <a:solidFill>
                  <a:schemeClr val="accent2"/>
                </a:solidFill>
                <a:hlinkClick r:id="rId5">
                  <a:extLst>
                    <a:ext uri="{A12FA001-AC4F-418D-AE19-62706E023703}">
                      <ahyp:hlinkClr xmlns:ahyp="http://schemas.microsoft.com/office/drawing/2018/hyperlinkcolor" val="tx"/>
                    </a:ext>
                  </a:extLst>
                </a:hlinkClick>
              </a:rPr>
              <a:t>https://theicn.org/icn-resources-a-z/child-care-center-food-allergy-fact-sheets</a:t>
            </a:r>
            <a:endParaRPr sz="190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n-US" sz="1900">
                <a:solidFill>
                  <a:schemeClr val="accent2"/>
                </a:solidFill>
              </a:rPr>
              <a:t>Department of Defense Child Development Virtual Laboratory School. Essentials in Child Care Food Service: </a:t>
            </a:r>
            <a:r>
              <a:rPr lang="en-US" sz="1900" u="sng">
                <a:solidFill>
                  <a:schemeClr val="accent2"/>
                </a:solidFill>
                <a:hlinkClick r:id="rId6">
                  <a:extLst>
                    <a:ext uri="{A12FA001-AC4F-418D-AE19-62706E023703}">
                      <ahyp:hlinkClr xmlns:ahyp="http://schemas.microsoft.com/office/drawing/2018/hyperlinkcolor" val="tx"/>
                    </a:ext>
                  </a:extLst>
                </a:hlinkClick>
              </a:rPr>
              <a:t>https://www.virtuallabschool.org/focused-topics/essentials-in-child-care-food-service</a:t>
            </a:r>
            <a:endParaRPr sz="1900">
              <a:solidFill>
                <a:schemeClr val="accent2"/>
              </a:solidFill>
            </a:endParaRPr>
          </a:p>
          <a:p>
            <a:pPr marL="228611" lvl="0" indent="-196861" algn="l" rtl="0">
              <a:lnSpc>
                <a:spcPct val="100000"/>
              </a:lnSpc>
              <a:spcBef>
                <a:spcPts val="1712"/>
              </a:spcBef>
              <a:spcAft>
                <a:spcPts val="0"/>
              </a:spcAft>
              <a:buClr>
                <a:schemeClr val="accent2"/>
              </a:buClr>
              <a:buSzPts val="1900"/>
              <a:buFont typeface="Noto Sans"/>
              <a:buChar char="▪"/>
            </a:pPr>
            <a:r>
              <a:rPr lang="en-US" sz="1900">
                <a:solidFill>
                  <a:schemeClr val="accent2"/>
                </a:solidFill>
              </a:rPr>
              <a:t>Asthma and Foundation of America, Kids With Food Allergies: </a:t>
            </a:r>
            <a:r>
              <a:rPr lang="en-US" sz="1900" u="sng">
                <a:solidFill>
                  <a:schemeClr val="accent2"/>
                </a:solidFill>
                <a:hlinkClick r:id="rId7">
                  <a:extLst>
                    <a:ext uri="{A12FA001-AC4F-418D-AE19-62706E023703}">
                      <ahyp:hlinkClr xmlns:ahyp="http://schemas.microsoft.com/office/drawing/2018/hyperlinkcolor" val="tx"/>
                    </a:ext>
                  </a:extLst>
                </a:hlinkClick>
              </a:rPr>
              <a:t>Kidswithfoodallergies.org</a:t>
            </a:r>
            <a:endParaRPr sz="1900">
              <a:solidFill>
                <a:schemeClr val="accent2"/>
              </a:solidFill>
            </a:endParaRPr>
          </a:p>
          <a:p>
            <a:pPr marL="0" lvl="0" indent="0" algn="l" rtl="0">
              <a:lnSpc>
                <a:spcPct val="100000"/>
              </a:lnSpc>
              <a:spcBef>
                <a:spcPts val="1712"/>
              </a:spcBef>
              <a:spcAft>
                <a:spcPts val="0"/>
              </a:spcAft>
              <a:buNone/>
            </a:pPr>
            <a:endParaRPr sz="2200"/>
          </a:p>
        </p:txBody>
      </p:sp>
      <p:sp>
        <p:nvSpPr>
          <p:cNvPr id="265" name="Google Shape;265;p12"/>
          <p:cNvSpPr txBox="1"/>
          <p:nvPr/>
        </p:nvSpPr>
        <p:spPr>
          <a:xfrm>
            <a:off x="628425" y="5930750"/>
            <a:ext cx="10804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rgbClr val="212121"/>
                </a:solidFill>
              </a:rPr>
              <a:t>Disclosure:</a:t>
            </a:r>
            <a:r>
              <a:rPr lang="en-US" sz="1600" b="1" i="1">
                <a:solidFill>
                  <a:srgbClr val="212121"/>
                </a:solidFill>
                <a:latin typeface="Calibri"/>
                <a:ea typeface="Calibri"/>
                <a:cs typeface="Calibri"/>
                <a:sym typeface="Calibri"/>
              </a:rPr>
              <a:t> </a:t>
            </a:r>
            <a:r>
              <a:rPr lang="en-US" sz="1600" b="1" i="1">
                <a:solidFill>
                  <a:srgbClr val="212121"/>
                </a:solidFill>
              </a:rPr>
              <a:t>The information in this module is based on a variety of sources listed above. It highlights key points relevant to this topic, but is not exhaustive. Please refer to the above resources for more information.</a:t>
            </a:r>
            <a:endParaRPr sz="1600" b="1" i="1">
              <a:solidFill>
                <a:srgbClr val="21212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1640"/>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Made possible with funding from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the Centers for Disease Control and Prevention</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body" idx="2"/>
          </p:nvPr>
        </p:nvSpPr>
        <p:spPr>
          <a:xfrm>
            <a:off x="791817" y="1858617"/>
            <a:ext cx="4622800" cy="157038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5000"/>
              <a:buNone/>
            </a:pPr>
            <a:r>
              <a:rPr lang="en-US">
                <a:latin typeface="Oswald"/>
                <a:ea typeface="Oswald"/>
                <a:cs typeface="Oswald"/>
                <a:sym typeface="Oswald"/>
              </a:rPr>
              <a:t>Food Allergies in Young Children</a:t>
            </a:r>
            <a:endParaRPr>
              <a:latin typeface="Oswald"/>
              <a:ea typeface="Oswald"/>
              <a:cs typeface="Oswald"/>
              <a:sym typeface="Oswald"/>
            </a:endParaRPr>
          </a:p>
        </p:txBody>
      </p:sp>
      <p:pic>
        <p:nvPicPr>
          <p:cNvPr id="191" name="Google Shape;191;p2" descr="A person and a child preparing food&#10;&#10;Description automatically generated with medium confidence"/>
          <p:cNvPicPr preferRelativeResize="0">
            <a:picLocks noGrp="1"/>
          </p:cNvPicPr>
          <p:nvPr>
            <p:ph type="pic" idx="3"/>
          </p:nvPr>
        </p:nvPicPr>
        <p:blipFill rotWithShape="1">
          <a:blip r:embed="rId3">
            <a:alphaModFix/>
          </a:blip>
          <a:srcRect l="30410" r="30410"/>
          <a:stretch/>
        </p:blipFill>
        <p:spPr>
          <a:xfrm>
            <a:off x="7156174" y="978452"/>
            <a:ext cx="4244006" cy="5537200"/>
          </a:xfrm>
          <a:prstGeom prst="rect">
            <a:avLst/>
          </a:prstGeom>
          <a:noFill/>
          <a:ln>
            <a:noFill/>
          </a:ln>
        </p:spPr>
      </p:pic>
      <p:sp>
        <p:nvSpPr>
          <p:cNvPr id="192" name="Google Shape;192;p2"/>
          <p:cNvSpPr txBox="1">
            <a:spLocks noGrp="1"/>
          </p:cNvSpPr>
          <p:nvPr>
            <p:ph type="body" idx="1"/>
          </p:nvPr>
        </p:nvSpPr>
        <p:spPr>
          <a:xfrm>
            <a:off x="720401" y="3889925"/>
            <a:ext cx="5466000" cy="198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Noto Sans"/>
              <a:buChar char="▪"/>
            </a:pPr>
            <a:r>
              <a:rPr lang="en-US" sz="2433"/>
              <a:t>Understanding food allergies and intolerances</a:t>
            </a:r>
            <a:endParaRPr sz="2433"/>
          </a:p>
          <a:p>
            <a:pPr marL="342900" lvl="0" indent="-342900" algn="l" rtl="0">
              <a:lnSpc>
                <a:spcPct val="100000"/>
              </a:lnSpc>
              <a:spcBef>
                <a:spcPts val="420"/>
              </a:spcBef>
              <a:spcAft>
                <a:spcPts val="0"/>
              </a:spcAft>
              <a:buClr>
                <a:schemeClr val="dk1"/>
              </a:buClr>
              <a:buSzPts val="2400"/>
              <a:buFont typeface="Noto Sans"/>
              <a:buChar char="▪"/>
            </a:pPr>
            <a:r>
              <a:rPr lang="en-US" sz="2433"/>
              <a:t>Allergy management</a:t>
            </a:r>
            <a:endParaRPr sz="2433"/>
          </a:p>
          <a:p>
            <a:pPr marL="342900" lvl="0" indent="-342900" algn="l" rtl="0">
              <a:lnSpc>
                <a:spcPct val="100000"/>
              </a:lnSpc>
              <a:spcBef>
                <a:spcPts val="420"/>
              </a:spcBef>
              <a:spcAft>
                <a:spcPts val="0"/>
              </a:spcAft>
              <a:buClr>
                <a:schemeClr val="dk1"/>
              </a:buClr>
              <a:buSzPts val="2400"/>
              <a:buFont typeface="Noto Sans"/>
              <a:buChar char="▪"/>
            </a:pPr>
            <a:r>
              <a:rPr lang="en-US" sz="2433"/>
              <a:t>Common food allergies</a:t>
            </a:r>
            <a:endParaRPr sz="2433"/>
          </a:p>
          <a:p>
            <a:pPr marL="342900" lvl="0" indent="-342900" algn="l" rtl="0">
              <a:lnSpc>
                <a:spcPct val="100000"/>
              </a:lnSpc>
              <a:spcBef>
                <a:spcPts val="420"/>
              </a:spcBef>
              <a:spcAft>
                <a:spcPts val="0"/>
              </a:spcAft>
              <a:buClr>
                <a:schemeClr val="dk1"/>
              </a:buClr>
              <a:buSzPts val="2400"/>
              <a:buFont typeface="Noto Sans"/>
              <a:buChar char="▪"/>
            </a:pPr>
            <a:r>
              <a:rPr lang="en-US" sz="2433"/>
              <a:t>Signs and symptoms of food allergies</a:t>
            </a:r>
            <a:endParaRPr sz="2433"/>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What is a Food Allergy?</a:t>
            </a:r>
            <a:endParaRPr/>
          </a:p>
        </p:txBody>
      </p:sp>
      <p:sp>
        <p:nvSpPr>
          <p:cNvPr id="198" name="Google Shape;198;p3"/>
          <p:cNvSpPr txBox="1">
            <a:spLocks noGrp="1"/>
          </p:cNvSpPr>
          <p:nvPr>
            <p:ph type="body" idx="3"/>
          </p:nvPr>
        </p:nvSpPr>
        <p:spPr>
          <a:xfrm>
            <a:off x="451881" y="2709875"/>
            <a:ext cx="6120300" cy="2561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Font typeface="Noto Sans"/>
              <a:buChar char="▪"/>
            </a:pPr>
            <a:r>
              <a:rPr lang="en-US" sz="2433" b="0" i="0" dirty="0">
                <a:solidFill>
                  <a:srgbClr val="000000"/>
                </a:solidFill>
                <a:latin typeface="Arial"/>
                <a:ea typeface="Arial"/>
                <a:cs typeface="Arial"/>
                <a:sym typeface="Arial"/>
              </a:rPr>
              <a:t>A food allergy occurs when the body</a:t>
            </a:r>
            <a:r>
              <a:rPr lang="en-US" sz="2433" dirty="0">
                <a:solidFill>
                  <a:srgbClr val="000000"/>
                </a:solidFill>
                <a:latin typeface="Arial"/>
                <a:ea typeface="Arial"/>
                <a:cs typeface="Arial"/>
                <a:sym typeface="Arial"/>
              </a:rPr>
              <a:t> identifies</a:t>
            </a:r>
            <a:r>
              <a:rPr lang="en-US" sz="2433" b="0" i="0" dirty="0">
                <a:solidFill>
                  <a:srgbClr val="000000"/>
                </a:solidFill>
                <a:latin typeface="Arial"/>
                <a:ea typeface="Arial"/>
                <a:cs typeface="Arial"/>
                <a:sym typeface="Arial"/>
              </a:rPr>
              <a:t> a certain food as harmful and overreacts by causing symptoms</a:t>
            </a:r>
            <a:endParaRPr sz="2433" dirty="0">
              <a:solidFill>
                <a:srgbClr val="000000"/>
              </a:solidFill>
            </a:endParaRPr>
          </a:p>
          <a:p>
            <a:pPr marL="342900" lvl="0" indent="-342900" algn="l" rtl="0">
              <a:lnSpc>
                <a:spcPct val="100000"/>
              </a:lnSpc>
              <a:spcBef>
                <a:spcPts val="420"/>
              </a:spcBef>
              <a:spcAft>
                <a:spcPts val="0"/>
              </a:spcAft>
              <a:buClr>
                <a:srgbClr val="000000"/>
              </a:buClr>
              <a:buSzPts val="2400"/>
              <a:buFont typeface="Noto Sans"/>
              <a:buChar char="▪"/>
            </a:pPr>
            <a:r>
              <a:rPr lang="en-US" sz="2433" dirty="0">
                <a:solidFill>
                  <a:srgbClr val="000000"/>
                </a:solidFill>
                <a:latin typeface="Arial"/>
                <a:ea typeface="Arial"/>
                <a:cs typeface="Arial"/>
                <a:sym typeface="Arial"/>
              </a:rPr>
              <a:t>The protein in the food triggers this reactions</a:t>
            </a:r>
            <a:endParaRPr sz="2433" dirty="0">
              <a:solidFill>
                <a:srgbClr val="000000"/>
              </a:solidFill>
            </a:endParaRPr>
          </a:p>
          <a:p>
            <a:pPr marL="342900" lvl="0" indent="-342900" algn="l" rtl="0">
              <a:lnSpc>
                <a:spcPct val="100000"/>
              </a:lnSpc>
              <a:spcBef>
                <a:spcPts val="420"/>
              </a:spcBef>
              <a:spcAft>
                <a:spcPts val="0"/>
              </a:spcAft>
              <a:buClr>
                <a:srgbClr val="000000"/>
              </a:buClr>
              <a:buSzPts val="2400"/>
              <a:buFont typeface="Noto Sans"/>
              <a:buChar char="▪"/>
            </a:pPr>
            <a:r>
              <a:rPr lang="en-US" sz="2433" dirty="0">
                <a:solidFill>
                  <a:srgbClr val="000000"/>
                </a:solidFill>
                <a:latin typeface="Arial"/>
                <a:ea typeface="Arial"/>
                <a:cs typeface="Arial"/>
                <a:sym typeface="Arial"/>
              </a:rPr>
              <a:t>Food intolerance involves the digestive system, while food allergies involve the immune system</a:t>
            </a:r>
            <a:endParaRPr sz="2433" dirty="0">
              <a:solidFill>
                <a:srgbClr val="000000"/>
              </a:solidFill>
            </a:endParaRPr>
          </a:p>
          <a:p>
            <a:pPr marL="0" lvl="0" indent="0" algn="l" rtl="0">
              <a:lnSpc>
                <a:spcPct val="100000"/>
              </a:lnSpc>
              <a:spcBef>
                <a:spcPts val="427"/>
              </a:spcBef>
              <a:spcAft>
                <a:spcPts val="0"/>
              </a:spcAft>
              <a:buClr>
                <a:schemeClr val="dk1"/>
              </a:buClr>
              <a:buSzPts val="2133"/>
              <a:buNone/>
            </a:pPr>
            <a:endParaRPr dirty="0"/>
          </a:p>
        </p:txBody>
      </p:sp>
      <p:pic>
        <p:nvPicPr>
          <p:cNvPr id="199" name="Google Shape;199;p3" descr="A picture containing food, fruit, fresh&#10;&#10;Description automatically generated"/>
          <p:cNvPicPr preferRelativeResize="0">
            <a:picLocks noGrp="1"/>
          </p:cNvPicPr>
          <p:nvPr>
            <p:ph type="pic" idx="4"/>
          </p:nvPr>
        </p:nvPicPr>
        <p:blipFill rotWithShape="1">
          <a:blip r:embed="rId3">
            <a:alphaModFix/>
          </a:blip>
          <a:srcRect l="16607" r="16607"/>
          <a:stretch/>
        </p:blipFill>
        <p:spPr>
          <a:xfrm>
            <a:off x="7225241" y="1163638"/>
            <a:ext cx="4229100" cy="3921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4"/>
          <p:cNvPicPr preferRelativeResize="0"/>
          <p:nvPr/>
        </p:nvPicPr>
        <p:blipFill rotWithShape="1">
          <a:blip r:embed="rId3">
            <a:alphaModFix/>
          </a:blip>
          <a:srcRect t="1475" b="1465"/>
          <a:stretch/>
        </p:blipFill>
        <p:spPr>
          <a:xfrm>
            <a:off x="1962513" y="573900"/>
            <a:ext cx="8266974" cy="6200226"/>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1367ca1bf3_0_0"/>
          <p:cNvSpPr txBox="1"/>
          <p:nvPr/>
        </p:nvSpPr>
        <p:spPr>
          <a:xfrm>
            <a:off x="720325" y="520425"/>
            <a:ext cx="6206400" cy="83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n-US" sz="5400" b="0" i="0" u="none" strike="noStrike" cap="none">
                <a:solidFill>
                  <a:schemeClr val="lt1"/>
                </a:solidFill>
                <a:latin typeface="Oswald"/>
                <a:ea typeface="Oswald"/>
                <a:cs typeface="Oswald"/>
                <a:sym typeface="Oswald"/>
              </a:rPr>
              <a:t>Allergy Management</a:t>
            </a:r>
            <a:endParaRPr sz="1400" b="0" i="0" u="none" strike="noStrike" cap="none">
              <a:solidFill>
                <a:schemeClr val="lt1"/>
              </a:solidFill>
              <a:latin typeface="Arial"/>
              <a:ea typeface="Arial"/>
              <a:cs typeface="Arial"/>
              <a:sym typeface="Arial"/>
            </a:endParaRPr>
          </a:p>
        </p:txBody>
      </p:sp>
      <p:sp>
        <p:nvSpPr>
          <p:cNvPr id="210" name="Google Shape;210;g21367ca1bf3_0_0"/>
          <p:cNvSpPr txBox="1"/>
          <p:nvPr/>
        </p:nvSpPr>
        <p:spPr>
          <a:xfrm>
            <a:off x="671001" y="2527307"/>
            <a:ext cx="9601200" cy="3318900"/>
          </a:xfrm>
          <a:prstGeom prst="rect">
            <a:avLst/>
          </a:prstGeom>
          <a:noFill/>
          <a:ln>
            <a:noFill/>
          </a:ln>
        </p:spPr>
        <p:txBody>
          <a:bodyPr spcFirstLastPara="1" wrap="square" lIns="91425" tIns="45700" rIns="91425" bIns="45700" anchor="t" anchorCtr="0">
            <a:noAutofit/>
          </a:bodyPr>
          <a:lstStyle/>
          <a:p>
            <a:pPr marL="228611" marR="0" lvl="0" indent="-241311" algn="l" rtl="0">
              <a:lnSpc>
                <a:spcPct val="100000"/>
              </a:lnSpc>
              <a:spcBef>
                <a:spcPts val="0"/>
              </a:spcBef>
              <a:spcAft>
                <a:spcPts val="0"/>
              </a:spcAft>
              <a:buSzPts val="2530"/>
              <a:buFont typeface="Noto Sans"/>
              <a:buChar char="▪"/>
            </a:pPr>
            <a:r>
              <a:rPr lang="en-US" sz="2530" b="0" i="0" u="none" strike="noStrike" cap="none">
                <a:latin typeface="Calibri"/>
                <a:ea typeface="Calibri"/>
                <a:cs typeface="Calibri"/>
                <a:sym typeface="Calibri"/>
              </a:rPr>
              <a:t>Always ask for medical documentation for a child with food allergies</a:t>
            </a:r>
            <a:endParaRPr sz="1800" b="0" i="0" u="none" strike="noStrike" cap="none">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n-US" sz="2530" b="0" i="0" u="none" strike="noStrike" cap="none">
                <a:latin typeface="Calibri"/>
                <a:ea typeface="Calibri"/>
                <a:cs typeface="Calibri"/>
                <a:sym typeface="Calibri"/>
              </a:rPr>
              <a:t>Some children may only be sensitive to small amounts of the food, while others need to avoid it completely</a:t>
            </a:r>
            <a:endParaRPr sz="1800" b="0" i="0" u="none" strike="noStrike" cap="none">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n-US" sz="2530" b="0" i="0" u="none" strike="noStrike" cap="none">
                <a:latin typeface="Calibri"/>
                <a:ea typeface="Calibri"/>
                <a:cs typeface="Calibri"/>
                <a:sym typeface="Calibri"/>
              </a:rPr>
              <a:t>Providing the allergy-free food is very important for the child</a:t>
            </a:r>
            <a:endParaRPr sz="1800" b="0" i="0" u="none" strike="noStrike" cap="none">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n-US" sz="2530" b="0" i="0" u="none" strike="noStrike" cap="none">
                <a:latin typeface="Calibri"/>
                <a:ea typeface="Calibri"/>
                <a:cs typeface="Calibri"/>
                <a:sym typeface="Calibri"/>
              </a:rPr>
              <a:t>A severe reaction may lead to anaphylaxis </a:t>
            </a:r>
            <a:r>
              <a:rPr lang="en-US" sz="2530">
                <a:latin typeface="Calibri"/>
                <a:ea typeface="Calibri"/>
                <a:cs typeface="Calibri"/>
                <a:sym typeface="Calibri"/>
              </a:rPr>
              <a:t>(</a:t>
            </a:r>
            <a:r>
              <a:rPr lang="en-US" sz="2530" b="0" i="0" u="none" strike="noStrike" cap="none">
                <a:latin typeface="Calibri"/>
                <a:ea typeface="Calibri"/>
                <a:cs typeface="Calibri"/>
                <a:sym typeface="Calibri"/>
              </a:rPr>
              <a:t>closing of the airways)</a:t>
            </a:r>
            <a:endParaRPr sz="1800" b="0" i="0" u="none" strike="noStrike" cap="none">
              <a:latin typeface="Arial"/>
              <a:ea typeface="Arial"/>
              <a:cs typeface="Arial"/>
              <a:sym typeface="Arial"/>
            </a:endParaRPr>
          </a:p>
          <a:p>
            <a:pPr marL="228611" marR="0" lvl="0" indent="-241311" algn="l" rtl="0">
              <a:lnSpc>
                <a:spcPct val="100000"/>
              </a:lnSpc>
              <a:spcBef>
                <a:spcPts val="426"/>
              </a:spcBef>
              <a:spcAft>
                <a:spcPts val="0"/>
              </a:spcAft>
              <a:buSzPts val="2530"/>
              <a:buFont typeface="Noto Sans"/>
              <a:buChar char="▪"/>
            </a:pPr>
            <a:r>
              <a:rPr lang="en-US" sz="2530" b="0" i="0" u="none" strike="noStrike" cap="none">
                <a:latin typeface="Calibri"/>
                <a:ea typeface="Calibri"/>
                <a:cs typeface="Calibri"/>
                <a:sym typeface="Calibri"/>
              </a:rPr>
              <a:t>Many children with severe food allergies will require an </a:t>
            </a:r>
            <a:r>
              <a:rPr lang="en-US" sz="2530">
                <a:latin typeface="Calibri"/>
                <a:ea typeface="Calibri"/>
                <a:cs typeface="Calibri"/>
                <a:sym typeface="Calibri"/>
              </a:rPr>
              <a:t>epinephrine auto-injector (Epi-pen)</a:t>
            </a:r>
            <a:r>
              <a:rPr lang="en-US" sz="2530" b="0" i="0" u="none" strike="noStrike" cap="none">
                <a:latin typeface="Calibri"/>
                <a:ea typeface="Calibri"/>
                <a:cs typeface="Calibri"/>
                <a:sym typeface="Calibri"/>
              </a:rPr>
              <a:t> to be kept on hand in case of accidentally eating the food and if anaphylaxis should occur</a:t>
            </a:r>
            <a:endParaRPr sz="2600" b="0" i="0" u="none" strike="noStrike" cap="none">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1367ca1bf3_0_203"/>
          <p:cNvSpPr txBox="1"/>
          <p:nvPr/>
        </p:nvSpPr>
        <p:spPr>
          <a:xfrm>
            <a:off x="1423677" y="589492"/>
            <a:ext cx="9601200" cy="83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n-US" sz="5400" b="0" i="0" u="none" strike="noStrike" cap="none">
                <a:latin typeface="Oswald"/>
                <a:ea typeface="Oswald"/>
                <a:cs typeface="Oswald"/>
                <a:sym typeface="Oswald"/>
              </a:rPr>
              <a:t>More on Food Allergies</a:t>
            </a:r>
            <a:endParaRPr sz="1400" b="0" i="0" u="none" strike="noStrike" cap="none">
              <a:latin typeface="Arial"/>
              <a:ea typeface="Arial"/>
              <a:cs typeface="Arial"/>
              <a:sym typeface="Arial"/>
            </a:endParaRPr>
          </a:p>
        </p:txBody>
      </p:sp>
      <p:sp>
        <p:nvSpPr>
          <p:cNvPr id="216" name="Google Shape;216;g21367ca1bf3_0_203"/>
          <p:cNvSpPr txBox="1"/>
          <p:nvPr/>
        </p:nvSpPr>
        <p:spPr>
          <a:xfrm>
            <a:off x="1838100" y="2162224"/>
            <a:ext cx="9601200" cy="3896100"/>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100000"/>
              </a:lnSpc>
              <a:spcBef>
                <a:spcPts val="0"/>
              </a:spcBef>
              <a:spcAft>
                <a:spcPts val="0"/>
              </a:spcAft>
              <a:buSzPts val="2400"/>
              <a:buFont typeface="Noto Sans"/>
              <a:buChar char="▪"/>
            </a:pPr>
            <a:r>
              <a:rPr lang="en-US" sz="2400" b="0" i="0" u="none" strike="noStrike" cap="none" dirty="0">
                <a:latin typeface="Calibri"/>
                <a:ea typeface="Calibri"/>
                <a:cs typeface="Calibri"/>
                <a:sym typeface="Calibri"/>
              </a:rPr>
              <a:t>People with one autoimmune disorder often have more than one, and since a food allergy is an autoimmune disorder, it is not uncommon for a child to be allergic to a few or even many foods</a:t>
            </a:r>
            <a:endParaRPr sz="1100" b="0" i="0" u="none" strike="noStrike" cap="none" dirty="0">
              <a:latin typeface="Calibri"/>
              <a:ea typeface="Calibri"/>
              <a:cs typeface="Calibri"/>
              <a:sym typeface="Calibri"/>
            </a:endParaRPr>
          </a:p>
          <a:p>
            <a:pPr marL="228611" indent="-228611">
              <a:spcBef>
                <a:spcPts val="460"/>
              </a:spcBef>
              <a:buSzPts val="2400"/>
              <a:buFont typeface="Noto Sans"/>
              <a:buChar char="▪"/>
            </a:pPr>
            <a:r>
              <a:rPr lang="en-US" sz="2400" dirty="0">
                <a:latin typeface="Calibri"/>
                <a:ea typeface="Calibri"/>
                <a:cs typeface="Calibri"/>
                <a:sym typeface="Calibri"/>
              </a:rPr>
              <a:t>You will need to work with your dietitian to modify the menus to ensure the meals are safe for all children to eat</a:t>
            </a:r>
          </a:p>
          <a:p>
            <a:pPr marL="228611" indent="-228611">
              <a:spcBef>
                <a:spcPts val="460"/>
              </a:spcBef>
              <a:buSzPts val="2400"/>
              <a:buFont typeface="Noto Sans"/>
              <a:buChar char="▪"/>
            </a:pPr>
            <a:r>
              <a:rPr lang="en-US" sz="2400" dirty="0">
                <a:latin typeface="Calibri"/>
                <a:ea typeface="Calibri"/>
                <a:cs typeface="Calibri"/>
                <a:sym typeface="Calibri"/>
              </a:rPr>
              <a:t>If the source of the allergy is unknown, an elimination diet may be needed, but this would be guided by the child’s doctor</a:t>
            </a:r>
            <a:endParaRPr lang="en-US" sz="1500" dirty="0"/>
          </a:p>
          <a:p>
            <a:pPr marL="228611" marR="0" lvl="0" indent="-76211"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1367ca1bf3_0_8"/>
          <p:cNvSpPr txBox="1"/>
          <p:nvPr/>
        </p:nvSpPr>
        <p:spPr>
          <a:xfrm>
            <a:off x="754750" y="1467200"/>
            <a:ext cx="10296900" cy="522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highlight>
                  <a:srgbClr val="FFFFFF"/>
                </a:highlight>
                <a:latin typeface="Calibri"/>
                <a:ea typeface="Calibri"/>
                <a:cs typeface="Calibri"/>
                <a:sym typeface="Calibri"/>
              </a:rPr>
              <a:t>When children with food allergies attend an early care and education facility, here is what should occur:</a:t>
            </a:r>
            <a:endParaRPr sz="2000" b="1">
              <a:highlight>
                <a:srgbClr val="FFFFFF"/>
              </a:highlight>
              <a:latin typeface="Calibri"/>
              <a:ea typeface="Calibri"/>
              <a:cs typeface="Calibri"/>
              <a:sym typeface="Calibri"/>
            </a:endParaRPr>
          </a:p>
          <a:p>
            <a:pPr marL="0" lvl="0" indent="0" algn="l" rtl="0">
              <a:spcBef>
                <a:spcPts val="0"/>
              </a:spcBef>
              <a:spcAft>
                <a:spcPts val="0"/>
              </a:spcAft>
              <a:buNone/>
            </a:pPr>
            <a:endParaRPr sz="2000" b="1">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highlight>
                  <a:srgbClr val="FFFFFF"/>
                </a:highlight>
                <a:latin typeface="Calibri"/>
                <a:ea typeface="Calibri"/>
                <a:cs typeface="Calibri"/>
                <a:sym typeface="Calibri"/>
              </a:rPr>
              <a:t>“Each child with a food allergy should have a care plan prepared for the facility by the child’s primary health care provider, to include allergy, food to avoid and medications required”</a:t>
            </a:r>
            <a:endParaRPr sz="2000">
              <a:highlight>
                <a:srgbClr val="FFFFFF"/>
              </a:highlight>
              <a:latin typeface="Calibri"/>
              <a:ea typeface="Calibri"/>
              <a:cs typeface="Calibri"/>
              <a:sym typeface="Calibri"/>
            </a:endParaRPr>
          </a:p>
          <a:p>
            <a:pPr marL="457200" lvl="0" indent="0" algn="l" rtl="0">
              <a:spcBef>
                <a:spcPts val="0"/>
              </a:spcBef>
              <a:spcAft>
                <a:spcPts val="0"/>
              </a:spcAft>
              <a:buNone/>
            </a:pPr>
            <a:endParaRPr sz="200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highlight>
                  <a:srgbClr val="FFFFFF"/>
                </a:highlight>
                <a:latin typeface="Calibri"/>
                <a:ea typeface="Calibri"/>
                <a:cs typeface="Calibri"/>
                <a:sym typeface="Calibri"/>
              </a:rPr>
              <a:t>“Based on the child’s care plan, the child’s caregivers/teachers should receive training, demonstrate competence in, and implement measures”</a:t>
            </a:r>
            <a:endParaRPr sz="2000">
              <a:highlight>
                <a:srgbClr val="FFFFFF"/>
              </a:highlight>
              <a:latin typeface="Calibri"/>
              <a:ea typeface="Calibri"/>
              <a:cs typeface="Calibri"/>
              <a:sym typeface="Calibri"/>
            </a:endParaRPr>
          </a:p>
          <a:p>
            <a:pPr marL="457200" lvl="0" indent="0" algn="l" rtl="0">
              <a:spcBef>
                <a:spcPts val="0"/>
              </a:spcBef>
              <a:spcAft>
                <a:spcPts val="0"/>
              </a:spcAft>
              <a:buNone/>
            </a:pPr>
            <a:endParaRPr sz="200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highlight>
                  <a:srgbClr val="FFFFFF"/>
                </a:highlight>
                <a:latin typeface="Calibri"/>
                <a:ea typeface="Calibri"/>
                <a:cs typeface="Calibri"/>
                <a:sym typeface="Calibri"/>
              </a:rPr>
              <a:t>“Parents/guardians and staff should arrange for the facility to have the necessary medications, proper storage of such medications, and the equipment and training to manage the child’s food allergy while the child is at the early care and education facility”</a:t>
            </a:r>
            <a:endParaRPr sz="2000">
              <a:highlight>
                <a:srgbClr val="FFFFFF"/>
              </a:highlight>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highlight>
                  <a:srgbClr val="FFFFFF"/>
                </a:highlight>
                <a:latin typeface="Calibri"/>
                <a:ea typeface="Calibri"/>
                <a:cs typeface="Calibri"/>
                <a:sym typeface="Calibri"/>
              </a:rPr>
              <a:t>“Caregivers/teachers should promptly and properly administer prescribed medications in the event of an allergic reaction according to the instructions in the care plan”</a:t>
            </a:r>
            <a:endParaRPr sz="2000">
              <a:highlight>
                <a:srgbClr val="FFFFFF"/>
              </a:highlight>
              <a:latin typeface="Calibri"/>
              <a:ea typeface="Calibri"/>
              <a:cs typeface="Calibri"/>
              <a:sym typeface="Calibri"/>
            </a:endParaRPr>
          </a:p>
          <a:p>
            <a:pPr marL="457200" lvl="0" indent="0" algn="l" rtl="0">
              <a:spcBef>
                <a:spcPts val="0"/>
              </a:spcBef>
              <a:spcAft>
                <a:spcPts val="0"/>
              </a:spcAft>
              <a:buNone/>
            </a:pPr>
            <a:endParaRPr sz="1350">
              <a:highlight>
                <a:srgbClr val="FFFFFF"/>
              </a:highlight>
              <a:latin typeface="Calibri"/>
              <a:ea typeface="Calibri"/>
              <a:cs typeface="Calibri"/>
              <a:sym typeface="Calibri"/>
            </a:endParaRPr>
          </a:p>
          <a:p>
            <a:pPr marL="457200" lvl="0" indent="0" algn="l" rtl="0">
              <a:spcBef>
                <a:spcPts val="0"/>
              </a:spcBef>
              <a:spcAft>
                <a:spcPts val="0"/>
              </a:spcAft>
              <a:buNone/>
            </a:pPr>
            <a:r>
              <a:rPr lang="en-US">
                <a:highlight>
                  <a:schemeClr val="lt1"/>
                </a:highlight>
                <a:latin typeface="Calibri"/>
                <a:ea typeface="Calibri"/>
                <a:cs typeface="Calibri"/>
                <a:sym typeface="Calibri"/>
              </a:rPr>
              <a:t>4.2.0.10: Care for Children with Food Allergies </a:t>
            </a:r>
            <a:r>
              <a:rPr lang="en-US" u="sng">
                <a:latin typeface="Calibri"/>
                <a:ea typeface="Calibri"/>
                <a:cs typeface="Calibri"/>
                <a:sym typeface="Calibri"/>
                <a:hlinkClick r:id="rId3"/>
              </a:rPr>
              <a:t>https://nrckids.org/CFOC/Database/4.2.0.10</a:t>
            </a:r>
            <a:endParaRPr>
              <a:highlight>
                <a:srgbClr val="FFFFFF"/>
              </a:highlight>
              <a:latin typeface="Calibri"/>
              <a:ea typeface="Calibri"/>
              <a:cs typeface="Calibri"/>
              <a:sym typeface="Calibri"/>
            </a:endParaRPr>
          </a:p>
        </p:txBody>
      </p:sp>
      <p:sp>
        <p:nvSpPr>
          <p:cNvPr id="222" name="Google Shape;222;g21367ca1bf3_0_8"/>
          <p:cNvSpPr txBox="1"/>
          <p:nvPr/>
        </p:nvSpPr>
        <p:spPr>
          <a:xfrm>
            <a:off x="1255927" y="433142"/>
            <a:ext cx="9601200" cy="83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n-US" sz="4800" b="0" i="0" u="none" strike="noStrike" cap="none">
                <a:latin typeface="Oswald"/>
                <a:ea typeface="Oswald"/>
                <a:cs typeface="Oswald"/>
                <a:sym typeface="Oswald"/>
              </a:rPr>
              <a:t>More on Food Allergies</a:t>
            </a:r>
            <a:endParaRPr sz="4800" b="0" i="0" u="none" strike="noStrike" cap="non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1367ca1bf3_0_12"/>
          <p:cNvSpPr txBox="1"/>
          <p:nvPr/>
        </p:nvSpPr>
        <p:spPr>
          <a:xfrm>
            <a:off x="1154500" y="1357125"/>
            <a:ext cx="10854300" cy="5602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US" sz="2000" dirty="0">
                <a:highlight>
                  <a:srgbClr val="FFFFFF"/>
                </a:highlight>
                <a:latin typeface="Calibri"/>
                <a:ea typeface="Calibri"/>
                <a:cs typeface="Calibri"/>
                <a:sym typeface="Calibri"/>
              </a:rPr>
              <a:t>“The facility should notify parents/guardians immediately of any suspected allergic reactions, the ingestion of the problem food, or contact with the problem food, even if a reaction did not occur”</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highlight>
                  <a:srgbClr val="FFFFFF"/>
                </a:highlight>
                <a:latin typeface="Calibri"/>
                <a:ea typeface="Calibri"/>
                <a:cs typeface="Calibri"/>
                <a:sym typeface="Calibri"/>
              </a:rPr>
              <a:t>“The facility should recommend to the family that the child’s primary health care provider be notified if the child has required treatment by the facility for a food allergic reaction”</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highlight>
                  <a:srgbClr val="FFFFFF"/>
                </a:highlight>
                <a:latin typeface="Calibri"/>
                <a:ea typeface="Calibri"/>
                <a:cs typeface="Calibri"/>
                <a:sym typeface="Calibri"/>
              </a:rPr>
              <a:t>“The facility should contact the emergency medical services (EMS) system immediately if the child has any serious allergic reaction and/or whenever epinephrine (</a:t>
            </a:r>
            <a:r>
              <a:rPr lang="en-US" sz="2000" dirty="0" err="1">
                <a:highlight>
                  <a:srgbClr val="FFFFFF"/>
                </a:highlight>
                <a:latin typeface="Calibri"/>
                <a:ea typeface="Calibri"/>
                <a:cs typeface="Calibri"/>
                <a:sym typeface="Calibri"/>
              </a:rPr>
              <a:t>eg</a:t>
            </a:r>
            <a:r>
              <a:rPr lang="en-US" sz="2000" dirty="0">
                <a:highlight>
                  <a:srgbClr val="FFFFFF"/>
                </a:highlight>
                <a:latin typeface="Calibri"/>
                <a:ea typeface="Calibri"/>
                <a:cs typeface="Calibri"/>
                <a:sym typeface="Calibri"/>
              </a:rPr>
              <a:t>, EpiPen, EpiPen Jr) has been administered, even if the child appears to have recovered from the allergic reaction”</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highlight>
                  <a:srgbClr val="FFFFFF"/>
                </a:highlight>
                <a:latin typeface="Calibri"/>
                <a:ea typeface="Calibri"/>
                <a:cs typeface="Calibri"/>
                <a:sym typeface="Calibri"/>
              </a:rPr>
              <a:t>“Parents/guardians of all children in the child’s class should be advised to avoid any known allergens in class treats or special foods brought into the early care and education setting”</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highlight>
                  <a:srgbClr val="FFFFFF"/>
                </a:highlight>
                <a:latin typeface="Calibri"/>
                <a:ea typeface="Calibri"/>
                <a:cs typeface="Calibri"/>
                <a:sym typeface="Calibri"/>
              </a:rPr>
              <a:t>“Individual child’s food allergies should be posted prominently in the classroom where staff can view them and/or wherever food is served”</a:t>
            </a:r>
            <a:endParaRPr sz="2000" dirty="0">
              <a:highlight>
                <a:srgbClr val="FFFFFF"/>
              </a:highlight>
              <a:latin typeface="Calibri"/>
              <a:ea typeface="Calibri"/>
              <a:cs typeface="Calibri"/>
              <a:sym typeface="Calibri"/>
            </a:endParaRPr>
          </a:p>
          <a:p>
            <a:pPr marL="457200" lvl="0" indent="0" algn="l" rtl="0">
              <a:spcBef>
                <a:spcPts val="0"/>
              </a:spcBef>
              <a:spcAft>
                <a:spcPts val="0"/>
              </a:spcAft>
              <a:buNone/>
            </a:pPr>
            <a:endParaRPr sz="2000" dirty="0">
              <a:highlight>
                <a:srgbClr val="FFFFFF"/>
              </a:highlight>
            </a:endParaRPr>
          </a:p>
          <a:p>
            <a:pPr marL="457200" lvl="0" indent="0" algn="l" rtl="0">
              <a:spcBef>
                <a:spcPts val="0"/>
              </a:spcBef>
              <a:spcAft>
                <a:spcPts val="0"/>
              </a:spcAft>
              <a:buNone/>
            </a:pPr>
            <a:r>
              <a:rPr lang="en-US" dirty="0">
                <a:highlight>
                  <a:srgbClr val="FFFFFF"/>
                </a:highlight>
                <a:latin typeface="Calibri"/>
                <a:ea typeface="Calibri"/>
                <a:cs typeface="Calibri"/>
                <a:sym typeface="Calibri"/>
              </a:rPr>
              <a:t>4.2.0.10: Care for Children with Food Allergies </a:t>
            </a:r>
            <a:r>
              <a:rPr lang="en-US" u="sng" dirty="0">
                <a:latin typeface="Calibri"/>
                <a:ea typeface="Calibri"/>
                <a:cs typeface="Calibri"/>
                <a:sym typeface="Calibri"/>
                <a:hlinkClick r:id="rId3"/>
              </a:rPr>
              <a:t>https://nrckids.org/CFOC/Database/4.2.0.10</a:t>
            </a:r>
            <a:endParaRPr dirty="0">
              <a:latin typeface="Calibri"/>
              <a:ea typeface="Calibri"/>
              <a:cs typeface="Calibri"/>
              <a:sym typeface="Calibri"/>
            </a:endParaRPr>
          </a:p>
          <a:p>
            <a:pPr marL="457200" lvl="0" indent="0" algn="l" rtl="0">
              <a:spcBef>
                <a:spcPts val="0"/>
              </a:spcBef>
              <a:spcAft>
                <a:spcPts val="0"/>
              </a:spcAft>
              <a:buNone/>
            </a:pPr>
            <a:endParaRPr sz="1800" dirty="0">
              <a:latin typeface="Calibri"/>
              <a:ea typeface="Calibri"/>
              <a:cs typeface="Calibri"/>
              <a:sym typeface="Calibri"/>
            </a:endParaRPr>
          </a:p>
        </p:txBody>
      </p:sp>
      <p:sp>
        <p:nvSpPr>
          <p:cNvPr id="228" name="Google Shape;228;g21367ca1bf3_0_12"/>
          <p:cNvSpPr txBox="1"/>
          <p:nvPr/>
        </p:nvSpPr>
        <p:spPr>
          <a:xfrm>
            <a:off x="1295402" y="451342"/>
            <a:ext cx="9601200" cy="83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n-US" sz="4800" b="0" i="0" u="none" strike="noStrike" cap="none">
                <a:latin typeface="Oswald"/>
                <a:ea typeface="Oswald"/>
                <a:cs typeface="Oswald"/>
                <a:sym typeface="Oswald"/>
              </a:rPr>
              <a:t>More on Food Allergies</a:t>
            </a:r>
            <a:endParaRPr sz="48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3" name="Picture 2" descr="A group of food allergies">
            <a:extLst>
              <a:ext uri="{FF2B5EF4-FFF2-40B4-BE49-F238E27FC236}">
                <a16:creationId xmlns:a16="http://schemas.microsoft.com/office/drawing/2014/main" id="{9D28379B-17A7-E04C-63AF-5B0719F9C058}"/>
              </a:ext>
            </a:extLst>
          </p:cNvPr>
          <p:cNvPicPr>
            <a:picLocks noChangeAspect="1"/>
          </p:cNvPicPr>
          <p:nvPr/>
        </p:nvPicPr>
        <p:blipFill>
          <a:blip r:embed="rId3"/>
          <a:stretch>
            <a:fillRect/>
          </a:stretch>
        </p:blipFill>
        <p:spPr>
          <a:xfrm>
            <a:off x="1555424" y="433203"/>
            <a:ext cx="8314442" cy="6424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2059</Words>
  <Application>Microsoft Macintosh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Assistant</vt:lpstr>
      <vt:lpstr>Calibri</vt:lpstr>
      <vt:lpstr>Calibri Light</vt:lpstr>
      <vt:lpstr>Noto Sans</vt:lpstr>
      <vt:lpstr>Oswald</vt:lpstr>
      <vt:lpstr>Oswald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Hardee, Carson</dc:creator>
  <cp:lastModifiedBy>Hardee, Carson</cp:lastModifiedBy>
  <cp:revision>1</cp:revision>
  <dcterms:created xsi:type="dcterms:W3CDTF">2023-08-17T20:20:46Z</dcterms:created>
  <dcterms:modified xsi:type="dcterms:W3CDTF">2023-08-17T20:22:35Z</dcterms:modified>
</cp:coreProperties>
</file>