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132"/>
  </p:normalViewPr>
  <p:slideViewPr>
    <p:cSldViewPr snapToGrid="0">
      <p:cViewPr varScale="1">
        <p:scale>
          <a:sx n="121" d="100"/>
          <a:sy n="121"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CDBA1-15E9-A44C-B8E3-4849D6DF1A57}" type="datetimeFigureOut">
              <a:rPr lang="en-US" smtClean="0"/>
              <a:t>8/18/23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060BE-D124-2C45-8AF2-983845843F4B}" type="slidenum">
              <a:rPr lang="en-US" smtClean="0"/>
              <a:t>‹#›</a:t>
            </a:fld>
            <a:endParaRPr lang="en-US"/>
          </a:p>
        </p:txBody>
      </p:sp>
    </p:spTree>
    <p:extLst>
      <p:ext uri="{BB962C8B-B14F-4D97-AF65-F5344CB8AC3E}">
        <p14:creationId xmlns:p14="http://schemas.microsoft.com/office/powerpoint/2010/main" val="354892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 thanks for joining me today for Feeding Children with Special Needs. This brief module is offered as a complement to Early Care and Education college courses that cover health, safety and nutrition. It is not meant to be exhaustive but simply highlight important best practices and key information as well as provide you with additional resources.</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resources support the content covered in this brief module. We encourage you to take a look at them for more information and to share with families in your care. </a:t>
            </a:r>
          </a:p>
          <a:p>
            <a:pPr marL="0" lvl="0" indent="0" algn="l" rtl="0">
              <a:lnSpc>
                <a:spcPct val="100000"/>
              </a:lnSpc>
              <a:spcBef>
                <a:spcPts val="0"/>
              </a:spcBef>
              <a:spcAft>
                <a:spcPts val="0"/>
              </a:spcAft>
              <a:buSzPts val="1100"/>
              <a:buNone/>
            </a:pPr>
            <a:endParaRPr dirty="0"/>
          </a:p>
        </p:txBody>
      </p:sp>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joining us to review Feeding Children with Special Needs. This module is made possible by the Centers for Disease Control and Prevention and was developed in collaboration between the UConn Rudd Center for Food Policy and Health and the CT Department of Public Health.</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many situations where a child might need a modification in the foods they are fed or the manner they are fed. In this module we will review children with Autism Spectrum Disorder or ASD knowing that many of the adaptations that support their needs can also be helpful for other children, with or without a formal diagnosis. We will also touch on adaptive equipment that may be useful to consider and medical diets to help you prepare for an experience with a child who needs greater dietary modifications. As with every child in your care, we encourage you to see the child first, celebrate their unique qualities and create opportunities for their individual growth and development.  </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Children with Autism Spectrum Disorder, ASD, may have very mild to very severe sensitivities to food texture, appearance or taste, just as they might be sensitive in other areas of the classroom. They may also have side effects to medication that can cause changes to their appetite. Because they may be unable to tolerate some foods or even whole food groups, they are at risk for developing nutritional deficiencies that can impair their health. As a child care provider your role in supporting children with ASD, or any neurodivergence, is critical. Start by learning as much as you can about each individual child’s current capabilities and work with their family and health providers to determine what expectations they have for the child while in your care. Every child with ASD is unique and will need an individual approach. Work with their family and health professionals to ensure each child’s feeding plan meets their nutritional needs as well as their sensitivities.</a:t>
            </a:r>
          </a:p>
          <a:p>
            <a:pPr marL="0" lvl="0" indent="0" algn="l" rtl="0">
              <a:lnSpc>
                <a:spcPct val="100000"/>
              </a:lnSpc>
              <a:spcBef>
                <a:spcPts val="0"/>
              </a:spcBef>
              <a:spcAft>
                <a:spcPts val="0"/>
              </a:spcAft>
              <a:buSzPts val="1100"/>
              <a:buNone/>
            </a:pPr>
            <a:endParaRPr dirty="0"/>
          </a:p>
        </p:txBody>
      </p:sp>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some basic things that are likely to be helpful for children with ASD that may also be helpful to other children in your care. Many children benefit from a consistent schedule with predictable and supportive transitions. Offering choices, keeping the interactions supportive and keeping your energy relaxed and ready, can help the child to stay calm as well. The child’s family and health care team may offer suggestions like using divided plates or other mealtime supplies that can help.</a:t>
            </a:r>
          </a:p>
          <a:p>
            <a:pPr marL="0" lvl="0" indent="0" algn="l" rtl="0">
              <a:lnSpc>
                <a:spcPct val="100000"/>
              </a:lnSpc>
              <a:spcBef>
                <a:spcPts val="0"/>
              </a:spcBef>
              <a:spcAft>
                <a:spcPts val="0"/>
              </a:spcAft>
              <a:buSzPts val="1100"/>
              <a:buNone/>
            </a:pPr>
            <a:endParaRPr dirty="0"/>
          </a:p>
        </p:txBody>
      </p:sp>
      <p:sp>
        <p:nvSpPr>
          <p:cNvPr id="205" name="Google Shape;2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Most importantly, create lots of opportunities for two-way communication with the child’s family, and when you have permission, also with the child’s health care team. They will give you lots of clues about the situations and strategies that are most beneficial for the child as well as key stressors or triggers. The child’s health care team will also be able to offer strategies and support for your setting that might be new or different from what the child has experienced previously. Your partnership and patience will help children with ASD continue to engage and make progress at mealtime.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Just as you would be flexible and supportive with a child as they are learning to explore at the texture table, being flexible and supportive at mealtimes promotes children’s emotional regulation, including children with ASD. What strategies can you adopt that will help you remain calm so you can in turn support the children? Use the child’s strengths as a starting place and limit the things that may add to their stress or overwhelm. Again, have patience and recognize where you can be even more flexible.</a:t>
            </a:r>
          </a:p>
          <a:p>
            <a:pPr marL="0" lvl="0" indent="0" algn="l" rtl="0">
              <a:lnSpc>
                <a:spcPct val="100000"/>
              </a:lnSpc>
              <a:spcBef>
                <a:spcPts val="0"/>
              </a:spcBef>
              <a:spcAft>
                <a:spcPts val="0"/>
              </a:spcAft>
              <a:buSzPts val="1100"/>
              <a:buNone/>
            </a:pP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addition to children with ASD, you may have children with other types of differences in your care. For some kids who have fine or gross motor delays or other types of musculoskeletal impairments, adaptive plates, bowls, cups and utensils  may be used as part of their therapeutic treatment plan. Using these special tools supports children’s growth, their independence and eating success. You will likely be working with their family and an occupational therapist as part of their team. Provide clear and consistent two-way communication with the child’s family will help you create a mealtime experience that is stress-free and offers the child the opportunity to be nourished and experience growth </a:t>
            </a:r>
          </a:p>
          <a:p>
            <a:pPr marL="0" lvl="0" indent="0" algn="l" rtl="0">
              <a:lnSpc>
                <a:spcPct val="100000"/>
              </a:lnSpc>
              <a:spcBef>
                <a:spcPts val="0"/>
              </a:spcBef>
              <a:spcAft>
                <a:spcPts val="0"/>
              </a:spcAft>
              <a:buSzPts val="1100"/>
              <a:buNone/>
            </a:pPr>
            <a:endParaRPr dirty="0"/>
          </a:p>
        </p:txBody>
      </p:sp>
      <p:sp>
        <p:nvSpPr>
          <p:cNvPr id="219" name="Google Shape;2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examples of adaptive equipment include cups with an adaptive handle, forks or spoons with extra large grips or bowls that have a grip on the bottom. If you think a child might benefit from something like this, speak with their family about options. </a:t>
            </a:r>
          </a:p>
          <a:p>
            <a:pPr marL="0" lvl="0" indent="0" algn="l" rtl="0">
              <a:lnSpc>
                <a:spcPct val="100000"/>
              </a:lnSpc>
              <a:spcBef>
                <a:spcPts val="0"/>
              </a:spcBef>
              <a:spcAft>
                <a:spcPts val="0"/>
              </a:spcAft>
              <a:buSzPts val="1100"/>
              <a:buNone/>
            </a:pPr>
            <a:endParaRPr dirty="0"/>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some health conditions for which special diets, sometimes called medical diets, are required to ensure the child is adequately nourished. Not all serious health conditions will require a major dietary modification but these listed are some that do. Sometimes the condition requires physical modification to the foods and sometimes specific foods are allowed or not allowed or the timing of meals could be modified. </a:t>
            </a:r>
          </a:p>
          <a:p>
            <a:pPr marL="0" lvl="0" indent="0" algn="l" rtl="0">
              <a:lnSpc>
                <a:spcPct val="100000"/>
              </a:lnSpc>
              <a:spcBef>
                <a:spcPts val="0"/>
              </a:spcBef>
              <a:spcAft>
                <a:spcPts val="0"/>
              </a:spcAft>
              <a:buSzPts val="1100"/>
              <a:buNone/>
            </a:pPr>
            <a:endParaRPr dirty="0"/>
          </a:p>
        </p:txBody>
      </p:sp>
      <p:sp>
        <p:nvSpPr>
          <p:cNvPr id="232" name="Google Shape;2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08a11bbf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08a11bbf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Work closely with the child’s family, doctor, and other health care team members as well as your staff to ensure that any foods served meet the child’s required modifications.  Your nurse consultant, Dietitian and the child’s family and health care team will be able to help you understand more about the child’s medical condition and how to support their dietary needs. It’s important to take these and any health conditions a child has, including allergies, very seriously as the child’s health can be at risk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DF23-4225-1635-F56F-DD850F42D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142C9-01BA-C9A1-D930-BD829B6FF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8CCF3-4622-2B49-2576-D44B2BE3C714}"/>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660F3266-188F-07E8-F0DD-4CB58EE75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75D17-B482-2BB5-FC9D-BDEF8E11E942}"/>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22189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3F1F-EBD0-8BFD-9E47-D35C0B875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1761D-F5D0-F335-19BD-66C041E0D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2DC82-2B4A-6233-739E-284257FC47C7}"/>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6789BCE0-6331-2A8D-4098-9A358F43F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110A9-53D5-182C-C474-42B9484E223B}"/>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409087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F73D9-B939-70FE-E150-5BB2A5299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501FD9-AE8A-5639-C55B-35327209F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B54A1-2899-2380-CFF3-43A095903DAE}"/>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A98610DB-79FF-59FF-F8AD-13CD76145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6010D-7D55-308E-A133-9BD5CE44CBEE}"/>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250103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9"/>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9"/>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0094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 name="Google Shape;16;p20"/>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 name="Google Shape;17;p20"/>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2815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1"/>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0" name="Google Shape;20;p21"/>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6219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2"/>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3" name="Google Shape;23;p22"/>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4" name="Google Shape;24;p22"/>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5" name="Google Shape;25;p22"/>
          <p:cNvSpPr>
            <a:spLocks noGrp="1"/>
          </p:cNvSpPr>
          <p:nvPr>
            <p:ph type="pic" idx="4"/>
          </p:nvPr>
        </p:nvSpPr>
        <p:spPr>
          <a:xfrm>
            <a:off x="7225241" y="1163638"/>
            <a:ext cx="4229100" cy="3921125"/>
          </a:xfrm>
          <a:prstGeom prst="rect">
            <a:avLst/>
          </a:prstGeom>
          <a:noFill/>
          <a:ln>
            <a:noFill/>
          </a:ln>
        </p:spPr>
      </p:sp>
    </p:spTree>
    <p:extLst>
      <p:ext uri="{BB962C8B-B14F-4D97-AF65-F5344CB8AC3E}">
        <p14:creationId xmlns:p14="http://schemas.microsoft.com/office/powerpoint/2010/main" val="367833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8" name="Google Shape;28;p23"/>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9" name="Google Shape;29;p23"/>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0" name="Google Shape;30;p23"/>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2" name="Google Shape;32;p23"/>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3" name="Google Shape;33;p23"/>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4" name="Google Shape;34;p23"/>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5" name="Google Shape;35;p23"/>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9158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4"/>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8" name="Google Shape;38;p24"/>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9" name="Google Shape;39;p24"/>
          <p:cNvSpPr>
            <a:spLocks noGrp="1"/>
          </p:cNvSpPr>
          <p:nvPr>
            <p:ph type="pic" idx="3"/>
          </p:nvPr>
        </p:nvSpPr>
        <p:spPr>
          <a:xfrm>
            <a:off x="7772400" y="660400"/>
            <a:ext cx="3251200" cy="5537200"/>
          </a:xfrm>
          <a:prstGeom prst="rect">
            <a:avLst/>
          </a:prstGeom>
          <a:noFill/>
          <a:ln>
            <a:noFill/>
          </a:ln>
        </p:spPr>
      </p:sp>
    </p:spTree>
    <p:extLst>
      <p:ext uri="{BB962C8B-B14F-4D97-AF65-F5344CB8AC3E}">
        <p14:creationId xmlns:p14="http://schemas.microsoft.com/office/powerpoint/2010/main" val="27042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76672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EF16-7DCF-926E-D7A9-7B5744F29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91AE7-D654-E7F2-4AA9-E5912A232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CB1E6-90BF-0F37-9BD8-59134DA3AD64}"/>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D55721DD-8C45-F1DB-5D3C-05DCAE7C3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01568-090E-F5CC-7D73-C62ADF54B29A}"/>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3609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A128-34B1-11D6-6372-2D289FCEC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93203-DAFE-74F3-B499-3B9B4CF85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EE6B6-C8C7-D41D-B7B8-0D11C750EAD7}"/>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AB03E397-47E7-EEA7-C4EE-971A31668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F800E-F396-0C91-6120-2585EFDF5388}"/>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391680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29CB-4ACE-152B-ED3E-6661CB129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218DC-18B4-3C92-B856-3A7BC10EA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47C26D-6485-0E0A-F1FD-B95A35B90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F66032-1175-6855-DA84-4965CD54020B}"/>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6" name="Footer Placeholder 5">
            <a:extLst>
              <a:ext uri="{FF2B5EF4-FFF2-40B4-BE49-F238E27FC236}">
                <a16:creationId xmlns:a16="http://schemas.microsoft.com/office/drawing/2014/main" id="{7B0A3672-2C3E-D206-29B2-3808E1F69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FA4A6-3FFD-739D-FBA2-FF9957893AE3}"/>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350402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596E-03AA-2BDB-DF62-7AA188D49D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84798-6233-56E7-DD18-E4A6B4173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56321F-87CE-9B28-D190-7745F8FE3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BBBE1-E818-659A-62ED-C62AF746C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8454E-637F-4D78-C1B3-7B19022C0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A81C5-CA7E-F187-279F-DFFD72220F2A}"/>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8" name="Footer Placeholder 7">
            <a:extLst>
              <a:ext uri="{FF2B5EF4-FFF2-40B4-BE49-F238E27FC236}">
                <a16:creationId xmlns:a16="http://schemas.microsoft.com/office/drawing/2014/main" id="{700462F9-E2BA-7444-2F0F-C65A9CBBD8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BA340A-2C55-55C1-D681-77622F7EF341}"/>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201952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AF89-03CF-E5D1-8294-2DD145431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CF446-6694-5987-79F4-1BD759DDADBA}"/>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4" name="Footer Placeholder 3">
            <a:extLst>
              <a:ext uri="{FF2B5EF4-FFF2-40B4-BE49-F238E27FC236}">
                <a16:creationId xmlns:a16="http://schemas.microsoft.com/office/drawing/2014/main" id="{435F8D44-0E63-612A-B5BD-1D500E00E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8F7088-7849-0EFE-36B7-D990CACB965F}"/>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40752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B4FF7-22A2-F99A-9814-5B55E57875E1}"/>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3" name="Footer Placeholder 2">
            <a:extLst>
              <a:ext uri="{FF2B5EF4-FFF2-40B4-BE49-F238E27FC236}">
                <a16:creationId xmlns:a16="http://schemas.microsoft.com/office/drawing/2014/main" id="{E5853FCA-731F-E48D-129A-BFF7BFEB7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5B3489-51D7-F9C8-5404-8D262CEDB169}"/>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211936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E9E8-3527-C93B-9F23-06195ABBF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B798D0-F48E-BADC-FCCF-C1AC9677B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703A8B-C4FE-0854-C4E4-B734DE7A7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13F3E-D7F5-6A23-9348-C9BEB80D24F6}"/>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6" name="Footer Placeholder 5">
            <a:extLst>
              <a:ext uri="{FF2B5EF4-FFF2-40B4-BE49-F238E27FC236}">
                <a16:creationId xmlns:a16="http://schemas.microsoft.com/office/drawing/2014/main" id="{04D943DC-090F-23BE-F600-AD1574F75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95B27-A08C-41B1-CB15-E33BA29F275D}"/>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30271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3744-6076-53C0-05E8-51E138AB0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F9723-DBD4-079A-F7F4-621FCE697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EC49B0-D0EC-668D-F427-FE740CB49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165A3-EA67-F6D9-7794-C4806DB38A46}"/>
              </a:ext>
            </a:extLst>
          </p:cNvPr>
          <p:cNvSpPr>
            <a:spLocks noGrp="1"/>
          </p:cNvSpPr>
          <p:nvPr>
            <p:ph type="dt" sz="half" idx="10"/>
          </p:nvPr>
        </p:nvSpPr>
        <p:spPr/>
        <p:txBody>
          <a:bodyPr/>
          <a:lstStyle/>
          <a:p>
            <a:fld id="{0C3045EB-F47D-2843-A755-7221CE10DDC0}" type="datetimeFigureOut">
              <a:rPr lang="en-US" smtClean="0"/>
              <a:t>8/18/23</a:t>
            </a:fld>
            <a:endParaRPr lang="en-US"/>
          </a:p>
        </p:txBody>
      </p:sp>
      <p:sp>
        <p:nvSpPr>
          <p:cNvPr id="6" name="Footer Placeholder 5">
            <a:extLst>
              <a:ext uri="{FF2B5EF4-FFF2-40B4-BE49-F238E27FC236}">
                <a16:creationId xmlns:a16="http://schemas.microsoft.com/office/drawing/2014/main" id="{8590CD7B-20C7-0A52-5250-B3D5A50A2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18BA8-57C4-AF31-3E68-3B9632746CA6}"/>
              </a:ext>
            </a:extLst>
          </p:cNvPr>
          <p:cNvSpPr>
            <a:spLocks noGrp="1"/>
          </p:cNvSpPr>
          <p:nvPr>
            <p:ph type="sldNum" sz="quarter" idx="12"/>
          </p:nvPr>
        </p:nvSpPr>
        <p:spPr/>
        <p:txBody>
          <a:bodyPr/>
          <a:lstStyle/>
          <a:p>
            <a:fld id="{C45D939B-FA2A-9748-A63E-3B3D2054570C}" type="slidenum">
              <a:rPr lang="en-US" smtClean="0"/>
              <a:t>‹#›</a:t>
            </a:fld>
            <a:endParaRPr lang="en-US"/>
          </a:p>
        </p:txBody>
      </p:sp>
    </p:spTree>
    <p:extLst>
      <p:ext uri="{BB962C8B-B14F-4D97-AF65-F5344CB8AC3E}">
        <p14:creationId xmlns:p14="http://schemas.microsoft.com/office/powerpoint/2010/main" val="370635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66E5D-B90E-3B46-DF41-F350A882E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931F6-9568-DB9B-6D91-AEB6CC6A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F7C32-63A3-768E-EFD2-C0F43EBDC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045EB-F47D-2843-A755-7221CE10DDC0}" type="datetimeFigureOut">
              <a:rPr lang="en-US" smtClean="0"/>
              <a:t>8/18/23</a:t>
            </a:fld>
            <a:endParaRPr lang="en-US"/>
          </a:p>
        </p:txBody>
      </p:sp>
      <p:sp>
        <p:nvSpPr>
          <p:cNvPr id="5" name="Footer Placeholder 4">
            <a:extLst>
              <a:ext uri="{FF2B5EF4-FFF2-40B4-BE49-F238E27FC236}">
                <a16:creationId xmlns:a16="http://schemas.microsoft.com/office/drawing/2014/main" id="{C597C369-259D-9A86-AE81-DA5B532B2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08817-1E9E-4C8D-B2EF-D4CB37FFA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D939B-FA2A-9748-A63E-3B3D2054570C}" type="slidenum">
              <a:rPr lang="en-US" smtClean="0"/>
              <a:t>‹#›</a:t>
            </a:fld>
            <a:endParaRPr lang="en-US"/>
          </a:p>
        </p:txBody>
      </p:sp>
    </p:spTree>
    <p:extLst>
      <p:ext uri="{BB962C8B-B14F-4D97-AF65-F5344CB8AC3E}">
        <p14:creationId xmlns:p14="http://schemas.microsoft.com/office/powerpoint/2010/main" val="319517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rckids.org/CFOC/Database/4.2.0"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childcare.extension.org/accommodating-special-diets-in-child-care/" TargetMode="External"/><Relationship Id="rId5" Type="http://schemas.openxmlformats.org/officeDocument/2006/relationships/hyperlink" Target="https://fns-prod.azureedge.us/sites/default/files/special_dietary_needs.pdf" TargetMode="External"/><Relationship Id="rId4" Type="http://schemas.openxmlformats.org/officeDocument/2006/relationships/hyperlink" Target="https://portal.ct.gov/-/media/SDE/Nutrition/CACFP/SpecDiet/Guide_Special_Diets_CACFP.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14400" y="1603513"/>
            <a:ext cx="7841974" cy="27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8800"/>
              <a:buNone/>
            </a:pPr>
            <a:r>
              <a:rPr lang="en-US"/>
              <a:t>Feeding Children with Special Needs</a:t>
            </a:r>
            <a:endParaRPr/>
          </a:p>
        </p:txBody>
      </p:sp>
      <p:sp>
        <p:nvSpPr>
          <p:cNvPr id="185" name="Google Shape;185;p1"/>
          <p:cNvSpPr txBox="1"/>
          <p:nvPr/>
        </p:nvSpPr>
        <p:spPr>
          <a:xfrm>
            <a:off x="729294" y="6322729"/>
            <a:ext cx="160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rgbClr val="001640"/>
                </a:solidFill>
                <a:latin typeface="Oswald SemiBold"/>
                <a:ea typeface="Oswald SemiBold"/>
                <a:cs typeface="Oswald SemiBold"/>
                <a:sym typeface="Oswald SemiBold"/>
              </a:rPr>
              <a:t>August 2023</a:t>
            </a:r>
            <a:endParaRPr dirty="0">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body" idx="1"/>
          </p:nvPr>
        </p:nvSpPr>
        <p:spPr>
          <a:xfrm>
            <a:off x="1471600" y="784625"/>
            <a:ext cx="6846300" cy="80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a:t>Resources and References</a:t>
            </a:r>
            <a:endParaRPr/>
          </a:p>
        </p:txBody>
      </p:sp>
      <p:sp>
        <p:nvSpPr>
          <p:cNvPr id="249" name="Google Shape;249;p16"/>
          <p:cNvSpPr txBox="1">
            <a:spLocks noGrp="1"/>
          </p:cNvSpPr>
          <p:nvPr>
            <p:ph type="body" idx="2"/>
          </p:nvPr>
        </p:nvSpPr>
        <p:spPr>
          <a:xfrm>
            <a:off x="1345350" y="1632682"/>
            <a:ext cx="10658400" cy="4567800"/>
          </a:xfrm>
          <a:prstGeom prst="rect">
            <a:avLst/>
          </a:prstGeom>
          <a:noFill/>
          <a:ln>
            <a:noFill/>
          </a:ln>
        </p:spPr>
        <p:txBody>
          <a:bodyPr spcFirstLastPara="1" wrap="square" lIns="91425" tIns="45700" rIns="91425" bIns="45700" anchor="t" anchorCtr="0">
            <a:noAutofit/>
          </a:bodyPr>
          <a:lstStyle/>
          <a:p>
            <a:pPr marL="0" lvl="0" indent="0" algn="l" rtl="0">
              <a:spcBef>
                <a:spcPts val="1712"/>
              </a:spcBef>
              <a:spcAft>
                <a:spcPts val="0"/>
              </a:spcAft>
              <a:buNone/>
            </a:pPr>
            <a:endParaRPr sz="100" dirty="0">
              <a:solidFill>
                <a:schemeClr val="accent2"/>
              </a:solidFill>
            </a:endParaRPr>
          </a:p>
          <a:p>
            <a:pPr marL="228611" lvl="0" indent="-203211" algn="l" rtl="0">
              <a:lnSpc>
                <a:spcPct val="100000"/>
              </a:lnSpc>
              <a:spcBef>
                <a:spcPts val="1000"/>
              </a:spcBef>
              <a:spcAft>
                <a:spcPts val="0"/>
              </a:spcAft>
              <a:buClr>
                <a:srgbClr val="BE2D2D"/>
              </a:buClr>
              <a:buSzPts val="2000"/>
              <a:buFont typeface="Noto Sans"/>
              <a:buChar char="▪"/>
            </a:pPr>
            <a:r>
              <a:rPr lang="en-US" sz="2000" dirty="0"/>
              <a:t>Caring for Our Children National Standards. Chapter 4: Nutrition and Food Service. 4.2. General Requirements/Feeding Plans and </a:t>
            </a:r>
            <a:r>
              <a:rPr lang="en-US" sz="2000"/>
              <a:t>Dietary Modifications: </a:t>
            </a:r>
            <a:r>
              <a:rPr lang="en-US" sz="2000" u="sng" dirty="0">
                <a:solidFill>
                  <a:schemeClr val="accent2"/>
                </a:solidFill>
                <a:hlinkClick r:id="rId3">
                  <a:extLst>
                    <a:ext uri="{A12FA001-AC4F-418D-AE19-62706E023703}">
                      <ahyp:hlinkClr xmlns:ahyp="http://schemas.microsoft.com/office/drawing/2018/hyperlinkcolor" val="tx"/>
                    </a:ext>
                  </a:extLst>
                </a:hlinkClick>
              </a:rPr>
              <a:t>https://nrckids.org/CFOC/Database/4.2.0</a:t>
            </a:r>
            <a:r>
              <a:rPr lang="en-US" sz="2000" dirty="0">
                <a:solidFill>
                  <a:schemeClr val="accent2"/>
                </a:solidFill>
              </a:rPr>
              <a:t> </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n-US" sz="2000" dirty="0">
                <a:solidFill>
                  <a:schemeClr val="accent2"/>
                </a:solidFill>
              </a:rPr>
              <a:t>Connecticut State Department of Education. Accommodating Special Diets in CACFP Child Care Programs, April 2022: </a:t>
            </a:r>
            <a:r>
              <a:rPr lang="en-US" sz="2000" u="sng" dirty="0">
                <a:solidFill>
                  <a:schemeClr val="accent2"/>
                </a:solidFill>
                <a:hlinkClick r:id="rId4">
                  <a:extLst>
                    <a:ext uri="{A12FA001-AC4F-418D-AE19-62706E023703}">
                      <ahyp:hlinkClr xmlns:ahyp="http://schemas.microsoft.com/office/drawing/2018/hyperlinkcolor" val="tx"/>
                    </a:ext>
                  </a:extLst>
                </a:hlinkClick>
              </a:rPr>
              <a:t>https://portal.ct.gov/-/media/SDE/Nutrition/CACFP/SpecDiet/Guide_Special_Diets_CACFP.pdf</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n-US" sz="2000" dirty="0">
                <a:solidFill>
                  <a:schemeClr val="accent2"/>
                </a:solidFill>
              </a:rPr>
              <a:t>USDA Food and Nutrition Service. Accommodating Children with Special Dietary Needs in School Nutrition Programs:  </a:t>
            </a:r>
            <a:r>
              <a:rPr lang="en-US" sz="2000" u="sng" dirty="0">
                <a:solidFill>
                  <a:schemeClr val="accent2"/>
                </a:solidFill>
                <a:hlinkClick r:id="rId5">
                  <a:extLst>
                    <a:ext uri="{A12FA001-AC4F-418D-AE19-62706E023703}">
                      <ahyp:hlinkClr xmlns:ahyp="http://schemas.microsoft.com/office/drawing/2018/hyperlinkcolor" val="tx"/>
                    </a:ext>
                  </a:extLst>
                </a:hlinkClick>
              </a:rPr>
              <a:t>https://fns-prod.azureedge.us/sites/default/files/special_dietary_needs.pdf</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n-US" sz="2000" dirty="0" err="1">
                <a:solidFill>
                  <a:schemeClr val="accent2"/>
                </a:solidFill>
              </a:rPr>
              <a:t>eXtension</a:t>
            </a:r>
            <a:r>
              <a:rPr lang="en-US" sz="2000" dirty="0">
                <a:solidFill>
                  <a:schemeClr val="accent2"/>
                </a:solidFill>
              </a:rPr>
              <a:t> Alliance for Better Child Care.</a:t>
            </a:r>
            <a:r>
              <a:rPr lang="en-US" sz="1200" b="0" dirty="0">
                <a:solidFill>
                  <a:schemeClr val="accent2"/>
                </a:solidFill>
                <a:highlight>
                  <a:srgbClr val="FFFFFF"/>
                </a:highlight>
                <a:latin typeface="Arial"/>
                <a:ea typeface="Arial"/>
                <a:cs typeface="Arial"/>
                <a:sym typeface="Arial"/>
              </a:rPr>
              <a:t> </a:t>
            </a:r>
            <a:r>
              <a:rPr lang="en-US" sz="2000" dirty="0">
                <a:solidFill>
                  <a:schemeClr val="accent2"/>
                </a:solidFill>
              </a:rPr>
              <a:t>Accommodating Special Diets in Child Care:  </a:t>
            </a:r>
            <a:r>
              <a:rPr lang="en-US" sz="2000" u="sng" dirty="0">
                <a:solidFill>
                  <a:schemeClr val="accent2"/>
                </a:solidFill>
                <a:hlinkClick r:id="rId6">
                  <a:extLst>
                    <a:ext uri="{A12FA001-AC4F-418D-AE19-62706E023703}">
                      <ahyp:hlinkClr xmlns:ahyp="http://schemas.microsoft.com/office/drawing/2018/hyperlinkcolor" val="tx"/>
                    </a:ext>
                  </a:extLst>
                </a:hlinkClick>
              </a:rPr>
              <a:t>https://childcare.extension.org/accommodating-special-diets-in-child-care/</a:t>
            </a:r>
            <a:endParaRPr sz="2000" dirty="0">
              <a:solidFill>
                <a:schemeClr val="accent2"/>
              </a:solidFill>
            </a:endParaRPr>
          </a:p>
        </p:txBody>
      </p:sp>
      <p:sp>
        <p:nvSpPr>
          <p:cNvPr id="250" name="Google Shape;250;p16"/>
          <p:cNvSpPr txBox="1"/>
          <p:nvPr/>
        </p:nvSpPr>
        <p:spPr>
          <a:xfrm>
            <a:off x="811550" y="5872050"/>
            <a:ext cx="1071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rgbClr val="212121"/>
                </a:solidFill>
              </a:rPr>
              <a:t>Disclosure:</a:t>
            </a:r>
            <a:r>
              <a:rPr lang="en-US" sz="1600" b="1" i="1" dirty="0">
                <a:solidFill>
                  <a:srgbClr val="212121"/>
                </a:solidFill>
                <a:latin typeface="Calibri"/>
                <a:ea typeface="Calibri"/>
                <a:cs typeface="Calibri"/>
                <a:sym typeface="Calibri"/>
              </a:rPr>
              <a:t> </a:t>
            </a:r>
            <a:r>
              <a:rPr lang="en-US" sz="1600" b="1" i="1" dirty="0">
                <a:solidFill>
                  <a:srgbClr val="212121"/>
                </a:solidFill>
              </a:rPr>
              <a:t>The information in this module is based on a variety of sources listed above. It highlights key points relevant to this topic, but is not exhaustive. Please refer to the above resources for more information</a:t>
            </a:r>
            <a:endParaRPr sz="1600" b="1" i="1" dirty="0">
              <a:solidFill>
                <a:srgbClr val="21212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1640"/>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Made possible with funding from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the Centers for Disease Control and Prevention</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34141" y="2520787"/>
            <a:ext cx="2141416" cy="2280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p:nvPr/>
        </p:nvSpPr>
        <p:spPr>
          <a:xfrm>
            <a:off x="341815"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Children with Special Dietary Needs</a:t>
            </a:r>
            <a:endParaRPr/>
          </a:p>
        </p:txBody>
      </p:sp>
      <p:sp>
        <p:nvSpPr>
          <p:cNvPr id="192" name="Google Shape;192;p2"/>
          <p:cNvSpPr/>
          <p:nvPr/>
        </p:nvSpPr>
        <p:spPr>
          <a:xfrm>
            <a:off x="4403320"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
          <p:cNvSpPr txBox="1"/>
          <p:nvPr/>
        </p:nvSpPr>
        <p:spPr>
          <a:xfrm>
            <a:off x="4495200" y="4563725"/>
            <a:ext cx="3201600" cy="429000"/>
          </a:xfrm>
          <a:prstGeom prst="rect">
            <a:avLst/>
          </a:prstGeom>
          <a:noFill/>
          <a:ln>
            <a:noFill/>
          </a:ln>
        </p:spPr>
        <p:txBody>
          <a:bodyPr spcFirstLastPara="1" wrap="square" lIns="91425" tIns="45700" rIns="91425" bIns="4570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n-US" sz="2400" b="1" i="0" u="none" strike="noStrike" cap="none">
                <a:solidFill>
                  <a:schemeClr val="lt1"/>
                </a:solidFill>
                <a:latin typeface="Calibri"/>
                <a:ea typeface="Calibri"/>
                <a:cs typeface="Calibri"/>
                <a:sym typeface="Calibri"/>
              </a:rPr>
              <a:t>Adaptive Equipment</a:t>
            </a: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8464825"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
          <p:cNvSpPr txBox="1"/>
          <p:nvPr/>
        </p:nvSpPr>
        <p:spPr>
          <a:xfrm>
            <a:off x="8547100" y="4597639"/>
            <a:ext cx="3201600" cy="361200"/>
          </a:xfrm>
          <a:prstGeom prst="rect">
            <a:avLst/>
          </a:prstGeom>
          <a:noFill/>
          <a:ln>
            <a:noFill/>
          </a:ln>
        </p:spPr>
        <p:txBody>
          <a:bodyPr spcFirstLastPara="1" wrap="square" lIns="91425" tIns="45700" rIns="91425" bIns="4570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n-US" sz="2400" b="1" i="0" u="none" strike="noStrike" cap="none">
                <a:solidFill>
                  <a:schemeClr val="lt1"/>
                </a:solidFill>
                <a:latin typeface="Calibri"/>
                <a:ea typeface="Calibri"/>
                <a:cs typeface="Calibri"/>
                <a:sym typeface="Calibri"/>
              </a:rPr>
              <a:t>Medical Diets</a:t>
            </a:r>
            <a:endParaRPr sz="1400" b="0" i="0" u="none" strike="noStrike" cap="none">
              <a:solidFill>
                <a:srgbClr val="000000"/>
              </a:solidFill>
              <a:latin typeface="Arial"/>
              <a:ea typeface="Arial"/>
              <a:cs typeface="Arial"/>
              <a:sym typeface="Arial"/>
            </a:endParaRPr>
          </a:p>
        </p:txBody>
      </p:sp>
      <p:sp>
        <p:nvSpPr>
          <p:cNvPr id="196" name="Google Shape;196;p2"/>
          <p:cNvSpPr txBox="1"/>
          <p:nvPr/>
        </p:nvSpPr>
        <p:spPr>
          <a:xfrm>
            <a:off x="443300" y="4418685"/>
            <a:ext cx="3201600" cy="719100"/>
          </a:xfrm>
          <a:prstGeom prst="rect">
            <a:avLst/>
          </a:prstGeom>
          <a:noFill/>
          <a:ln>
            <a:noFill/>
          </a:ln>
        </p:spPr>
        <p:txBody>
          <a:bodyPr spcFirstLastPara="1" wrap="square" lIns="91425" tIns="45700" rIns="91425" bIns="4570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n-US" sz="2400" b="1">
                <a:solidFill>
                  <a:schemeClr val="lt1"/>
                </a:solidFill>
                <a:latin typeface="Calibri"/>
                <a:ea typeface="Calibri"/>
                <a:cs typeface="Calibri"/>
                <a:sym typeface="Calibri"/>
              </a:rPr>
              <a:t>Children with Autism Spectrum Disorder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p:nvPr/>
        </p:nvSpPr>
        <p:spPr>
          <a:xfrm>
            <a:off x="1381127" y="746544"/>
            <a:ext cx="9601200" cy="87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n-US" sz="5400" b="0" i="0" u="none" strike="noStrike" cap="none">
                <a:solidFill>
                  <a:schemeClr val="dk1"/>
                </a:solidFill>
                <a:latin typeface="Oswald"/>
                <a:ea typeface="Oswald"/>
                <a:cs typeface="Oswald"/>
                <a:sym typeface="Oswald"/>
              </a:rPr>
              <a:t>Children with Autism Spectrum Disorder</a:t>
            </a:r>
            <a:endParaRPr b="0" i="0" u="none" strike="noStrike" cap="none">
              <a:solidFill>
                <a:srgbClr val="000000"/>
              </a:solidFill>
              <a:latin typeface="Arial"/>
              <a:ea typeface="Arial"/>
              <a:cs typeface="Arial"/>
              <a:sym typeface="Arial"/>
            </a:endParaRPr>
          </a:p>
        </p:txBody>
      </p:sp>
      <p:sp>
        <p:nvSpPr>
          <p:cNvPr id="202" name="Google Shape;202;p3"/>
          <p:cNvSpPr txBox="1"/>
          <p:nvPr/>
        </p:nvSpPr>
        <p:spPr>
          <a:xfrm>
            <a:off x="1295402" y="2721782"/>
            <a:ext cx="9601200" cy="3318900"/>
          </a:xfrm>
          <a:prstGeom prst="rect">
            <a:avLst/>
          </a:prstGeom>
          <a:noFill/>
          <a:ln>
            <a:noFill/>
          </a:ln>
        </p:spPr>
        <p:txBody>
          <a:bodyPr spcFirstLastPara="1" wrap="square" lIns="91425" tIns="45700" rIns="91425" bIns="45700" anchor="t" anchorCtr="0">
            <a:noAutofit/>
          </a:bodyPr>
          <a:lstStyle/>
          <a:p>
            <a:pPr marL="228611" marR="0" lvl="0" indent="-228611" algn="l" rtl="0">
              <a:lnSpc>
                <a:spcPct val="100000"/>
              </a:lnSpc>
              <a:spcBef>
                <a:spcPts val="0"/>
              </a:spcBef>
              <a:spcAft>
                <a:spcPts val="0"/>
              </a:spcAft>
              <a:buSzPts val="2600"/>
              <a:buFont typeface="Noto Sans"/>
              <a:buChar char="▪"/>
            </a:pPr>
            <a:r>
              <a:rPr lang="en-US" sz="2600" b="0" i="0" u="none" strike="noStrike" cap="none">
                <a:latin typeface="Calibri"/>
                <a:ea typeface="Calibri"/>
                <a:cs typeface="Calibri"/>
                <a:sym typeface="Calibri"/>
              </a:rPr>
              <a:t>Many children with autism have food dislikes and sensitivities</a:t>
            </a:r>
            <a:endParaRPr sz="1600" b="0" i="0" u="none" strike="noStrike" cap="none">
              <a:latin typeface="Arial"/>
              <a:ea typeface="Arial"/>
              <a:cs typeface="Arial"/>
              <a:sym typeface="Arial"/>
            </a:endParaRPr>
          </a:p>
          <a:p>
            <a:pPr marL="228611" marR="0" lvl="0" indent="-2286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Many will only choose certain textures or colors of food</a:t>
            </a:r>
            <a:endParaRPr sz="1600" b="0" i="0" u="none" strike="noStrike" cap="none">
              <a:latin typeface="Arial"/>
              <a:ea typeface="Arial"/>
              <a:cs typeface="Arial"/>
              <a:sym typeface="Arial"/>
            </a:endParaRPr>
          </a:p>
          <a:p>
            <a:pPr marL="228611" marR="0" lvl="0" indent="-2286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They may become undernourished if whole food groups are avoided</a:t>
            </a:r>
            <a:endParaRPr sz="1600" b="0" i="0" u="none" strike="noStrike" cap="none">
              <a:latin typeface="Arial"/>
              <a:ea typeface="Arial"/>
              <a:cs typeface="Arial"/>
              <a:sym typeface="Arial"/>
            </a:endParaRPr>
          </a:p>
          <a:p>
            <a:pPr marL="228611" marR="0" lvl="0" indent="-2286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Children with autism may have trouble focusing on the meal and not finish the food provided</a:t>
            </a:r>
            <a:endParaRPr sz="1600" b="0" i="0" u="none" strike="noStrike" cap="none">
              <a:latin typeface="Arial"/>
              <a:ea typeface="Arial"/>
              <a:cs typeface="Arial"/>
              <a:sym typeface="Arial"/>
            </a:endParaRPr>
          </a:p>
          <a:p>
            <a:pPr marL="228611" marR="0" lvl="0" indent="-2286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Constipation is often a problem due to dietary choices</a:t>
            </a:r>
            <a:endParaRPr sz="1600" b="0" i="0" u="none" strike="noStrike" cap="none">
              <a:latin typeface="Arial"/>
              <a:ea typeface="Arial"/>
              <a:cs typeface="Arial"/>
              <a:sym typeface="Arial"/>
            </a:endParaRPr>
          </a:p>
          <a:p>
            <a:pPr marL="228611" marR="0" lvl="0" indent="-2286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Medication reactions: some autism medications cause a decrease in appetite</a:t>
            </a:r>
            <a:endParaRPr sz="16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a:spLocks noGrp="1"/>
          </p:cNvSpPr>
          <p:nvPr>
            <p:ph type="body" idx="1"/>
          </p:nvPr>
        </p:nvSpPr>
        <p:spPr>
          <a:xfrm>
            <a:off x="737623" y="330200"/>
            <a:ext cx="5943600" cy="152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For Children with Autism Spectrum Disorder</a:t>
            </a:r>
            <a:endParaRPr/>
          </a:p>
        </p:txBody>
      </p:sp>
      <p:sp>
        <p:nvSpPr>
          <p:cNvPr id="208" name="Google Shape;208;p4"/>
          <p:cNvSpPr txBox="1">
            <a:spLocks noGrp="1"/>
          </p:cNvSpPr>
          <p:nvPr>
            <p:ph type="body" idx="3"/>
          </p:nvPr>
        </p:nvSpPr>
        <p:spPr>
          <a:xfrm>
            <a:off x="517200" y="2457425"/>
            <a:ext cx="6164100" cy="4153800"/>
          </a:xfrm>
          <a:prstGeom prst="rect">
            <a:avLst/>
          </a:prstGeom>
          <a:noFill/>
          <a:ln>
            <a:noFill/>
          </a:ln>
        </p:spPr>
        <p:txBody>
          <a:bodyPr spcFirstLastPara="1" wrap="square" lIns="91425" tIns="45700" rIns="91425" bIns="45700" anchor="t" anchorCtr="0">
            <a:noAutofit/>
          </a:bodyPr>
          <a:lstStyle/>
          <a:p>
            <a:pPr marL="0" lvl="0" indent="-158750" algn="l" rtl="0">
              <a:lnSpc>
                <a:spcPct val="100000"/>
              </a:lnSpc>
              <a:spcBef>
                <a:spcPts val="0"/>
              </a:spcBef>
              <a:spcAft>
                <a:spcPts val="0"/>
              </a:spcAft>
              <a:buClr>
                <a:srgbClr val="000000"/>
              </a:buClr>
              <a:buSzPts val="2500"/>
              <a:buFont typeface="Noto Sans"/>
              <a:buChar char="▪"/>
            </a:pPr>
            <a:r>
              <a:rPr lang="en-US" sz="2500">
                <a:solidFill>
                  <a:srgbClr val="000000"/>
                </a:solidFill>
              </a:rPr>
              <a:t> Create a consistent meal time and routine</a:t>
            </a:r>
            <a:endParaRPr sz="250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n-US" sz="2500">
                <a:solidFill>
                  <a:srgbClr val="000000"/>
                </a:solidFill>
              </a:rPr>
              <a:t> Keep the meal service area simple and avoid distractions</a:t>
            </a:r>
            <a:endParaRPr sz="250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n-US" sz="2500">
                <a:solidFill>
                  <a:srgbClr val="000000"/>
                </a:solidFill>
              </a:rPr>
              <a:t> Offering a choice to a child with autism may help them to accept the food more readily</a:t>
            </a:r>
            <a:endParaRPr sz="250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n-US" sz="2500">
                <a:solidFill>
                  <a:srgbClr val="000000"/>
                </a:solidFill>
              </a:rPr>
              <a:t> Do not serve foods that may trigger a reaction and cause a quick end to the meal</a:t>
            </a:r>
            <a:endParaRPr sz="250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n-US" sz="2500">
                <a:solidFill>
                  <a:srgbClr val="000000"/>
                </a:solidFill>
              </a:rPr>
              <a:t> Keeping food separated using a divided plate may help</a:t>
            </a:r>
            <a:endParaRPr sz="2233">
              <a:solidFill>
                <a:srgbClr val="000000"/>
              </a:solidFill>
            </a:endParaRPr>
          </a:p>
        </p:txBody>
      </p:sp>
      <p:pic>
        <p:nvPicPr>
          <p:cNvPr id="209" name="Google Shape;209;p4" descr="A group of children walking&#10;&#10;Description automatically generated with low confidence"/>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225241" y="1163638"/>
            <a:ext cx="4229100" cy="392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body" idx="1"/>
          </p:nvPr>
        </p:nvSpPr>
        <p:spPr>
          <a:xfrm>
            <a:off x="737659" y="733494"/>
            <a:ext cx="4545569" cy="8602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How to Help</a:t>
            </a:r>
            <a:endParaRPr/>
          </a:p>
        </p:txBody>
      </p:sp>
      <p:sp>
        <p:nvSpPr>
          <p:cNvPr id="215" name="Google Shape;215;p5"/>
          <p:cNvSpPr txBox="1">
            <a:spLocks noGrp="1"/>
          </p:cNvSpPr>
          <p:nvPr>
            <p:ph type="body" idx="3"/>
          </p:nvPr>
        </p:nvSpPr>
        <p:spPr>
          <a:xfrm>
            <a:off x="737659" y="2573518"/>
            <a:ext cx="5928185" cy="259483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700"/>
              <a:buFont typeface="Noto Sans"/>
              <a:buChar char="▪"/>
            </a:pPr>
            <a:r>
              <a:rPr lang="en-US" sz="2700" dirty="0">
                <a:solidFill>
                  <a:srgbClr val="000000"/>
                </a:solidFill>
              </a:rPr>
              <a:t>Work with the child’s parents and health care team</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n-US" sz="2700" dirty="0">
                <a:solidFill>
                  <a:srgbClr val="000000"/>
                </a:solidFill>
              </a:rPr>
              <a:t>Create a plan that will make the child comfortable at mealtimes</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n-US" sz="2700" dirty="0">
                <a:solidFill>
                  <a:srgbClr val="000000"/>
                </a:solidFill>
              </a:rPr>
              <a:t>Be flexible</a:t>
            </a:r>
            <a:r>
              <a:rPr lang="en-US" sz="2700">
                <a:solidFill>
                  <a:srgbClr val="000000"/>
                </a:solidFill>
              </a:rPr>
              <a:t>, the </a:t>
            </a:r>
            <a:r>
              <a:rPr lang="en-US" sz="2700" dirty="0">
                <a:solidFill>
                  <a:srgbClr val="000000"/>
                </a:solidFill>
              </a:rPr>
              <a:t>plan may change</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n-US" sz="2700" dirty="0">
                <a:solidFill>
                  <a:srgbClr val="000000"/>
                </a:solidFill>
              </a:rPr>
              <a:t>Have patience</a:t>
            </a:r>
            <a:endParaRPr sz="2700" dirty="0">
              <a:solidFill>
                <a:srgbClr val="000000"/>
              </a:solidFill>
            </a:endParaRPr>
          </a:p>
          <a:p>
            <a:pPr marL="0" lvl="0" indent="0" algn="l" rtl="0">
              <a:lnSpc>
                <a:spcPct val="100000"/>
              </a:lnSpc>
              <a:spcBef>
                <a:spcPts val="480"/>
              </a:spcBef>
              <a:spcAft>
                <a:spcPts val="0"/>
              </a:spcAft>
              <a:buClr>
                <a:schemeClr val="dk1"/>
              </a:buClr>
              <a:buSzPts val="2400"/>
              <a:buNone/>
            </a:pPr>
            <a:endParaRPr sz="2400" dirty="0"/>
          </a:p>
        </p:txBody>
      </p:sp>
      <p:pic>
        <p:nvPicPr>
          <p:cNvPr id="216" name="Google Shape;216;p5" descr="A couple of women looking at a tablet&#10;&#10;Description automatically generated with low confidence"/>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225241" y="1163638"/>
            <a:ext cx="4229100" cy="392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body" idx="1"/>
          </p:nvPr>
        </p:nvSpPr>
        <p:spPr>
          <a:xfrm>
            <a:off x="496849" y="1023124"/>
            <a:ext cx="2909466" cy="152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sz="5000"/>
              <a:t>Adaptive Equipment</a:t>
            </a:r>
            <a:endParaRPr sz="5000"/>
          </a:p>
        </p:txBody>
      </p:sp>
      <p:sp>
        <p:nvSpPr>
          <p:cNvPr id="222" name="Google Shape;222;p6"/>
          <p:cNvSpPr txBox="1">
            <a:spLocks noGrp="1"/>
          </p:cNvSpPr>
          <p:nvPr>
            <p:ph type="body" idx="2"/>
          </p:nvPr>
        </p:nvSpPr>
        <p:spPr>
          <a:xfrm>
            <a:off x="4393581" y="1023124"/>
            <a:ext cx="6959600" cy="4811751"/>
          </a:xfrm>
          <a:prstGeom prst="rect">
            <a:avLst/>
          </a:prstGeom>
          <a:noFill/>
          <a:ln>
            <a:noFill/>
          </a:ln>
        </p:spPr>
        <p:txBody>
          <a:bodyPr spcFirstLastPara="1" wrap="square" lIns="91425" tIns="45700" rIns="91425" bIns="45700" anchor="t" anchorCtr="0">
            <a:noAutofit/>
          </a:bodyPr>
          <a:lstStyle/>
          <a:p>
            <a:pPr marL="381019" lvl="0" indent="-393719" algn="l" rtl="0">
              <a:lnSpc>
                <a:spcPct val="100000"/>
              </a:lnSpc>
              <a:spcBef>
                <a:spcPts val="0"/>
              </a:spcBef>
              <a:spcAft>
                <a:spcPts val="0"/>
              </a:spcAft>
              <a:buSzPts val="2600"/>
              <a:buFont typeface="Calibri"/>
              <a:buChar char="▪"/>
            </a:pPr>
            <a:r>
              <a:rPr lang="en-US" sz="2600" b="0">
                <a:solidFill>
                  <a:srgbClr val="000000"/>
                </a:solidFill>
                <a:latin typeface="Calibri"/>
                <a:ea typeface="Calibri"/>
                <a:cs typeface="Calibri"/>
                <a:sym typeface="Calibri"/>
              </a:rPr>
              <a:t>Some children may need adaptive equipment to assist in eating</a:t>
            </a:r>
            <a:endParaRPr sz="2600" b="0">
              <a:solidFill>
                <a:srgbClr val="000000"/>
              </a:solidFill>
              <a:latin typeface="Calibri"/>
              <a:ea typeface="Calibri"/>
              <a:cs typeface="Calibri"/>
              <a:sym typeface="Calibri"/>
            </a:endParaRPr>
          </a:p>
          <a:p>
            <a:pPr marL="0" lvl="0" indent="0" algn="l" rtl="0">
              <a:lnSpc>
                <a:spcPct val="100000"/>
              </a:lnSpc>
              <a:spcBef>
                <a:spcPts val="480"/>
              </a:spcBef>
              <a:spcAft>
                <a:spcPts val="0"/>
              </a:spcAft>
              <a:buSzPts val="2400"/>
              <a:buNone/>
            </a:pPr>
            <a:endParaRPr sz="2000" b="0">
              <a:solidFill>
                <a:srgbClr val="000000"/>
              </a:solidFill>
              <a:latin typeface="Calibri"/>
              <a:ea typeface="Calibri"/>
              <a:cs typeface="Calibri"/>
              <a:sym typeface="Calibri"/>
            </a:endParaRPr>
          </a:p>
          <a:p>
            <a:pPr marL="381019" lvl="0" indent="-393719" algn="l" rtl="0">
              <a:lnSpc>
                <a:spcPct val="100000"/>
              </a:lnSpc>
              <a:spcBef>
                <a:spcPts val="480"/>
              </a:spcBef>
              <a:spcAft>
                <a:spcPts val="0"/>
              </a:spcAft>
              <a:buSzPts val="2600"/>
              <a:buFont typeface="Calibri"/>
              <a:buChar char="▪"/>
            </a:pPr>
            <a:r>
              <a:rPr lang="en-US" sz="2600" b="0">
                <a:solidFill>
                  <a:srgbClr val="000000"/>
                </a:solidFill>
                <a:latin typeface="Calibri"/>
                <a:ea typeface="Calibri"/>
                <a:cs typeface="Calibri"/>
                <a:sym typeface="Calibri"/>
              </a:rPr>
              <a:t>Adapted feeding equipment or tools are used to help children with feeding problems and to increase independence, as well as to help children to feel “normal.” These tools include cups, plates, and utensils</a:t>
            </a:r>
            <a:endParaRPr sz="2600" b="0">
              <a:solidFill>
                <a:srgbClr val="000000"/>
              </a:solidFill>
              <a:latin typeface="Calibri"/>
              <a:ea typeface="Calibri"/>
              <a:cs typeface="Calibri"/>
              <a:sym typeface="Calibri"/>
            </a:endParaRPr>
          </a:p>
          <a:p>
            <a:pPr marL="0" lvl="0" indent="0" algn="l" rtl="0">
              <a:lnSpc>
                <a:spcPct val="100000"/>
              </a:lnSpc>
              <a:spcBef>
                <a:spcPts val="480"/>
              </a:spcBef>
              <a:spcAft>
                <a:spcPts val="0"/>
              </a:spcAft>
              <a:buSzPts val="2400"/>
              <a:buNone/>
            </a:pPr>
            <a:endParaRPr sz="1700" b="0">
              <a:solidFill>
                <a:srgbClr val="000000"/>
              </a:solidFill>
              <a:latin typeface="Calibri"/>
              <a:ea typeface="Calibri"/>
              <a:cs typeface="Calibri"/>
              <a:sym typeface="Calibri"/>
            </a:endParaRPr>
          </a:p>
          <a:p>
            <a:pPr marL="381019" lvl="0" indent="-393719" algn="l" rtl="0">
              <a:lnSpc>
                <a:spcPct val="100000"/>
              </a:lnSpc>
              <a:spcBef>
                <a:spcPts val="480"/>
              </a:spcBef>
              <a:spcAft>
                <a:spcPts val="0"/>
              </a:spcAft>
              <a:buSzPts val="2600"/>
              <a:buFont typeface="Calibri"/>
              <a:buChar char="▪"/>
            </a:pPr>
            <a:r>
              <a:rPr lang="en-US" sz="2600" b="0">
                <a:solidFill>
                  <a:srgbClr val="000000"/>
                </a:solidFill>
                <a:latin typeface="Calibri"/>
                <a:ea typeface="Calibri"/>
                <a:cs typeface="Calibri"/>
                <a:sym typeface="Calibri"/>
              </a:rPr>
              <a:t>These children often work with an occupational therapist who will assist you with the type of equipment that is needed</a:t>
            </a:r>
            <a:endParaRPr sz="2600" b="0">
              <a:solidFill>
                <a:srgbClr val="000000"/>
              </a:solidFill>
              <a:latin typeface="Calibri"/>
              <a:ea typeface="Calibri"/>
              <a:cs typeface="Calibri"/>
              <a:sym typeface="Calibri"/>
            </a:endParaRPr>
          </a:p>
          <a:p>
            <a:pPr marL="381019" lvl="0" indent="-228617" algn="l" rtl="0">
              <a:lnSpc>
                <a:spcPct val="100000"/>
              </a:lnSpc>
              <a:spcBef>
                <a:spcPts val="480"/>
              </a:spcBef>
              <a:spcAft>
                <a:spcPts val="0"/>
              </a:spcAft>
              <a:buClr>
                <a:srgbClr val="000000"/>
              </a:buClr>
              <a:buSzPts val="2400"/>
              <a:buFont typeface="Noto Sans"/>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a:spLocks noGrp="1"/>
          </p:cNvSpPr>
          <p:nvPr>
            <p:ph type="body" idx="1"/>
          </p:nvPr>
        </p:nvSpPr>
        <p:spPr>
          <a:xfrm>
            <a:off x="728546" y="2094571"/>
            <a:ext cx="5080000" cy="381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None/>
            </a:pPr>
            <a:r>
              <a:rPr lang="en-US" sz="4000">
                <a:solidFill>
                  <a:srgbClr val="000000"/>
                </a:solidFill>
              </a:rPr>
              <a:t>Equipment can be utensils with large or foam handles, suction bowls and plates, high rim plates, straws or cups with handles.</a:t>
            </a:r>
            <a:endParaRPr>
              <a:solidFill>
                <a:srgbClr val="000000"/>
              </a:solidFill>
            </a:endParaRPr>
          </a:p>
          <a:p>
            <a:pPr marL="0" lvl="0" indent="0" algn="ctr" rtl="0">
              <a:lnSpc>
                <a:spcPct val="100000"/>
              </a:lnSpc>
              <a:spcBef>
                <a:spcPts val="720"/>
              </a:spcBef>
              <a:spcAft>
                <a:spcPts val="0"/>
              </a:spcAft>
              <a:buClr>
                <a:schemeClr val="dk1"/>
              </a:buClr>
              <a:buSzPts val="3600"/>
              <a:buNone/>
            </a:pPr>
            <a:endParaRPr sz="3600"/>
          </a:p>
        </p:txBody>
      </p:sp>
      <p:pic>
        <p:nvPicPr>
          <p:cNvPr id="228" name="Google Shape;228;p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898825" y="163300"/>
            <a:ext cx="3062052" cy="3184074"/>
          </a:xfrm>
          <a:prstGeom prst="rect">
            <a:avLst/>
          </a:prstGeom>
          <a:noFill/>
          <a:ln>
            <a:noFill/>
          </a:ln>
        </p:spPr>
      </p:pic>
      <p:pic>
        <p:nvPicPr>
          <p:cNvPr id="229" name="Google Shape;229;p7"/>
          <p:cNvPicPr preferRelativeResize="0"/>
          <p:nvPr/>
        </p:nvPicPr>
        <p:blipFill>
          <a:blip r:embed="rId4">
            <a:alphaModFix/>
          </a:blip>
          <a:stretch>
            <a:fillRect/>
          </a:stretch>
        </p:blipFill>
        <p:spPr>
          <a:xfrm>
            <a:off x="8818446" y="3567799"/>
            <a:ext cx="3124198" cy="3124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body" idx="1"/>
          </p:nvPr>
        </p:nvSpPr>
        <p:spPr>
          <a:xfrm>
            <a:off x="737659" y="704269"/>
            <a:ext cx="4545569" cy="9187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Medical Diets</a:t>
            </a:r>
            <a:endParaRPr/>
          </a:p>
        </p:txBody>
      </p:sp>
      <p:sp>
        <p:nvSpPr>
          <p:cNvPr id="235" name="Google Shape;235;p8"/>
          <p:cNvSpPr txBox="1">
            <a:spLocks noGrp="1"/>
          </p:cNvSpPr>
          <p:nvPr>
            <p:ph type="body" idx="2"/>
          </p:nvPr>
        </p:nvSpPr>
        <p:spPr>
          <a:xfrm>
            <a:off x="581542" y="2510262"/>
            <a:ext cx="6276458" cy="9187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2900"/>
              <a:buNone/>
            </a:pPr>
            <a:r>
              <a:rPr lang="en-US">
                <a:latin typeface="Calibri"/>
                <a:ea typeface="Calibri"/>
                <a:cs typeface="Calibri"/>
                <a:sym typeface="Calibri"/>
              </a:rPr>
              <a:t>Children could have medical conditions that require a specialized diet, such as:</a:t>
            </a:r>
            <a:endParaRPr/>
          </a:p>
        </p:txBody>
      </p:sp>
      <p:sp>
        <p:nvSpPr>
          <p:cNvPr id="236" name="Google Shape;236;p8"/>
          <p:cNvSpPr txBox="1">
            <a:spLocks noGrp="1"/>
          </p:cNvSpPr>
          <p:nvPr>
            <p:ph type="body" idx="3"/>
          </p:nvPr>
        </p:nvSpPr>
        <p:spPr>
          <a:xfrm>
            <a:off x="737659" y="3557240"/>
            <a:ext cx="6120341" cy="2685584"/>
          </a:xfrm>
          <a:prstGeom prst="rect">
            <a:avLst/>
          </a:prstGeom>
          <a:noFill/>
          <a:ln>
            <a:noFill/>
          </a:ln>
        </p:spPr>
        <p:txBody>
          <a:bodyPr spcFirstLastPara="1" wrap="square" lIns="91425" tIns="45700" rIns="91425" bIns="45700" anchor="t" anchorCtr="0">
            <a:noAutofit/>
          </a:bodyPr>
          <a:lstStyle/>
          <a:p>
            <a:pPr marL="495325" lvl="1" indent="-190509" algn="l" rtl="0">
              <a:lnSpc>
                <a:spcPct val="100000"/>
              </a:lnSpc>
              <a:spcBef>
                <a:spcPts val="0"/>
              </a:spcBef>
              <a:spcAft>
                <a:spcPts val="0"/>
              </a:spcAft>
              <a:buClr>
                <a:srgbClr val="000000"/>
              </a:buClr>
              <a:buSzPts val="2400"/>
              <a:buFont typeface="Noto Sans"/>
              <a:buChar char="▪"/>
            </a:pPr>
            <a:r>
              <a:rPr lang="en-US" sz="2400">
                <a:solidFill>
                  <a:srgbClr val="000000"/>
                </a:solidFill>
              </a:rPr>
              <a:t>Diabetes</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n-US" sz="2400">
                <a:solidFill>
                  <a:srgbClr val="000000"/>
                </a:solidFill>
              </a:rPr>
              <a:t>Celiac disease</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n-US" sz="2400">
                <a:solidFill>
                  <a:srgbClr val="000000"/>
                </a:solidFill>
              </a:rPr>
              <a:t>Heart disease</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n-US" sz="2400">
                <a:solidFill>
                  <a:srgbClr val="000000"/>
                </a:solidFill>
              </a:rPr>
              <a:t>Cystic fibrosis</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n-US" sz="2400">
                <a:solidFill>
                  <a:srgbClr val="000000"/>
                </a:solidFill>
              </a:rPr>
              <a:t>Sickle cell anemia</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n-US" sz="2400">
                <a:solidFill>
                  <a:srgbClr val="000000"/>
                </a:solidFill>
              </a:rPr>
              <a:t>Inborn errors of metabolism</a:t>
            </a:r>
            <a:endParaRPr>
              <a:solidFill>
                <a:srgbClr val="000000"/>
              </a:solidFill>
            </a:endParaRPr>
          </a:p>
          <a:p>
            <a:pPr marL="0" lvl="0" indent="0" algn="l" rtl="0">
              <a:lnSpc>
                <a:spcPct val="100000"/>
              </a:lnSpc>
              <a:spcBef>
                <a:spcPts val="480"/>
              </a:spcBef>
              <a:spcAft>
                <a:spcPts val="0"/>
              </a:spcAft>
              <a:buClr>
                <a:schemeClr val="dk1"/>
              </a:buClr>
              <a:buSzPts val="2400"/>
              <a:buNone/>
            </a:pPr>
            <a:endParaRPr sz="2400">
              <a:solidFill>
                <a:srgbClr val="000000"/>
              </a:solidFill>
            </a:endParaRPr>
          </a:p>
        </p:txBody>
      </p:sp>
      <p:pic>
        <p:nvPicPr>
          <p:cNvPr id="237" name="Google Shape;237;p8" descr="A couple of boys eating at a table&#10;&#10;Description automatically generated with low confidence"/>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225241" y="1163638"/>
            <a:ext cx="4229100" cy="392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08a11bbfa9_0_0"/>
          <p:cNvSpPr txBox="1">
            <a:spLocks noGrp="1"/>
          </p:cNvSpPr>
          <p:nvPr>
            <p:ph type="body" idx="1"/>
          </p:nvPr>
        </p:nvSpPr>
        <p:spPr>
          <a:xfrm>
            <a:off x="737625" y="797450"/>
            <a:ext cx="5641800" cy="1142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Dietary Modifications</a:t>
            </a:r>
            <a:endParaRPr/>
          </a:p>
        </p:txBody>
      </p:sp>
      <p:sp>
        <p:nvSpPr>
          <p:cNvPr id="243" name="Google Shape;243;g208a11bbfa9_0_0"/>
          <p:cNvSpPr txBox="1">
            <a:spLocks noGrp="1"/>
          </p:cNvSpPr>
          <p:nvPr>
            <p:ph type="body" idx="3"/>
          </p:nvPr>
        </p:nvSpPr>
        <p:spPr>
          <a:xfrm>
            <a:off x="737626" y="2582900"/>
            <a:ext cx="9912900" cy="2895600"/>
          </a:xfrm>
          <a:prstGeom prst="rect">
            <a:avLst/>
          </a:prstGeom>
        </p:spPr>
        <p:txBody>
          <a:bodyPr spcFirstLastPara="1" wrap="square" lIns="91425" tIns="45700" rIns="91425" bIns="45700" anchor="t" anchorCtr="0">
            <a:noAutofit/>
          </a:bodyPr>
          <a:lstStyle/>
          <a:p>
            <a:pPr marL="457200" lvl="0" indent="-393700" algn="l" rtl="0">
              <a:spcBef>
                <a:spcPts val="427"/>
              </a:spcBef>
              <a:spcAft>
                <a:spcPts val="0"/>
              </a:spcAft>
              <a:buClr>
                <a:srgbClr val="000000"/>
              </a:buClr>
              <a:buSzPts val="2600"/>
              <a:buChar char="■"/>
            </a:pPr>
            <a:r>
              <a:rPr lang="en-US" sz="2600" dirty="0">
                <a:solidFill>
                  <a:srgbClr val="000000"/>
                </a:solidFill>
                <a:highlight>
                  <a:srgbClr val="FFFFFF"/>
                </a:highlight>
              </a:rPr>
              <a:t>Caregivers/teachers should modify or supplement the child’s diet to meet the individual child’s specific medical or dietary needs</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600" dirty="0">
                <a:solidFill>
                  <a:srgbClr val="000000"/>
                </a:solidFill>
                <a:highlight>
                  <a:srgbClr val="FFFFFF"/>
                </a:highlight>
              </a:rPr>
              <a:t>Parents/guardians and the child’s primary health care provider should consult to determine if dietary modifications should be made</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600" dirty="0">
                <a:solidFill>
                  <a:srgbClr val="000000"/>
                </a:solidFill>
                <a:highlight>
                  <a:srgbClr val="FFFFFF"/>
                </a:highlight>
              </a:rPr>
              <a:t>Caregivers/teachers may consult with a Registered Dietitian for guidance on how best to meet the child’s needs</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600" dirty="0">
                <a:solidFill>
                  <a:srgbClr val="000000"/>
                </a:solidFill>
                <a:highlight>
                  <a:srgbClr val="FFFFFF"/>
                </a:highlight>
              </a:rPr>
              <a:t>A care plan for each child should be created and shared</a:t>
            </a:r>
            <a:endParaRPr sz="2600" dirty="0">
              <a:solidFill>
                <a:srgbClr val="000000"/>
              </a:solidFill>
              <a:highlight>
                <a:srgbClr val="FFFFFF"/>
              </a:highlight>
            </a:endParaRPr>
          </a:p>
          <a:p>
            <a:pPr marL="457200" lvl="0" indent="0" algn="l" rtl="0">
              <a:spcBef>
                <a:spcPts val="427"/>
              </a:spcBef>
              <a:spcAft>
                <a:spcPts val="0"/>
              </a:spcAft>
              <a:buNone/>
            </a:pPr>
            <a:r>
              <a:rPr lang="en-US" sz="2600" dirty="0">
                <a:solidFill>
                  <a:srgbClr val="000000"/>
                </a:solidFill>
                <a:highlight>
                  <a:srgbClr val="FFFFFF"/>
                </a:highlight>
              </a:rPr>
              <a:t>with staff in the kitchen and classroom</a:t>
            </a:r>
            <a:endParaRPr sz="2600" dirty="0">
              <a:solidFill>
                <a:srgbClr val="000000"/>
              </a:solidFill>
              <a:highlight>
                <a:srgbClr val="FFFFFF"/>
              </a:highlight>
            </a:endParaRPr>
          </a:p>
        </p:txBody>
      </p:sp>
      <p:pic>
        <p:nvPicPr>
          <p:cNvPr id="4" name="Video 3">
            <a:hlinkClick r:id="" action="ppaction://media"/>
            <a:extLst>
              <a:ext uri="{FF2B5EF4-FFF2-40B4-BE49-F238E27FC236}">
                <a16:creationId xmlns:a16="http://schemas.microsoft.com/office/drawing/2014/main" id="{FC89D049-4490-9C28-778B-58F343EC0DE5}"/>
              </a:ext>
            </a:extLst>
          </p:cNvPr>
          <p:cNvPicPr>
            <a:picLocks noChangeAspect="1"/>
          </p:cNvPicPr>
          <p:nvPr>
            <a:videoFile r:link="rId1"/>
            <p:extLst>
              <p:ext uri="{DAA4B4D4-6D71-4841-9C94-3DE7FCFB9230}">
                <p14:media xmlns:p14="http://schemas.microsoft.com/office/powerpoint/2010/main" r:embed="rId2">
                  <p14:trim st="442.8529"/>
                </p14:media>
              </p:ext>
              <p:ext uri="{42D2F446-02D8-4167-A562-619A0277C38B}">
                <p15:isNarration xmlns:p15="http://schemas.microsoft.com/office/powerpoint/2012/main" val="1"/>
              </p:ext>
            </p:extLst>
          </p:nvPr>
        </p:nvPicPr>
        <p:blipFill>
          <a:blip r:embed="rId5"/>
          <a:srcRect l="21875" r="21875"/>
          <a:stretch>
            <a:fillRect/>
          </a:stretch>
        </p:blipFill>
        <p:spPr>
          <a:xfrm>
            <a:off x="10134600" y="4800600"/>
            <a:ext cx="2057400" cy="205740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1658</Words>
  <Application>Microsoft Macintosh PowerPoint</Application>
  <PresentationFormat>Widescreen</PresentationFormat>
  <Paragraphs>68</Paragraphs>
  <Slides>11</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Assistant</vt:lpstr>
      <vt:lpstr>Calibri</vt:lpstr>
      <vt:lpstr>Calibri Light</vt:lpstr>
      <vt:lpstr>Noto Sans</vt:lpstr>
      <vt:lpstr>Oswald</vt:lpstr>
      <vt:lpstr>Oswald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 Carson</dc:creator>
  <cp:lastModifiedBy>Hardee, Carson</cp:lastModifiedBy>
  <cp:revision>1</cp:revision>
  <dcterms:created xsi:type="dcterms:W3CDTF">2023-08-18T15:11:10Z</dcterms:created>
  <dcterms:modified xsi:type="dcterms:W3CDTF">2023-08-18T15:12:49Z</dcterms:modified>
</cp:coreProperties>
</file>