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7"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132"/>
  </p:normalViewPr>
  <p:slideViewPr>
    <p:cSldViewPr snapToGrid="0">
      <p:cViewPr varScale="1">
        <p:scale>
          <a:sx n="96" d="100"/>
          <a:sy n="96" d="100"/>
        </p:scale>
        <p:origin x="200"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CF35C-3228-DB43-9635-8C335CD65711}" type="datetimeFigureOut">
              <a:rPr lang="en-US" smtClean="0"/>
              <a:t>8/17/23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AD87-9BD0-0B42-A87F-0C9C90B1107F}" type="slidenum">
              <a:rPr lang="en-US" smtClean="0"/>
              <a:t>‹#›</a:t>
            </a:fld>
            <a:endParaRPr lang="en-US"/>
          </a:p>
        </p:txBody>
      </p:sp>
    </p:spTree>
    <p:extLst>
      <p:ext uri="{BB962C8B-B14F-4D97-AF65-F5344CB8AC3E}">
        <p14:creationId xmlns:p14="http://schemas.microsoft.com/office/powerpoint/2010/main" val="93875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ublications.aap.org/pediatrics/article/150/1/e2022057988/188347/Policy-Statement-Breastfeeding-and-the-Use-o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hiddenbrain.org/podcast/persuasion-part-1/" TargetMode="External"/><Relationship Id="rId5" Type="http://schemas.openxmlformats.org/officeDocument/2006/relationships/hyperlink" Target="https://www.health.ny.gov/prevention/nutrition/cacfp/breastfeedingspon.htm" TargetMode="External"/><Relationship Id="rId4" Type="http://schemas.openxmlformats.org/officeDocument/2006/relationships/hyperlink" Target="https://www.health.state.mn.us/people/breastfeeding/earlycar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Welcome to Breast/Chestfeeding Friendly Child Care. This brief module is offered as a complement to Early Care and Education college courses that cover health, safety and nutrition. It is not meant to be exhaustive but simply highlight important best practices and key information as well as provide you with additional resources.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You may have noticed that we are using the term Chestfeeding. Later in the module we will also use the term human milk and human milk feeding. This updated language recognizes that the lactation field is moving toward more inclusive language to provide more inclusive support. Not all people identify with the term breastfeeding. Some people prefer chestfeeding, some prefer human milk feeding and some prefer breastfeeding. All are acceptable and we encourage you to ask the families you work with what terms they prefer. For more information on how to use these terms interchangeably, as we will do in this module, please see the Appendix, on page 71, in The Continuity of Care in Breastfeeding Support Blueprint, located in the resources at the end of this module. Let’s get started!</a:t>
            </a:r>
          </a:p>
          <a:p>
            <a:pPr marL="0" marR="0" lvl="0" indent="0" algn="l" rtl="0">
              <a:lnSpc>
                <a:spcPct val="100000"/>
              </a:lnSpc>
              <a:spcBef>
                <a:spcPts val="0"/>
              </a:spcBef>
              <a:spcAft>
                <a:spcPts val="0"/>
              </a:spcAft>
              <a:buClr>
                <a:srgbClr val="000000"/>
              </a:buClr>
              <a:buSzPts val="1100"/>
              <a:buFont typeface="Arial"/>
              <a:buNone/>
            </a:pPr>
            <a:endParaRPr b="0" i="0" dirty="0">
              <a:solidFill>
                <a:srgbClr val="B4BDCF"/>
              </a:solidFill>
              <a:latin typeface="Arial"/>
              <a:ea typeface="Arial"/>
              <a:cs typeface="Arial"/>
              <a:sym typeface="Arial"/>
            </a:endParaRPr>
          </a:p>
        </p:txBody>
      </p:sp>
      <p:sp>
        <p:nvSpPr>
          <p:cNvPr id="178" name="Google Shape;178;p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Thank you for joining us to review Breast/chest feeding Friendly Child Care. This module is made possible by the Centers for Disease Control and Prevention and was developed in collaboration between the UConn Rudd Center for Food Policy and Health and the CT Department of Public Health.</a:t>
            </a:r>
          </a:p>
          <a:p>
            <a:pPr marL="0" lvl="0" indent="0" algn="l" rtl="0">
              <a:lnSpc>
                <a:spcPct val="100000"/>
              </a:lnSpc>
              <a:spcBef>
                <a:spcPts val="0"/>
              </a:spcBef>
              <a:spcAft>
                <a:spcPts val="0"/>
              </a:spcAft>
              <a:buSzPts val="1100"/>
              <a:buNone/>
            </a:pPr>
            <a:endParaRPr dirty="0"/>
          </a:p>
        </p:txBody>
      </p:sp>
      <p:sp>
        <p:nvSpPr>
          <p:cNvPr id="237" name="Google Shape;237;p1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You may have heard some of the health benefits for babies when they are fed human milk, such as protecting them against Sudden Infant Death Syndrome or SIDS. Did you also know that human milk is easier for infants to digest? As a result, they tend to spit up less than infants eating commercial infant formula.</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Another important benefit for child care providers is financial. Those participating in the Child and Adult Care Food Program (CACFP), can claim reimbursement for meals where an infant is fed expressed human milk or when the parent directly breast or chest feeds their infant on site.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Once the infant is developmentally ready for solid foods, all other required meal components that the infant is developmentally ready to accept in addition to human milk must be provided in order to claim reimbursement. </a:t>
            </a:r>
            <a:r>
              <a:rPr lang="en-US" sz="1800" kern="100" dirty="0">
                <a:effectLst/>
                <a:latin typeface="Calibri" panose="020F0502020204030204" pitchFamily="34" charset="0"/>
                <a:ea typeface="Calibri" panose="020F0502020204030204" pitchFamily="34" charset="0"/>
                <a:cs typeface="Arial" panose="020B0604020202020204" pitchFamily="34" charset="0"/>
              </a:rPr>
              <a:t>For more information, please refer to the CACFP Meal Patterns for Infants, linked in the resources at the end. </a:t>
            </a:r>
          </a:p>
          <a:p>
            <a:pPr marL="158750" indent="0">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r>
              <a:rPr lang="en-US" sz="1800" dirty="0">
                <a:effectLst/>
                <a:latin typeface="Calibri" panose="020F0502020204030204" pitchFamily="34" charset="0"/>
                <a:ea typeface="Calibri" panose="020F0502020204030204" pitchFamily="34" charset="0"/>
                <a:cs typeface="Arial" panose="020B0604020202020204" pitchFamily="34" charset="0"/>
              </a:rPr>
              <a:t>So, what do you have to do to provide support for families who choose human milk feeding?</a:t>
            </a:r>
          </a:p>
          <a:p>
            <a:endParaRPr lang="en-US" sz="1800" dirty="0">
              <a:solidFill>
                <a:schemeClr val="dk1"/>
              </a:solidFill>
              <a:effectLst/>
              <a:latin typeface="Calibri" panose="020F0502020204030204" pitchFamily="34" charset="0"/>
              <a:ea typeface="Calibri"/>
              <a:cs typeface="Arial" panose="020B0604020202020204" pitchFamily="34" charset="0"/>
            </a:endParaRPr>
          </a:p>
          <a:p>
            <a:pPr marL="158750" indent="0">
              <a:buNone/>
            </a:pPr>
            <a:r>
              <a:rPr lang="en-US" sz="1200" dirty="0">
                <a:solidFill>
                  <a:schemeClr val="dk1"/>
                </a:solidFill>
                <a:latin typeface="Calibri"/>
                <a:ea typeface="Calibri"/>
                <a:cs typeface="Calibri"/>
              </a:rPr>
              <a:t>References: </a:t>
            </a:r>
            <a:endParaRPr lang="en-US" sz="1200" dirty="0">
              <a:solidFill>
                <a:schemeClr val="dk1"/>
              </a:solidFill>
              <a:latin typeface="Calibri"/>
              <a:ea typeface="Calibri"/>
              <a:cs typeface="Calibri"/>
              <a:sym typeface="Calibri"/>
            </a:endParaRPr>
          </a:p>
          <a:p>
            <a:pPr marL="0" indent="0">
              <a:buSzPts val="1400"/>
              <a:buNone/>
            </a:pPr>
            <a:r>
              <a:rPr lang="en-US" sz="1200" dirty="0">
                <a:solidFill>
                  <a:schemeClr val="dk1"/>
                </a:solidFill>
                <a:latin typeface="Calibri"/>
                <a:ea typeface="Calibri"/>
                <a:cs typeface="Calibri"/>
              </a:rPr>
              <a:t>New AAP guidelines has extensive reference list, can use for several </a:t>
            </a:r>
            <a:r>
              <a:rPr lang="en-US" sz="1200" dirty="0" err="1">
                <a:solidFill>
                  <a:schemeClr val="dk1"/>
                </a:solidFill>
                <a:latin typeface="Calibri"/>
                <a:ea typeface="Calibri"/>
                <a:cs typeface="Calibri"/>
              </a:rPr>
              <a:t>slides.</a:t>
            </a:r>
            <a:r>
              <a:rPr lang="en-US" dirty="0" err="1">
                <a:hlinkClick r:id="rId3"/>
              </a:rPr>
              <a:t>Policy</a:t>
            </a:r>
            <a:r>
              <a:rPr lang="en-US" dirty="0">
                <a:hlinkClick r:id="rId3"/>
              </a:rPr>
              <a:t> Statement: Breastfeeding and the Use of Human Milk | Pediatrics | American Academy of Pediatrics (aap.org)</a:t>
            </a:r>
          </a:p>
          <a:p>
            <a:pPr marL="0" indent="0">
              <a:buNone/>
            </a:pPr>
            <a:r>
              <a:rPr lang="en-US" dirty="0">
                <a:hlinkClick r:id="rId4"/>
              </a:rPr>
              <a:t>Breastfeeding Information for Child Care Providers - MN Dept. of Health (state.mn.us)</a:t>
            </a:r>
            <a:endParaRPr lang="en-US" dirty="0"/>
          </a:p>
          <a:p>
            <a:pPr marL="0" indent="0">
              <a:buNone/>
            </a:pPr>
            <a:r>
              <a:rPr lang="en-US" dirty="0">
                <a:hlinkClick r:id="rId5"/>
              </a:rPr>
              <a:t>I like this approach a little better, does not reference spit up or smelly diapers:  Breastfeeding Friendly Child Care (ny.gov) </a:t>
            </a:r>
            <a:endParaRPr lang="en-US" dirty="0">
              <a:solidFill>
                <a:schemeClr val="dk1"/>
              </a:solidFill>
              <a:ea typeface="Calibri"/>
            </a:endParaRPr>
          </a:p>
          <a:p>
            <a:pPr marL="0" indent="0">
              <a:buSzPts val="1400"/>
              <a:buNone/>
            </a:pPr>
            <a:r>
              <a:rPr lang="en-US" sz="1200" dirty="0">
                <a:solidFill>
                  <a:schemeClr val="dk1"/>
                </a:solidFill>
                <a:latin typeface="Calibri"/>
                <a:ea typeface="Calibri"/>
                <a:cs typeface="Calibri"/>
              </a:rPr>
              <a:t>It seems like the basis for the two middle statements is that human milk is more easily digested than formula. The benefits of human milk on the gut microbiome is also a factor but not specifically related. </a:t>
            </a:r>
            <a:endParaRPr lang="en-US" sz="1200" dirty="0">
              <a:solidFill>
                <a:schemeClr val="dk1"/>
              </a:solidFill>
              <a:latin typeface="Calibri"/>
              <a:ea typeface="Calibri"/>
              <a:cs typeface="Calibri"/>
              <a:sym typeface="Calibri"/>
            </a:endParaRPr>
          </a:p>
          <a:p>
            <a:pPr marL="0" indent="0">
              <a:buSzPts val="1400"/>
              <a:buNone/>
            </a:pPr>
            <a:r>
              <a:rPr lang="en-US" sz="1200" dirty="0">
                <a:solidFill>
                  <a:schemeClr val="dk1"/>
                </a:solidFill>
                <a:latin typeface="Calibri"/>
                <a:ea typeface="Calibri"/>
                <a:cs typeface="Calibri"/>
              </a:rPr>
              <a:t>I recently listened to this podcast about persuasion, they recommend only using the most persuasive points </a:t>
            </a:r>
            <a:r>
              <a:rPr lang="en-US" sz="1200" dirty="0" err="1">
                <a:solidFill>
                  <a:schemeClr val="dk1"/>
                </a:solidFill>
                <a:latin typeface="Calibri"/>
                <a:ea typeface="Calibri"/>
                <a:cs typeface="Calibri"/>
              </a:rPr>
              <a:t>bc</a:t>
            </a:r>
            <a:r>
              <a:rPr lang="en-US" sz="1200" dirty="0">
                <a:solidFill>
                  <a:schemeClr val="dk1"/>
                </a:solidFill>
                <a:latin typeface="Calibri"/>
                <a:ea typeface="Calibri"/>
                <a:cs typeface="Calibri"/>
              </a:rPr>
              <a:t> the lesser ones dilute the greater: </a:t>
            </a:r>
            <a:r>
              <a:rPr lang="en-US" dirty="0">
                <a:hlinkClick r:id="rId6"/>
              </a:rPr>
              <a:t>Persuasion: Part 1 | Hidden Brain Media; </a:t>
            </a:r>
            <a:endParaRPr lang="en-US" dirty="0">
              <a:solidFill>
                <a:schemeClr val="dk1"/>
              </a:solidFill>
              <a:ea typeface="Calibri"/>
            </a:endParaRPr>
          </a:p>
          <a:p>
            <a:pPr marL="0" indent="0">
              <a:buSzPts val="1400"/>
              <a:buNone/>
            </a:pPr>
            <a:endParaRPr lang="en-US" sz="1200" dirty="0">
              <a:solidFill>
                <a:schemeClr val="dk1"/>
              </a:solidFill>
              <a:latin typeface="Calibri"/>
              <a:ea typeface="Calibri"/>
              <a:cs typeface="Calibri"/>
              <a:sym typeface="Calibri"/>
            </a:endParaRPr>
          </a:p>
        </p:txBody>
      </p:sp>
      <p:sp>
        <p:nvSpPr>
          <p:cNvPr id="183" name="Google Shape;183;p8: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118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We can organize best practices into these four areas, the child care environment, support practices, education and PD for families and staff and policies that guide implementation in the other three areas. Let’s take a look at each of these in more detail.</a:t>
            </a:r>
            <a:endParaRPr dirty="0"/>
          </a:p>
        </p:txBody>
      </p:sp>
      <p:sp>
        <p:nvSpPr>
          <p:cNvPr id="189" name="Google Shape;189;p2: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707700" y="4447450"/>
            <a:ext cx="5661650" cy="42133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200" dirty="0">
                <a:solidFill>
                  <a:schemeClr val="dk1"/>
                </a:solidFill>
                <a:latin typeface="Calibri"/>
                <a:ea typeface="Calibri"/>
                <a:cs typeface="Calibri"/>
                <a:sym typeface="Calibri"/>
              </a:rPr>
              <a:t>The Breastfeeding Environment includes these three elements. </a:t>
            </a:r>
          </a:p>
          <a:p>
            <a:pPr marL="0" lvl="0" indent="0" algn="l" rtl="0">
              <a:lnSpc>
                <a:spcPct val="100000"/>
              </a:lnSpc>
              <a:spcBef>
                <a:spcPts val="0"/>
              </a:spcBef>
              <a:spcAft>
                <a:spcPts val="0"/>
              </a:spcAft>
              <a:buClr>
                <a:schemeClr val="dk1"/>
              </a:buClr>
              <a:buSzPts val="1400"/>
              <a:buFont typeface="Arial"/>
              <a:buNone/>
            </a:pPr>
            <a:endParaRPr lang="en-US" sz="1200" b="1" dirty="0">
              <a:solidFill>
                <a:schemeClr val="dk1"/>
              </a:solidFill>
              <a:latin typeface="Calibri"/>
              <a:ea typeface="Calibri"/>
              <a:cs typeface="Calibri"/>
              <a:sym typeface="Calibri"/>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Space is critical for both parents and staff who are pumping. As an employer, child care providers are required </a:t>
            </a:r>
            <a:r>
              <a:rPr lang="en-US" sz="18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by Connecticut and US laws</a:t>
            </a:r>
            <a:r>
              <a:rPr lang="en-US" sz="1800" kern="100" dirty="0">
                <a:effectLst/>
                <a:latin typeface="Calibri" panose="020F0502020204030204" pitchFamily="34" charset="0"/>
                <a:ea typeface="Calibri" panose="020F0502020204030204" pitchFamily="34" charset="0"/>
                <a:cs typeface="Arial" panose="020B0604020202020204" pitchFamily="34" charset="0"/>
              </a:rPr>
              <a:t> to provide their employees a space for pumping or feeding their infant while at work. Pumping space should always be available, even if the space is shared for other activities. The space also needs to be private so no one can walk in on you while you’re pumping, it needs an electrical outlet to plug in a pump, it should have a comfortable seat, and there should be a sink with running water in it or nearby.</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Refrigerator space for storing pumped milk should always be available. If there isn’t adequate refrigerator or freezer space to store human milk, it can’t be fed to the infant safely. This seems like a no-brainer but it’s critical.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And finally, posters, children’s books and play materials that show breast and chest feeding in families that look like theirs or teach about breastfeeding help all children and families. This helps normalize human milk feeding for current and future generations. As well, no educational materials, posters or other products from commercial infant formula companies should be posted or shared with families. The education and freebies formula companies share always market their products; that’s the point of sharing them for free. Even if they seem like they promote breastfeeding they are actually promoting their products. This can undermine a family's  ability to meet their breast/chest feeding goals. </a:t>
            </a:r>
          </a:p>
          <a:p>
            <a:pPr marL="0" lvl="0" indent="0" algn="l" rtl="0">
              <a:lnSpc>
                <a:spcPct val="100000"/>
              </a:lnSpc>
              <a:spcBef>
                <a:spcPts val="0"/>
              </a:spcBef>
              <a:spcAft>
                <a:spcPts val="0"/>
              </a:spcAft>
              <a:buClr>
                <a:schemeClr val="dk1"/>
              </a:buClr>
              <a:buSzPts val="1400"/>
              <a:buFont typeface="Arial"/>
              <a:buNone/>
            </a:pPr>
            <a:endParaRPr dirty="0"/>
          </a:p>
        </p:txBody>
      </p:sp>
      <p:sp>
        <p:nvSpPr>
          <p:cNvPr id="195" name="Google Shape;195;p3: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06e352d7dc_0_6:notes"/>
          <p:cNvSpPr txBox="1">
            <a:spLocks noGrp="1"/>
          </p:cNvSpPr>
          <p:nvPr>
            <p:ph type="body" idx="1"/>
          </p:nvPr>
        </p:nvSpPr>
        <p:spPr>
          <a:xfrm>
            <a:off x="707700" y="4447450"/>
            <a:ext cx="5661600" cy="42135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The decision to breast/chest feed is important to families. Child care providers are essential supporters. These seemingly small acts listed on this slide are how you communicate to families that their decision is important, and you are part of their web of supports. Staff training and a breast/chest feeding policy will help maintain the child care program’s overall support even as staff turnover.</a:t>
            </a:r>
          </a:p>
          <a:p>
            <a:pPr marL="0" lvl="0" indent="0" algn="l" rtl="0">
              <a:lnSpc>
                <a:spcPct val="100000"/>
              </a:lnSpc>
              <a:spcBef>
                <a:spcPts val="0"/>
              </a:spcBef>
              <a:spcAft>
                <a:spcPts val="0"/>
              </a:spcAft>
              <a:buClr>
                <a:schemeClr val="dk1"/>
              </a:buClr>
              <a:buSzPts val="1400"/>
              <a:buFont typeface="Arial"/>
              <a:buNone/>
            </a:pPr>
            <a:endParaRPr dirty="0"/>
          </a:p>
        </p:txBody>
      </p:sp>
      <p:sp>
        <p:nvSpPr>
          <p:cNvPr id="202" name="Google Shape;202;g206e352d7dc_0_6: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06e352d7dc_0_16:notes"/>
          <p:cNvSpPr txBox="1">
            <a:spLocks noGrp="1"/>
          </p:cNvSpPr>
          <p:nvPr>
            <p:ph type="body" idx="1"/>
          </p:nvPr>
        </p:nvSpPr>
        <p:spPr>
          <a:xfrm>
            <a:off x="707700" y="4447450"/>
            <a:ext cx="5661600" cy="42135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800"/>
              </a:spcAft>
              <a:buNone/>
            </a:pPr>
            <a:r>
              <a:rPr lang="en-US" sz="1800" dirty="0">
                <a:effectLst/>
                <a:latin typeface="Calibri" panose="020F0502020204030204" pitchFamily="34" charset="0"/>
                <a:ea typeface="Calibri" panose="020F0502020204030204" pitchFamily="34" charset="0"/>
                <a:cs typeface="Arial" panose="020B0604020202020204" pitchFamily="34" charset="0"/>
              </a:rPr>
              <a:t>Participating in lactation-specific professional development at least yearly is standard practice. This slide lists important topics that should be covered. You may be surprised to see the topic Bottle-feeding a breastfed infant. Understanding how infants nurse and the technique called paced bottle feeding is a critical topic for all child care providers to learn. Understanding how all infants express their hunger and fullness through cues as well as the natural way an infant feeds, will help you provide just the right amount of pumped milk to the infant and reduce the stress on the parent who is providing the milk for you. Sometimes called responsive feeding, following the infant’s hunger and fullness cues as well as using paced feeding supports the infant in drinking just the right amount of milk, not too much or too little. Responsive feeding and paced bottle feeding can also be used with infants who are fed commercial formula. A video detailing the specifics of paced bottle feeding is embedded at the end of this module as well as a link in the Resources. </a:t>
            </a:r>
          </a:p>
          <a:p>
            <a:pPr marL="0" marR="0" indent="0">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800"/>
              </a:spcAft>
              <a:buNone/>
            </a:pPr>
            <a:r>
              <a:rPr lang="en-US" sz="1800" u="sng" dirty="0">
                <a:solidFill>
                  <a:srgbClr val="008080"/>
                </a:solidFill>
                <a:effectLst/>
                <a:latin typeface="Calibri" panose="020F0502020204030204" pitchFamily="34" charset="0"/>
                <a:ea typeface="Calibri" panose="020F0502020204030204" pitchFamily="34" charset="0"/>
                <a:cs typeface="Arial" panose="020B0604020202020204" pitchFamily="34" charset="0"/>
              </a:rPr>
              <a:t>To learn the details of paced bottle feeding, please refer to the resources at the end of this module. There are several videos demonstrating the technique available from lactation experts.</a:t>
            </a:r>
            <a:r>
              <a:rPr lang="en-US" sz="1800" dirty="0">
                <a:effectLst/>
                <a:latin typeface="Calibri" panose="020F0502020204030204" pitchFamily="34" charset="0"/>
                <a:ea typeface="Calibri" panose="020F0502020204030204" pitchFamily="34" charset="0"/>
                <a:cs typeface="Arial" panose="020B0604020202020204" pitchFamily="34" charset="0"/>
              </a:rPr>
              <a:t> </a:t>
            </a: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08" name="Google Shape;208;g206e352d7dc_0_16: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3c9c5560f1_0_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3c9c5560f1_0_0:notes"/>
          <p:cNvSpPr txBox="1">
            <a:spLocks noGrp="1"/>
          </p:cNvSpPr>
          <p:nvPr>
            <p:ph type="body" idx="1"/>
          </p:nvPr>
        </p:nvSpPr>
        <p:spPr>
          <a:xfrm>
            <a:off x="707700" y="4447450"/>
            <a:ext cx="5661600" cy="42135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Families should regularly receive information about the specific Breast/chestfeeding policies and practices followed by your child care program. This helps remind them of the support you are offering and helps normalize the practice and experience of human milk feeding for all families. Resources to support family education such as Ready, Set, Baby! are available in the resources section at the end.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06e352d7dc_0_21:notes"/>
          <p:cNvSpPr txBox="1">
            <a:spLocks noGrp="1"/>
          </p:cNvSpPr>
          <p:nvPr>
            <p:ph type="body" idx="1"/>
          </p:nvPr>
        </p:nvSpPr>
        <p:spPr>
          <a:xfrm>
            <a:off x="707700" y="4447450"/>
            <a:ext cx="5661600" cy="4213500"/>
          </a:xfrm>
          <a:prstGeom prst="rect">
            <a:avLst/>
          </a:prstGeom>
          <a:noFill/>
          <a:ln>
            <a:noFill/>
          </a:ln>
        </p:spPr>
        <p:txBody>
          <a:bodyPr spcFirstLastPara="1" wrap="square" lIns="91425" tIns="91425" rIns="91425" bIns="91425" anchor="t" anchorCtr="0">
            <a:noAutofit/>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Many child care providers recognize the importance of having policies as a tool for educating teachers, staff, and families about how the program operates and what is expected. Without a policy stating expectations for all, families could be subject to the level of breast/chest feeding support of individual teachers or staff members and staff to the level of support and understanding of their supervisor. Sometimes that support can be subjective or biased.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A lactation support policy, like any policy, ensures that every family and employee knows and understands their rights, their roles and their responsibilities. The policy also ensures every employee and family has access to the benefits of the lactation support provided. </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Sample policies are available within the Go NAPSACC Tips &amp; Materials section as well as the CT Breastfeeding Friendly Child Care Toolkit, linked in the resources and references at the end of the module.</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Many of these important policy topics can be added into your parent handbook. Some may fit better in your staff handbook or human resources manual. As long as the topics are covered they can be located in different places. Your program is still meeting the best practice. </a:t>
            </a:r>
          </a:p>
        </p:txBody>
      </p:sp>
      <p:sp>
        <p:nvSpPr>
          <p:cNvPr id="223" name="Google Shape;223;g206e352d7dc_0_21: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1f14254d39_1_0:notes"/>
          <p:cNvSpPr txBox="1">
            <a:spLocks noGrp="1"/>
          </p:cNvSpPr>
          <p:nvPr>
            <p:ph type="body" idx="1"/>
          </p:nvPr>
        </p:nvSpPr>
        <p:spPr>
          <a:xfrm>
            <a:off x="707707" y="4447461"/>
            <a:ext cx="5661600" cy="4213500"/>
          </a:xfrm>
          <a:prstGeom prst="rect">
            <a:avLst/>
          </a:prstGeom>
          <a:noFill/>
          <a:ln>
            <a:noFill/>
          </a:ln>
        </p:spPr>
        <p:txBody>
          <a:bodyPr spcFirstLastPara="1" wrap="square" lIns="94100" tIns="94100" rIns="94100" bIns="941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Calibri" panose="020F0502020204030204" pitchFamily="34" charset="0"/>
                <a:ea typeface="Calibri" panose="020F0502020204030204" pitchFamily="34" charset="0"/>
                <a:cs typeface="Arial" panose="020B0604020202020204" pitchFamily="34" charset="0"/>
              </a:rPr>
              <a:t>These resources support the content covered in this brief module. We encourage you to take a look at them for more information and to share with families in your care. </a:t>
            </a:r>
          </a:p>
          <a:p>
            <a:pPr marL="0" lvl="0" indent="0" algn="l" rtl="0">
              <a:lnSpc>
                <a:spcPct val="100000"/>
              </a:lnSpc>
              <a:spcBef>
                <a:spcPts val="0"/>
              </a:spcBef>
              <a:spcAft>
                <a:spcPts val="0"/>
              </a:spcAft>
              <a:buSzPts val="1100"/>
              <a:buNone/>
            </a:pPr>
            <a:endParaRPr dirty="0"/>
          </a:p>
        </p:txBody>
      </p:sp>
      <p:sp>
        <p:nvSpPr>
          <p:cNvPr id="230" name="Google Shape;230;g21f14254d39_1_0:notes"/>
          <p:cNvSpPr>
            <a:spLocks noGrp="1" noRot="1" noChangeAspect="1"/>
          </p:cNvSpPr>
          <p:nvPr>
            <p:ph type="sldImg" idx="2"/>
          </p:nvPr>
        </p:nvSpPr>
        <p:spPr>
          <a:xfrm>
            <a:off x="417513" y="701675"/>
            <a:ext cx="6242050" cy="3511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732D-FD6C-05C7-EE52-CB1E086CBF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9B245D-FA99-2ED0-185F-C214C295B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C92B7-0DB9-054F-AF06-3DFE09D53E21}"/>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5" name="Footer Placeholder 4">
            <a:extLst>
              <a:ext uri="{FF2B5EF4-FFF2-40B4-BE49-F238E27FC236}">
                <a16:creationId xmlns:a16="http://schemas.microsoft.com/office/drawing/2014/main" id="{AC5F6BA6-14BD-9B8E-57D6-641C56312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B47A1-7D52-824C-C37E-4AE2216A1017}"/>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77955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99D4-87C4-7355-FDCB-5A77F5DDBB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0376F7-4263-3A91-0900-81C76D3351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3ADBE-75ED-C468-224F-6F9FFAB28A6D}"/>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5" name="Footer Placeholder 4">
            <a:extLst>
              <a:ext uri="{FF2B5EF4-FFF2-40B4-BE49-F238E27FC236}">
                <a16:creationId xmlns:a16="http://schemas.microsoft.com/office/drawing/2014/main" id="{5BA37D00-9146-188E-4AA8-A7AAE2607D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E6107-20B2-3146-4E24-85D1D9013B0A}"/>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3408054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BE5196-446C-AB5F-3383-BB86041323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7E27FB-8360-6A39-A3E6-39BF9E5D13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14321-FFE1-F80E-FB0D-7D2B1B15BA8E}"/>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5" name="Footer Placeholder 4">
            <a:extLst>
              <a:ext uri="{FF2B5EF4-FFF2-40B4-BE49-F238E27FC236}">
                <a16:creationId xmlns:a16="http://schemas.microsoft.com/office/drawing/2014/main" id="{0AA4F6BE-5DC1-2D17-DDFC-71E6029E1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0813A-3D8D-C49D-9936-466821D565FE}"/>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674408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Title">
  <p:cSld name="Light Title">
    <p:bg>
      <p:bgPr>
        <a:blipFill>
          <a:blip r:embed="rId2">
            <a:alphaModFix/>
          </a:blip>
          <a:stretch>
            <a:fillRect/>
          </a:stretch>
        </a:blipFill>
        <a:effectLst/>
      </p:bgPr>
    </p:bg>
    <p:spTree>
      <p:nvGrpSpPr>
        <p:cNvPr id="1" name="Shape 6"/>
        <p:cNvGrpSpPr/>
        <p:nvPr/>
      </p:nvGrpSpPr>
      <p:grpSpPr>
        <a:xfrm>
          <a:off x="0" y="0"/>
          <a:ext cx="0" cy="0"/>
          <a:chOff x="0" y="0"/>
          <a:chExt cx="0" cy="0"/>
        </a:xfrm>
      </p:grpSpPr>
      <p:pic>
        <p:nvPicPr>
          <p:cNvPr id="7" name="Google Shape;7;p14"/>
          <p:cNvPicPr preferRelativeResize="0"/>
          <p:nvPr/>
        </p:nvPicPr>
        <p:blipFill rotWithShape="1">
          <a:blip r:embed="rId3">
            <a:alphaModFix/>
          </a:blip>
          <a:srcRect/>
          <a:stretch/>
        </p:blipFill>
        <p:spPr>
          <a:xfrm>
            <a:off x="7264400" y="5014164"/>
            <a:ext cx="3454400" cy="1561027"/>
          </a:xfrm>
          <a:prstGeom prst="rect">
            <a:avLst/>
          </a:prstGeom>
          <a:noFill/>
          <a:ln>
            <a:noFill/>
          </a:ln>
        </p:spPr>
      </p:pic>
      <p:sp>
        <p:nvSpPr>
          <p:cNvPr id="8" name="Google Shape;8;p14"/>
          <p:cNvSpPr txBox="1">
            <a:spLocks noGrp="1"/>
          </p:cNvSpPr>
          <p:nvPr>
            <p:ph type="body" idx="1"/>
          </p:nvPr>
        </p:nvSpPr>
        <p:spPr>
          <a:xfrm>
            <a:off x="914400" y="939800"/>
            <a:ext cx="7569200" cy="274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760"/>
              </a:spcBef>
              <a:spcAft>
                <a:spcPts val="0"/>
              </a:spcAft>
              <a:buClr>
                <a:srgbClr val="BE2D2D"/>
              </a:buClr>
              <a:buSzPts val="8800"/>
              <a:buFont typeface="Arial"/>
              <a:buNone/>
              <a:defRPr sz="8800" b="0" i="0" u="none" strike="noStrike" cap="none">
                <a:solidFill>
                  <a:srgbClr val="BE2D2D"/>
                </a:solidFill>
                <a:latin typeface="Oswald"/>
                <a:ea typeface="Oswald"/>
                <a:cs typeface="Oswald"/>
                <a:sym typeface="Oswald"/>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9" name="Google Shape;9;p14"/>
          <p:cNvSpPr txBox="1">
            <a:spLocks noGrp="1"/>
          </p:cNvSpPr>
          <p:nvPr>
            <p:ph type="body" idx="2"/>
          </p:nvPr>
        </p:nvSpPr>
        <p:spPr>
          <a:xfrm>
            <a:off x="914400" y="4089400"/>
            <a:ext cx="7620000"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80"/>
              </a:spcBef>
              <a:spcAft>
                <a:spcPts val="0"/>
              </a:spcAft>
              <a:buClr>
                <a:srgbClr val="000D2F"/>
              </a:buClr>
              <a:buSzPts val="4400"/>
              <a:buFont typeface="Arial"/>
              <a:buNone/>
              <a:defRPr sz="4400"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 name="Google Shape;10;p14"/>
          <p:cNvSpPr txBox="1">
            <a:spLocks noGrp="1"/>
          </p:cNvSpPr>
          <p:nvPr>
            <p:ph type="body" idx="3"/>
          </p:nvPr>
        </p:nvSpPr>
        <p:spPr>
          <a:xfrm>
            <a:off x="914400" y="5867400"/>
            <a:ext cx="5588000" cy="50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000D2F"/>
              </a:buClr>
              <a:buSzPts val="2933"/>
              <a:buFont typeface="Arial"/>
              <a:buNone/>
              <a:defRPr sz="2933" b="0" i="0" u="none" strike="noStrike" cap="none">
                <a:solidFill>
                  <a:srgbClr val="000D2F"/>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lt1"/>
              </a:buClr>
              <a:buSzPts val="1867"/>
              <a:buFont typeface="Arial"/>
              <a:buChar char="–"/>
              <a:defRPr sz="1867" b="0" i="0" u="none" strike="noStrike" cap="none">
                <a:solidFill>
                  <a:schemeClr val="lt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lt1"/>
              </a:buClr>
              <a:buSzPts val="1333"/>
              <a:buFont typeface="Arial"/>
              <a:buChar char="»"/>
              <a:defRPr sz="1333" b="0" i="0" u="none" strike="noStrike" cap="none">
                <a:solidFill>
                  <a:schemeClr val="lt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753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Four Points w/ Bullets">
  <p:cSld name="1_Four Points w/ Bullet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17"/>
          <p:cNvSpPr txBox="1">
            <a:spLocks noGrp="1"/>
          </p:cNvSpPr>
          <p:nvPr>
            <p:ph type="body" idx="1"/>
          </p:nvPr>
        </p:nvSpPr>
        <p:spPr>
          <a:xfrm>
            <a:off x="1371600" y="4749800"/>
            <a:ext cx="3930677"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000000"/>
              </a:buClr>
              <a:buSzPts val="5000"/>
              <a:buFont typeface="Arial"/>
              <a:buNone/>
              <a:defRPr sz="5000" b="0" i="0" u="none" strike="noStrike" cap="none">
                <a:solidFill>
                  <a:srgbClr val="000000"/>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21" name="Google Shape;21;p17"/>
          <p:cNvSpPr txBox="1">
            <a:spLocks noGrp="1"/>
          </p:cNvSpPr>
          <p:nvPr>
            <p:ph type="body" idx="2"/>
          </p:nvPr>
        </p:nvSpPr>
        <p:spPr>
          <a:xfrm>
            <a:off x="5638800" y="939800"/>
            <a:ext cx="6197600" cy="53340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712"/>
              </a:spcBef>
              <a:spcAft>
                <a:spcPts val="0"/>
              </a:spcAft>
              <a:buClr>
                <a:srgbClr val="BE2D2D"/>
              </a:buClr>
              <a:buSzPts val="2400"/>
              <a:buFont typeface="Noto Sans"/>
              <a:buChar char="▪"/>
              <a:defRPr sz="2400" b="1" i="0" u="none" strike="noStrike" cap="none">
                <a:solidFill>
                  <a:srgbClr val="BE2D2D"/>
                </a:solidFill>
                <a:latin typeface="Calibri"/>
                <a:ea typeface="Calibri"/>
                <a:cs typeface="Calibri"/>
                <a:sym typeface="Calibri"/>
              </a:defRPr>
            </a:lvl1pPr>
            <a:lvl2pPr marL="914400" marR="0" lvl="1" indent="-364045" algn="l" rtl="0">
              <a:lnSpc>
                <a:spcPct val="100000"/>
              </a:lnSpc>
              <a:spcBef>
                <a:spcPts val="512"/>
              </a:spcBef>
              <a:spcAft>
                <a:spcPts val="0"/>
              </a:spcAft>
              <a:buClr>
                <a:schemeClr val="dk1"/>
              </a:buClr>
              <a:buSzPts val="2133"/>
              <a:buFont typeface="Noto Sans"/>
              <a:buChar char="▪"/>
              <a:defRPr sz="2133"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512"/>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512"/>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92513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our Points Alt">
  <p:cSld name="Four Points Alt">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31"/>
          <p:cNvSpPr txBox="1">
            <a:spLocks noGrp="1"/>
          </p:cNvSpPr>
          <p:nvPr>
            <p:ph type="body" idx="1"/>
          </p:nvPr>
        </p:nvSpPr>
        <p:spPr>
          <a:xfrm>
            <a:off x="508000" y="685800"/>
            <a:ext cx="2909466"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800"/>
              </a:spcBef>
              <a:spcAft>
                <a:spcPts val="0"/>
              </a:spcAft>
              <a:buClr>
                <a:schemeClr val="lt1"/>
              </a:buClr>
              <a:buSzPts val="4000"/>
              <a:buFont typeface="Arial"/>
              <a:buNone/>
              <a:defRPr sz="4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7" name="Google Shape;107;p31"/>
          <p:cNvSpPr txBox="1">
            <a:spLocks noGrp="1"/>
          </p:cNvSpPr>
          <p:nvPr>
            <p:ph type="body" idx="2"/>
          </p:nvPr>
        </p:nvSpPr>
        <p:spPr>
          <a:xfrm>
            <a:off x="4572000" y="685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8" name="Google Shape;108;p31"/>
          <p:cNvSpPr txBox="1">
            <a:spLocks noGrp="1"/>
          </p:cNvSpPr>
          <p:nvPr>
            <p:ph type="body" idx="3"/>
          </p:nvPr>
        </p:nvSpPr>
        <p:spPr>
          <a:xfrm>
            <a:off x="4992833" y="1244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09" name="Google Shape;109;p31"/>
          <p:cNvSpPr txBox="1">
            <a:spLocks noGrp="1"/>
          </p:cNvSpPr>
          <p:nvPr>
            <p:ph type="body" idx="4"/>
          </p:nvPr>
        </p:nvSpPr>
        <p:spPr>
          <a:xfrm>
            <a:off x="4572000" y="2209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0" name="Google Shape;110;p31"/>
          <p:cNvSpPr txBox="1">
            <a:spLocks noGrp="1"/>
          </p:cNvSpPr>
          <p:nvPr>
            <p:ph type="body" idx="5"/>
          </p:nvPr>
        </p:nvSpPr>
        <p:spPr>
          <a:xfrm>
            <a:off x="4992833" y="2768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1" name="Google Shape;111;p31"/>
          <p:cNvSpPr txBox="1">
            <a:spLocks noGrp="1"/>
          </p:cNvSpPr>
          <p:nvPr>
            <p:ph type="body" idx="6"/>
          </p:nvPr>
        </p:nvSpPr>
        <p:spPr>
          <a:xfrm>
            <a:off x="4572000" y="3733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2" name="Google Shape;112;p31"/>
          <p:cNvSpPr txBox="1">
            <a:spLocks noGrp="1"/>
          </p:cNvSpPr>
          <p:nvPr>
            <p:ph type="body" idx="7"/>
          </p:nvPr>
        </p:nvSpPr>
        <p:spPr>
          <a:xfrm>
            <a:off x="4992833" y="4292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3" name="Google Shape;113;p31"/>
          <p:cNvSpPr txBox="1">
            <a:spLocks noGrp="1"/>
          </p:cNvSpPr>
          <p:nvPr>
            <p:ph type="body" idx="8"/>
          </p:nvPr>
        </p:nvSpPr>
        <p:spPr>
          <a:xfrm>
            <a:off x="4572000" y="5257800"/>
            <a:ext cx="6959600" cy="389521"/>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000000"/>
              </a:buClr>
              <a:buSzPts val="2400"/>
              <a:buFont typeface="Noto Sans"/>
              <a:buChar char="▪"/>
              <a:defRPr sz="2400"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114" name="Google Shape;114;p31"/>
          <p:cNvSpPr txBox="1">
            <a:spLocks noGrp="1"/>
          </p:cNvSpPr>
          <p:nvPr>
            <p:ph type="body" idx="9"/>
          </p:nvPr>
        </p:nvSpPr>
        <p:spPr>
          <a:xfrm>
            <a:off x="4992833" y="5816601"/>
            <a:ext cx="6117935" cy="5587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8553"/>
              </a:lnSpc>
              <a:spcBef>
                <a:spcPts val="373"/>
              </a:spcBef>
              <a:spcAft>
                <a:spcPts val="0"/>
              </a:spcAft>
              <a:buClr>
                <a:srgbClr val="000000"/>
              </a:buClr>
              <a:buSzPts val="1867"/>
              <a:buFont typeface="Arial"/>
              <a:buNone/>
              <a:defRPr sz="1867" b="0" i="0" u="none" strike="noStrike" cap="none">
                <a:solidFill>
                  <a:srgbClr val="000000"/>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7279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Text/Picture">
  <p:cSld name="Main Text/Picture">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16"/>
          <p:cNvSpPr txBox="1">
            <a:spLocks noGrp="1"/>
          </p:cNvSpPr>
          <p:nvPr>
            <p:ph type="body" idx="1"/>
          </p:nvPr>
        </p:nvSpPr>
        <p:spPr>
          <a:xfrm>
            <a:off x="737631" y="330200"/>
            <a:ext cx="4545569"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2" name="Google Shape;32;p16"/>
          <p:cNvSpPr txBox="1">
            <a:spLocks noGrp="1"/>
          </p:cNvSpPr>
          <p:nvPr>
            <p:ph type="body" idx="2"/>
          </p:nvPr>
        </p:nvSpPr>
        <p:spPr>
          <a:xfrm>
            <a:off x="737659" y="2565400"/>
            <a:ext cx="6120341" cy="558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87"/>
              </a:spcBef>
              <a:spcAft>
                <a:spcPts val="0"/>
              </a:spcAft>
              <a:buClr>
                <a:srgbClr val="BE2D2D"/>
              </a:buClr>
              <a:buSzPts val="2933"/>
              <a:buFont typeface="Arial"/>
              <a:buNone/>
              <a:defRPr sz="2933" b="1" i="0" u="none" strike="noStrike" cap="none">
                <a:solidFill>
                  <a:srgbClr val="BE2D2D"/>
                </a:solidFill>
                <a:latin typeface="Assistant"/>
                <a:ea typeface="Assistant"/>
                <a:cs typeface="Assistant"/>
                <a:sym typeface="Assistant"/>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3" name="Google Shape;33;p16"/>
          <p:cNvSpPr txBox="1">
            <a:spLocks noGrp="1"/>
          </p:cNvSpPr>
          <p:nvPr>
            <p:ph type="body" idx="3"/>
          </p:nvPr>
        </p:nvSpPr>
        <p:spPr>
          <a:xfrm>
            <a:off x="737659" y="3581400"/>
            <a:ext cx="6120341" cy="2895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7"/>
              </a:spcBef>
              <a:spcAft>
                <a:spcPts val="0"/>
              </a:spcAft>
              <a:buClr>
                <a:schemeClr val="dk1"/>
              </a:buClr>
              <a:buSzPts val="2133"/>
              <a:buFont typeface="Arial"/>
              <a:buNone/>
              <a:defRPr sz="2133" b="0" i="0" u="none" strike="noStrike" cap="none">
                <a:solidFill>
                  <a:schemeClr val="dk1"/>
                </a:solidFill>
                <a:latin typeface="Calibri"/>
                <a:ea typeface="Calibri"/>
                <a:cs typeface="Calibri"/>
                <a:sym typeface="Calibri"/>
              </a:defRPr>
            </a:lvl1pPr>
            <a:lvl2pPr marL="914400" marR="0" lvl="1" indent="-347154" algn="l" rtl="0">
              <a:lnSpc>
                <a:spcPct val="100000"/>
              </a:lnSpc>
              <a:spcBef>
                <a:spcPts val="373"/>
              </a:spcBef>
              <a:spcAft>
                <a:spcPts val="0"/>
              </a:spcAft>
              <a:buClr>
                <a:schemeClr val="dk1"/>
              </a:buClr>
              <a:buSzPts val="1867"/>
              <a:buFont typeface="Arial"/>
              <a:buChar char="–"/>
              <a:defRPr sz="1867"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4pPr>
            <a:lvl5pPr marL="2286000" marR="0" lvl="4"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endParaRPr/>
          </a:p>
        </p:txBody>
      </p:sp>
      <p:sp>
        <p:nvSpPr>
          <p:cNvPr id="34" name="Google Shape;34;p16"/>
          <p:cNvSpPr>
            <a:spLocks noGrp="1"/>
          </p:cNvSpPr>
          <p:nvPr>
            <p:ph type="pic" idx="4"/>
          </p:nvPr>
        </p:nvSpPr>
        <p:spPr>
          <a:xfrm>
            <a:off x="7225241" y="1163638"/>
            <a:ext cx="4229100" cy="3921125"/>
          </a:xfrm>
          <a:prstGeom prst="rect">
            <a:avLst/>
          </a:prstGeom>
          <a:noFill/>
          <a:ln>
            <a:noFill/>
          </a:ln>
        </p:spPr>
      </p:sp>
    </p:spTree>
    <p:extLst>
      <p:ext uri="{BB962C8B-B14F-4D97-AF65-F5344CB8AC3E}">
        <p14:creationId xmlns:p14="http://schemas.microsoft.com/office/powerpoint/2010/main" val="32461197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Light">
  <p:cSld name="Blank Light">
    <p:bg>
      <p:bgPr>
        <a:blipFill>
          <a:blip r:embed="rId2">
            <a:alphaModFix/>
          </a:blip>
          <a:stretch>
            <a:fillRect/>
          </a:stretch>
        </a:blipFill>
        <a:effectLst/>
      </p:bgPr>
    </p:bg>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339693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496D-8D0E-7EA7-C89B-A3EA94639D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5B9DD-5F34-9C56-66A7-69E093E12B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12946-576D-2E91-70E1-D5CC38E2BB3F}"/>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5" name="Footer Placeholder 4">
            <a:extLst>
              <a:ext uri="{FF2B5EF4-FFF2-40B4-BE49-F238E27FC236}">
                <a16:creationId xmlns:a16="http://schemas.microsoft.com/office/drawing/2014/main" id="{650F694E-3A91-5B08-4F17-A62E3C5310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D0EC7-633E-DD82-48D1-E2F147D2BC89}"/>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32054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9FA62-8A39-7921-D467-4A05EB4B4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6E5F6B-BD15-DF21-8542-E7575D742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BC62C7-26FB-0B1B-CBF4-DF9D4A242D0B}"/>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5" name="Footer Placeholder 4">
            <a:extLst>
              <a:ext uri="{FF2B5EF4-FFF2-40B4-BE49-F238E27FC236}">
                <a16:creationId xmlns:a16="http://schemas.microsoft.com/office/drawing/2014/main" id="{490F6540-F816-FD61-99AA-3C353A48C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ED1A5B-ADD3-759B-4688-9FCDCB4E0648}"/>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225204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C104-D35D-3FC3-DA6E-1664E0DAD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811E6-A904-CCAD-72E3-2C63E8A082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F9AE2E-679C-82F7-EC07-4B2511846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627C31-EF96-2EF2-5509-2E9B1CE82715}"/>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6" name="Footer Placeholder 5">
            <a:extLst>
              <a:ext uri="{FF2B5EF4-FFF2-40B4-BE49-F238E27FC236}">
                <a16:creationId xmlns:a16="http://schemas.microsoft.com/office/drawing/2014/main" id="{20298887-8A72-5ED4-4C41-4C80589D05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13D84-E7A6-DC82-AE28-3F03F856E9F8}"/>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291477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EA00-47C9-48F3-AB58-A1E431FC6D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1EC7EB-1454-14F5-3EDB-0826E8ABC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D350D-A611-2A2E-28C0-5265A79A40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657C1C-C2DC-569B-5CD0-616B85B68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870656-9B0C-AAD2-1791-53AA242B4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26833-786A-022D-E6A2-DD9F66895EC4}"/>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8" name="Footer Placeholder 7">
            <a:extLst>
              <a:ext uri="{FF2B5EF4-FFF2-40B4-BE49-F238E27FC236}">
                <a16:creationId xmlns:a16="http://schemas.microsoft.com/office/drawing/2014/main" id="{85641027-0838-953F-FA3A-3CF7C13C49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0AD84-9635-04FE-67CF-C93432A8454F}"/>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423325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99F9-5DD4-A9CE-6249-CFCE26E814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B16150-8F2C-C0FB-D3BF-F9BC427A77BD}"/>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4" name="Footer Placeholder 3">
            <a:extLst>
              <a:ext uri="{FF2B5EF4-FFF2-40B4-BE49-F238E27FC236}">
                <a16:creationId xmlns:a16="http://schemas.microsoft.com/office/drawing/2014/main" id="{97B8F3C7-EEFC-736B-F33A-FB06174FB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F72AA-DFD3-1D65-BE0E-B66200FDD6C6}"/>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347951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93C077-261D-BFF7-972E-7DBC4F08219F}"/>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3" name="Footer Placeholder 2">
            <a:extLst>
              <a:ext uri="{FF2B5EF4-FFF2-40B4-BE49-F238E27FC236}">
                <a16:creationId xmlns:a16="http://schemas.microsoft.com/office/drawing/2014/main" id="{9A2E449F-0113-D20E-582C-5A57D26FB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11C559-02DF-E7E2-7E0A-1712FFA0BA1D}"/>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99029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10D39-DE0C-24C1-1107-619E2FC804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02475B-88A7-9686-0854-FF674B0978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C60C9E-42CF-82F6-EF9C-E6C82FE70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A542B-76A7-69A0-DA32-529E88E8FD71}"/>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6" name="Footer Placeholder 5">
            <a:extLst>
              <a:ext uri="{FF2B5EF4-FFF2-40B4-BE49-F238E27FC236}">
                <a16:creationId xmlns:a16="http://schemas.microsoft.com/office/drawing/2014/main" id="{79D4EA31-B36E-C224-4DB6-B582D8B5C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756B23-E9CA-2BCB-5F9A-40E865D7B485}"/>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145159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E4AD-DE7F-09C9-6BFF-3951C165F0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16A668-7CE2-1DC2-00FA-C946F60326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9B2058-FE4E-997B-6FE3-96C6A2A88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7031D-D75E-3CFD-929C-A650B13804D1}"/>
              </a:ext>
            </a:extLst>
          </p:cNvPr>
          <p:cNvSpPr>
            <a:spLocks noGrp="1"/>
          </p:cNvSpPr>
          <p:nvPr>
            <p:ph type="dt" sz="half" idx="10"/>
          </p:nvPr>
        </p:nvSpPr>
        <p:spPr/>
        <p:txBody>
          <a:bodyPr/>
          <a:lstStyle/>
          <a:p>
            <a:fld id="{E7184B7A-3474-0242-9FD2-2B45E9139FFB}" type="datetimeFigureOut">
              <a:rPr lang="en-US" smtClean="0"/>
              <a:t>8/17/23</a:t>
            </a:fld>
            <a:endParaRPr lang="en-US"/>
          </a:p>
        </p:txBody>
      </p:sp>
      <p:sp>
        <p:nvSpPr>
          <p:cNvPr id="6" name="Footer Placeholder 5">
            <a:extLst>
              <a:ext uri="{FF2B5EF4-FFF2-40B4-BE49-F238E27FC236}">
                <a16:creationId xmlns:a16="http://schemas.microsoft.com/office/drawing/2014/main" id="{8BF83BD6-AE19-D1F4-F936-F408ABCA18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2149EA-D98B-5D54-044C-80E1B970A36B}"/>
              </a:ext>
            </a:extLst>
          </p:cNvPr>
          <p:cNvSpPr>
            <a:spLocks noGrp="1"/>
          </p:cNvSpPr>
          <p:nvPr>
            <p:ph type="sldNum" sz="quarter" idx="12"/>
          </p:nvPr>
        </p:nvSpPr>
        <p:spPr/>
        <p:txBody>
          <a:bodyPr/>
          <a:lstStyle/>
          <a:p>
            <a:fld id="{BE2225E5-2375-5B4E-AB0A-C5EC7AAEB5D4}" type="slidenum">
              <a:rPr lang="en-US" smtClean="0"/>
              <a:t>‹#›</a:t>
            </a:fld>
            <a:endParaRPr lang="en-US"/>
          </a:p>
        </p:txBody>
      </p:sp>
    </p:spTree>
    <p:extLst>
      <p:ext uri="{BB962C8B-B14F-4D97-AF65-F5344CB8AC3E}">
        <p14:creationId xmlns:p14="http://schemas.microsoft.com/office/powerpoint/2010/main" val="405445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58D4B-0253-586D-1680-238F59B0F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69821-6340-67BC-FC6C-F67F1A87B0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9F354A-5C41-34F4-82FB-2E874155A7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84B7A-3474-0242-9FD2-2B45E9139FFB}" type="datetimeFigureOut">
              <a:rPr lang="en-US" smtClean="0"/>
              <a:t>8/17/23</a:t>
            </a:fld>
            <a:endParaRPr lang="en-US"/>
          </a:p>
        </p:txBody>
      </p:sp>
      <p:sp>
        <p:nvSpPr>
          <p:cNvPr id="5" name="Footer Placeholder 4">
            <a:extLst>
              <a:ext uri="{FF2B5EF4-FFF2-40B4-BE49-F238E27FC236}">
                <a16:creationId xmlns:a16="http://schemas.microsoft.com/office/drawing/2014/main" id="{3799BAB9-DB86-B7C2-C4AD-E2C4F0833B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903982-23E6-851B-ED92-A3D5EA9A69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225E5-2375-5B4E-AB0A-C5EC7AAEB5D4}" type="slidenum">
              <a:rPr lang="en-US" smtClean="0"/>
              <a:t>‹#›</a:t>
            </a:fld>
            <a:endParaRPr lang="en-US"/>
          </a:p>
        </p:txBody>
      </p:sp>
    </p:spTree>
    <p:extLst>
      <p:ext uri="{BB962C8B-B14F-4D97-AF65-F5344CB8AC3E}">
        <p14:creationId xmlns:p14="http://schemas.microsoft.com/office/powerpoint/2010/main" val="15423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body" idx="1"/>
          </p:nvPr>
        </p:nvSpPr>
        <p:spPr>
          <a:xfrm>
            <a:off x="914400" y="1337364"/>
            <a:ext cx="8778240" cy="2743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BE2D2D"/>
              </a:buClr>
              <a:buSzPts val="8800"/>
              <a:buNone/>
            </a:pPr>
            <a:r>
              <a:rPr lang="en-US"/>
              <a:t>Breast/Chestfeeding Friendly Child Care</a:t>
            </a:r>
            <a:endParaRPr/>
          </a:p>
        </p:txBody>
      </p:sp>
      <p:sp>
        <p:nvSpPr>
          <p:cNvPr id="3" name="TextBox 2">
            <a:extLst>
              <a:ext uri="{FF2B5EF4-FFF2-40B4-BE49-F238E27FC236}">
                <a16:creationId xmlns:a16="http://schemas.microsoft.com/office/drawing/2014/main" id="{E3201D26-E7D0-EDEA-E157-36301210DF0D}"/>
              </a:ext>
            </a:extLst>
          </p:cNvPr>
          <p:cNvSpPr txBox="1"/>
          <p:nvPr/>
        </p:nvSpPr>
        <p:spPr>
          <a:xfrm>
            <a:off x="968828" y="610844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1640"/>
                </a:solidFill>
                <a:latin typeface="Oswald SemiBold"/>
              </a:rPr>
              <a:t>August </a:t>
            </a:r>
            <a:r>
              <a:rPr lang="en-US" dirty="0">
                <a:solidFill>
                  <a:srgbClr val="001640"/>
                </a:solidFill>
                <a:latin typeface="Oswald SemiBold"/>
              </a:rPr>
              <a:t>2023​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Google Shape;255;p12" descr="Logo&#10;&#10;Description automatically generated">
            <a:extLst>
              <a:ext uri="{FF2B5EF4-FFF2-40B4-BE49-F238E27FC236}">
                <a16:creationId xmlns:a16="http://schemas.microsoft.com/office/drawing/2014/main" id="{3CD4DB5F-F4BC-2AE5-AD09-41132769222B}"/>
              </a:ext>
            </a:extLst>
          </p:cNvPr>
          <p:cNvPicPr preferRelativeResize="0"/>
          <p:nvPr/>
        </p:nvPicPr>
        <p:blipFill rotWithShape="1">
          <a:blip r:embed="rId3">
            <a:alphaModFix/>
          </a:blip>
          <a:srcRect/>
          <a:stretch/>
        </p:blipFill>
        <p:spPr>
          <a:xfrm>
            <a:off x="2455102" y="2444750"/>
            <a:ext cx="4356100" cy="1968500"/>
          </a:xfrm>
          <a:prstGeom prst="rect">
            <a:avLst/>
          </a:prstGeom>
          <a:noFill/>
          <a:ln>
            <a:noFill/>
          </a:ln>
        </p:spPr>
      </p:pic>
      <p:sp>
        <p:nvSpPr>
          <p:cNvPr id="4" name="Google Shape;257;p12">
            <a:extLst>
              <a:ext uri="{FF2B5EF4-FFF2-40B4-BE49-F238E27FC236}">
                <a16:creationId xmlns:a16="http://schemas.microsoft.com/office/drawing/2014/main" id="{A606552B-128B-1621-7CDA-F53E171889B4}"/>
              </a:ext>
            </a:extLst>
          </p:cNvPr>
          <p:cNvSpPr txBox="1"/>
          <p:nvPr/>
        </p:nvSpPr>
        <p:spPr>
          <a:xfrm>
            <a:off x="3763617" y="1298582"/>
            <a:ext cx="4664700" cy="101580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001640"/>
                </a:solidFill>
                <a:latin typeface="Oswald"/>
                <a:ea typeface="Oswald"/>
                <a:cs typeface="Oswald"/>
                <a:sym typeface="Oswald"/>
              </a:rPr>
              <a:t>Thank You!</a:t>
            </a:r>
            <a:endParaRPr sz="1400" b="0" i="0" u="none" strike="noStrike" cap="none">
              <a:solidFill>
                <a:srgbClr val="000000"/>
              </a:solidFill>
              <a:latin typeface="Arial"/>
              <a:ea typeface="Arial"/>
              <a:cs typeface="Arial"/>
              <a:sym typeface="Arial"/>
            </a:endParaRPr>
          </a:p>
        </p:txBody>
      </p:sp>
      <p:sp>
        <p:nvSpPr>
          <p:cNvPr id="5" name="Google Shape;258;p12">
            <a:extLst>
              <a:ext uri="{FF2B5EF4-FFF2-40B4-BE49-F238E27FC236}">
                <a16:creationId xmlns:a16="http://schemas.microsoft.com/office/drawing/2014/main" id="{5FBBDDC5-198D-D494-326E-A80B057BC071}"/>
              </a:ext>
            </a:extLst>
          </p:cNvPr>
          <p:cNvSpPr txBox="1"/>
          <p:nvPr/>
        </p:nvSpPr>
        <p:spPr>
          <a:xfrm>
            <a:off x="2984375" y="5008125"/>
            <a:ext cx="6223200" cy="8541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Made possible with funding from </a:t>
            </a:r>
            <a:endParaRPr sz="2400" b="1" i="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1640"/>
              </a:buClr>
              <a:buSzPts val="2400"/>
              <a:buFont typeface="Arial"/>
              <a:buNone/>
            </a:pPr>
            <a:r>
              <a:rPr lang="en-US" sz="2400" b="1" i="0" u="none" strike="noStrike" cap="none">
                <a:latin typeface="Calibri"/>
                <a:ea typeface="Calibri"/>
                <a:cs typeface="Calibri"/>
                <a:sym typeface="Calibri"/>
              </a:rPr>
              <a:t>the Centers for Disease Control and Prevention</a:t>
            </a:r>
            <a:endParaRPr sz="1400" b="0" i="0" u="none" strike="noStrike" cap="none">
              <a:latin typeface="Arial"/>
              <a:ea typeface="Arial"/>
              <a:cs typeface="Arial"/>
              <a:sym typeface="Arial"/>
            </a:endParaRPr>
          </a:p>
          <a:p>
            <a:pPr marL="228611" marR="0" lvl="0" indent="-50810" algn="l" rtl="0">
              <a:lnSpc>
                <a:spcPct val="100000"/>
              </a:lnSpc>
              <a:spcBef>
                <a:spcPts val="560"/>
              </a:spcBef>
              <a:spcAft>
                <a:spcPts val="0"/>
              </a:spcAft>
              <a:buClr>
                <a:srgbClr val="001640"/>
              </a:buClr>
              <a:buSzPts val="2800"/>
              <a:buFont typeface="Arial"/>
              <a:buNone/>
            </a:pPr>
            <a:endParaRPr sz="2800" b="1" i="0" u="none" strike="noStrike" cap="none">
              <a:solidFill>
                <a:srgbClr val="001640"/>
              </a:solidFill>
              <a:latin typeface="Calibri"/>
              <a:ea typeface="Calibri"/>
              <a:cs typeface="Calibri"/>
              <a:sym typeface="Calibri"/>
            </a:endParaRPr>
          </a:p>
        </p:txBody>
      </p:sp>
      <p:pic>
        <p:nvPicPr>
          <p:cNvPr id="7" name="Picture 6" descr="A picture containing text, font, logo, graphics&#10;&#10;Description automatically generated">
            <a:extLst>
              <a:ext uri="{FF2B5EF4-FFF2-40B4-BE49-F238E27FC236}">
                <a16:creationId xmlns:a16="http://schemas.microsoft.com/office/drawing/2014/main" id="{5E1CD397-BBE5-5110-C33F-C59360C8DBBA}"/>
              </a:ext>
            </a:extLst>
          </p:cNvPr>
          <p:cNvPicPr>
            <a:picLocks noChangeAspect="1"/>
          </p:cNvPicPr>
          <p:nvPr/>
        </p:nvPicPr>
        <p:blipFill>
          <a:blip r:embed="rId4"/>
          <a:stretch>
            <a:fillRect/>
          </a:stretch>
        </p:blipFill>
        <p:spPr>
          <a:xfrm>
            <a:off x="7434141" y="2520787"/>
            <a:ext cx="2141416" cy="22809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a:spLocks noGrp="1"/>
          </p:cNvSpPr>
          <p:nvPr>
            <p:ph type="body" idx="1"/>
          </p:nvPr>
        </p:nvSpPr>
        <p:spPr>
          <a:xfrm>
            <a:off x="1665216" y="1487015"/>
            <a:ext cx="3930677" cy="2437291"/>
          </a:xfrm>
        </p:spPr>
        <p:txBody>
          <a:bodyPr/>
          <a:lstStyle/>
          <a:p>
            <a:pPr lvl="0"/>
            <a:r>
              <a:rPr lang="en-US" dirty="0"/>
              <a:t>Why Support</a:t>
            </a:r>
          </a:p>
          <a:p>
            <a:pPr lvl="0"/>
            <a:r>
              <a:rPr lang="en-US" dirty="0"/>
              <a:t>Breast/Chest</a:t>
            </a:r>
          </a:p>
          <a:p>
            <a:pPr lvl="0"/>
            <a:r>
              <a:rPr lang="en-US" dirty="0"/>
              <a:t>Feeding? </a:t>
            </a:r>
          </a:p>
        </p:txBody>
      </p:sp>
      <p:sp>
        <p:nvSpPr>
          <p:cNvPr id="10" name="Text Placeholder 9">
            <a:extLst>
              <a:ext uri="{FF2B5EF4-FFF2-40B4-BE49-F238E27FC236}">
                <a16:creationId xmlns:a16="http://schemas.microsoft.com/office/drawing/2014/main" id="{1C94791F-3DE2-7F02-A5B5-BB1D8F06B9C6}"/>
              </a:ext>
            </a:extLst>
          </p:cNvPr>
          <p:cNvSpPr>
            <a:spLocks noGrp="1"/>
          </p:cNvSpPr>
          <p:nvPr>
            <p:ph type="body" idx="2"/>
          </p:nvPr>
        </p:nvSpPr>
        <p:spPr>
          <a:xfrm>
            <a:off x="5638800" y="1522963"/>
            <a:ext cx="6197600" cy="5334000"/>
          </a:xfrm>
        </p:spPr>
        <p:txBody>
          <a:bodyPr/>
          <a:lstStyle/>
          <a:p>
            <a:pPr lvl="0"/>
            <a:r>
              <a:rPr lang="en-US" dirty="0">
                <a:sym typeface="Calibri"/>
              </a:rPr>
              <a:t>Human milk-fed babies are sick less often*</a:t>
            </a:r>
          </a:p>
          <a:p>
            <a:pPr lvl="1"/>
            <a:r>
              <a:rPr lang="en-US" dirty="0"/>
              <a:t>fewer colds &amp; ear infections, less diarrhea</a:t>
            </a:r>
          </a:p>
          <a:p>
            <a:pPr lvl="1"/>
            <a:r>
              <a:rPr lang="en-US" dirty="0"/>
              <a:t>p</a:t>
            </a:r>
            <a:r>
              <a:rPr lang="en-US" dirty="0">
                <a:sym typeface="Calibri"/>
              </a:rPr>
              <a:t>rotects against SIDS</a:t>
            </a:r>
            <a:endParaRPr lang="en-US" dirty="0"/>
          </a:p>
          <a:p>
            <a:r>
              <a:rPr lang="en-US" dirty="0">
                <a:sym typeface="Calibri"/>
              </a:rPr>
              <a:t>Human milk is easier for baby to digest </a:t>
            </a:r>
            <a:endParaRPr lang="en-US" dirty="0"/>
          </a:p>
          <a:p>
            <a:pPr lvl="1"/>
            <a:r>
              <a:rPr lang="en-US" dirty="0">
                <a:sym typeface="Calibri"/>
              </a:rPr>
              <a:t>babies spit up less &amp; have less smelly diapers compared to formula-fed babies’ </a:t>
            </a:r>
            <a:endParaRPr lang="en-US" dirty="0"/>
          </a:p>
          <a:p>
            <a:r>
              <a:rPr lang="en-US" dirty="0">
                <a:sym typeface="Calibri"/>
              </a:rPr>
              <a:t>Financial benefit in CACFP </a:t>
            </a:r>
          </a:p>
          <a:p>
            <a:pPr lvl="1"/>
            <a:r>
              <a:rPr lang="en-US" dirty="0">
                <a:sym typeface="Calibri"/>
              </a:rPr>
              <a:t>claim breast fed meals in in the CACFP, whether fed with bottle or by parent on site</a:t>
            </a:r>
            <a:endParaRPr lang="en-US" dirty="0"/>
          </a:p>
        </p:txBody>
      </p:sp>
      <p:sp>
        <p:nvSpPr>
          <p:cNvPr id="2" name="TextBox 1">
            <a:extLst>
              <a:ext uri="{FF2B5EF4-FFF2-40B4-BE49-F238E27FC236}">
                <a16:creationId xmlns:a16="http://schemas.microsoft.com/office/drawing/2014/main" id="{A0A549A0-8167-6651-1F70-F6FBF60405F1}"/>
              </a:ext>
            </a:extLst>
          </p:cNvPr>
          <p:cNvSpPr txBox="1"/>
          <p:nvPr/>
        </p:nvSpPr>
        <p:spPr>
          <a:xfrm>
            <a:off x="1471491" y="5862446"/>
            <a:ext cx="37476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r>
              <a:rPr lang="en-US" i="1"/>
              <a:t>Pediatrics</a:t>
            </a:r>
            <a:r>
              <a:rPr lang="en-US"/>
              <a:t> (2022) 150 (1): e2022057988.</a:t>
            </a:r>
          </a:p>
        </p:txBody>
      </p:sp>
    </p:spTree>
    <p:extLst>
      <p:ext uri="{BB962C8B-B14F-4D97-AF65-F5344CB8AC3E}">
        <p14:creationId xmlns:p14="http://schemas.microsoft.com/office/powerpoint/2010/main" val="325247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
          <p:cNvSpPr txBox="1">
            <a:spLocks noGrp="1"/>
          </p:cNvSpPr>
          <p:nvPr>
            <p:ph type="body" idx="1"/>
          </p:nvPr>
        </p:nvSpPr>
        <p:spPr>
          <a:xfrm>
            <a:off x="508000" y="685800"/>
            <a:ext cx="2909888" cy="4800600"/>
          </a:xfrm>
        </p:spPr>
        <p:txBody>
          <a:bodyPr spcFirstLastPara="1" wrap="square" lIns="91425" tIns="45700" rIns="91425" bIns="45700" anchor="t" anchorCtr="0">
            <a:normAutofit/>
          </a:bodyPr>
          <a:lstStyle/>
          <a:p>
            <a:pPr marL="0" indent="0">
              <a:spcBef>
                <a:spcPts val="0"/>
              </a:spcBef>
              <a:buSzPts val="3600"/>
            </a:pPr>
            <a:r>
              <a:rPr lang="en-US" sz="3700" dirty="0"/>
              <a:t>Support Breast/Chest Feeding by Following Best Practices: </a:t>
            </a:r>
            <a:endParaRPr sz="3700" dirty="0"/>
          </a:p>
        </p:txBody>
      </p:sp>
      <p:sp>
        <p:nvSpPr>
          <p:cNvPr id="197" name="Text Placeholder 2">
            <a:extLst>
              <a:ext uri="{FF2B5EF4-FFF2-40B4-BE49-F238E27FC236}">
                <a16:creationId xmlns:a16="http://schemas.microsoft.com/office/drawing/2014/main" id="{8671D24F-E19D-4F06-700C-602D9D0636A5}"/>
              </a:ext>
            </a:extLst>
          </p:cNvPr>
          <p:cNvSpPr>
            <a:spLocks noGrp="1"/>
          </p:cNvSpPr>
          <p:nvPr>
            <p:ph type="body" idx="2"/>
          </p:nvPr>
        </p:nvSpPr>
        <p:spPr>
          <a:xfrm>
            <a:off x="4299858" y="685800"/>
            <a:ext cx="7387252" cy="4683868"/>
          </a:xfrm>
        </p:spPr>
        <p:txBody>
          <a:bodyPr>
            <a:noAutofit/>
          </a:bodyPr>
          <a:lstStyle/>
          <a:p>
            <a:pPr marL="819150" indent="-742950">
              <a:buSzPct val="100000"/>
              <a:buFont typeface="+mj-lt"/>
              <a:buAutoNum type="arabicPeriod"/>
            </a:pPr>
            <a:r>
              <a:rPr lang="en-US" sz="4400"/>
              <a:t>Child Care Environment</a:t>
            </a:r>
          </a:p>
          <a:p>
            <a:pPr marL="819150" indent="-742950">
              <a:buSzPct val="100000"/>
              <a:buFont typeface="+mj-lt"/>
              <a:buAutoNum type="arabicPeriod"/>
            </a:pPr>
            <a:r>
              <a:rPr lang="en-US" sz="4400"/>
              <a:t>Support Practices</a:t>
            </a:r>
          </a:p>
          <a:p>
            <a:pPr marL="819150" indent="-742950">
              <a:buSzPct val="100000"/>
              <a:buFont typeface="+mj-lt"/>
              <a:buAutoNum type="arabicPeriod"/>
            </a:pPr>
            <a:r>
              <a:rPr lang="en-US" sz="4400"/>
              <a:t>Education &amp; Professional Development</a:t>
            </a:r>
          </a:p>
          <a:p>
            <a:pPr marL="819150" indent="-742950">
              <a:buSzPct val="100000"/>
              <a:buFont typeface="+mj-lt"/>
              <a:buAutoNum type="arabicPeriod"/>
            </a:pPr>
            <a:r>
              <a:rPr lang="en-US" sz="4400"/>
              <a:t>Policy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
          <p:cNvSpPr txBox="1">
            <a:spLocks noGrp="1"/>
          </p:cNvSpPr>
          <p:nvPr>
            <p:ph type="body" idx="1"/>
          </p:nvPr>
        </p:nvSpPr>
        <p:spPr>
          <a:xfrm>
            <a:off x="737648" y="684375"/>
            <a:ext cx="9692100" cy="9129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5000"/>
              <a:buAutoNum type="arabicPeriod"/>
            </a:pPr>
            <a:r>
              <a:rPr lang="en-US"/>
              <a:t>Child Care Environment</a:t>
            </a:r>
            <a:endParaRPr/>
          </a:p>
        </p:txBody>
      </p:sp>
      <p:sp>
        <p:nvSpPr>
          <p:cNvPr id="198" name="Google Shape;198;p3"/>
          <p:cNvSpPr txBox="1">
            <a:spLocks noGrp="1"/>
          </p:cNvSpPr>
          <p:nvPr>
            <p:ph type="body" idx="3"/>
          </p:nvPr>
        </p:nvSpPr>
        <p:spPr>
          <a:xfrm>
            <a:off x="466200" y="2269775"/>
            <a:ext cx="6254640" cy="4021500"/>
          </a:xfrm>
          <a:prstGeom prst="rect">
            <a:avLst/>
          </a:prstGeom>
          <a:noFill/>
          <a:ln>
            <a:noFill/>
          </a:ln>
        </p:spPr>
        <p:txBody>
          <a:bodyPr spcFirstLastPara="1" wrap="square" lIns="91425" tIns="45700" rIns="91425" bIns="45700" anchor="t" anchorCtr="0">
            <a:noAutofit/>
          </a:bodyPr>
          <a:lstStyle/>
          <a:p>
            <a:pPr marL="457200" lvl="0" indent="-421194" algn="l" rtl="0">
              <a:lnSpc>
                <a:spcPct val="100000"/>
              </a:lnSpc>
              <a:spcBef>
                <a:spcPts val="427"/>
              </a:spcBef>
              <a:spcAft>
                <a:spcPts val="0"/>
              </a:spcAft>
              <a:buSzPts val="3033"/>
              <a:buChar char="●"/>
            </a:pPr>
            <a:r>
              <a:rPr lang="en-US" sz="3033"/>
              <a:t>Space is always available for feeding/pumping to families </a:t>
            </a:r>
            <a:r>
              <a:rPr lang="en-US" sz="3033" i="1"/>
              <a:t>and staff</a:t>
            </a:r>
            <a:endParaRPr sz="3033" i="1"/>
          </a:p>
          <a:p>
            <a:pPr marL="457200" lvl="0" indent="-421194" algn="l" rtl="0">
              <a:lnSpc>
                <a:spcPct val="100000"/>
              </a:lnSpc>
              <a:spcBef>
                <a:spcPts val="0"/>
              </a:spcBef>
              <a:spcAft>
                <a:spcPts val="0"/>
              </a:spcAft>
              <a:buSzPts val="3033"/>
              <a:buChar char="●"/>
            </a:pPr>
            <a:r>
              <a:rPr lang="en-US" sz="3033"/>
              <a:t>Always enough refrigerator space for human milk storage</a:t>
            </a:r>
            <a:endParaRPr sz="3033"/>
          </a:p>
          <a:p>
            <a:pPr marL="457200" lvl="0" indent="-421194" algn="l" rtl="0">
              <a:lnSpc>
                <a:spcPct val="100000"/>
              </a:lnSpc>
              <a:spcBef>
                <a:spcPts val="0"/>
              </a:spcBef>
              <a:spcAft>
                <a:spcPts val="0"/>
              </a:spcAft>
              <a:buSzPts val="3033"/>
              <a:buChar char="●"/>
            </a:pPr>
            <a:r>
              <a:rPr lang="en-US" sz="3033"/>
              <a:t>Elements in the physical space promote breastfeeding (no materials from formula companies)</a:t>
            </a:r>
            <a:endParaRPr sz="3033"/>
          </a:p>
        </p:txBody>
      </p:sp>
      <p:pic>
        <p:nvPicPr>
          <p:cNvPr id="199" name="Google Shape;199;p3" descr="A picture containing umbrella, room&#10;&#10;Description automatically generated"/>
          <p:cNvPicPr preferRelativeResize="0"/>
          <p:nvPr/>
        </p:nvPicPr>
        <p:blipFill rotWithShape="1">
          <a:blip r:embed="rId3">
            <a:alphaModFix/>
          </a:blip>
          <a:srcRect/>
          <a:stretch/>
        </p:blipFill>
        <p:spPr>
          <a:xfrm>
            <a:off x="7648252" y="1597275"/>
            <a:ext cx="3806100" cy="3190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06e352d7dc_0_6"/>
          <p:cNvSpPr txBox="1">
            <a:spLocks noGrp="1"/>
          </p:cNvSpPr>
          <p:nvPr>
            <p:ph type="body" idx="1"/>
          </p:nvPr>
        </p:nvSpPr>
        <p:spPr>
          <a:xfrm>
            <a:off x="737650" y="684375"/>
            <a:ext cx="10149300" cy="912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000"/>
              <a:buNone/>
            </a:pPr>
            <a:r>
              <a:rPr lang="en-US" dirty="0"/>
              <a:t>2. </a:t>
            </a:r>
            <a:r>
              <a:rPr lang="en-US"/>
              <a:t>Breast/Chest </a:t>
            </a:r>
            <a:r>
              <a:rPr lang="en-US" dirty="0"/>
              <a:t>Feeding Support Practices</a:t>
            </a:r>
            <a:endParaRPr dirty="0"/>
          </a:p>
        </p:txBody>
      </p:sp>
      <p:sp>
        <p:nvSpPr>
          <p:cNvPr id="205" name="Google Shape;205;g206e352d7dc_0_6"/>
          <p:cNvSpPr txBox="1">
            <a:spLocks noGrp="1"/>
          </p:cNvSpPr>
          <p:nvPr>
            <p:ph type="body" idx="3"/>
          </p:nvPr>
        </p:nvSpPr>
        <p:spPr>
          <a:xfrm>
            <a:off x="466200" y="2269775"/>
            <a:ext cx="11346900" cy="4021500"/>
          </a:xfrm>
          <a:prstGeom prst="rect">
            <a:avLst/>
          </a:prstGeom>
          <a:noFill/>
          <a:ln>
            <a:noFill/>
          </a:ln>
        </p:spPr>
        <p:txBody>
          <a:bodyPr spcFirstLastPara="1" wrap="square" lIns="91425" tIns="45700" rIns="91425" bIns="45700" anchor="t" anchorCtr="0">
            <a:noAutofit/>
          </a:bodyPr>
          <a:lstStyle/>
          <a:p>
            <a:pPr marL="493205" lvl="0" indent="-457200" algn="l" rtl="0">
              <a:lnSpc>
                <a:spcPct val="100000"/>
              </a:lnSpc>
              <a:spcBef>
                <a:spcPts val="427"/>
              </a:spcBef>
              <a:spcAft>
                <a:spcPts val="0"/>
              </a:spcAft>
              <a:buSzPts val="3033"/>
              <a:buFont typeface="Arial" panose="020B0604020202020204" pitchFamily="34" charset="0"/>
              <a:buChar char="•"/>
            </a:pPr>
            <a:r>
              <a:rPr lang="en-US" sz="3033"/>
              <a:t>Share benefits of human milk feeding</a:t>
            </a:r>
            <a:endParaRPr sz="3033"/>
          </a:p>
          <a:p>
            <a:pPr marL="493205" lvl="0" indent="-457200" algn="l" rtl="0">
              <a:lnSpc>
                <a:spcPct val="100000"/>
              </a:lnSpc>
              <a:spcBef>
                <a:spcPts val="0"/>
              </a:spcBef>
              <a:spcAft>
                <a:spcPts val="0"/>
              </a:spcAft>
              <a:buSzPts val="3033"/>
              <a:buFont typeface="Arial" panose="020B0604020202020204" pitchFamily="34" charset="0"/>
              <a:buChar char="•"/>
            </a:pPr>
            <a:r>
              <a:rPr lang="en-US" sz="3033"/>
              <a:t>Share how your child care program supports breast/chest feeding</a:t>
            </a:r>
            <a:endParaRPr sz="3033"/>
          </a:p>
          <a:p>
            <a:pPr marL="493205" lvl="0" indent="-457200" algn="l" rtl="0">
              <a:lnSpc>
                <a:spcPct val="100000"/>
              </a:lnSpc>
              <a:spcBef>
                <a:spcPts val="0"/>
              </a:spcBef>
              <a:spcAft>
                <a:spcPts val="0"/>
              </a:spcAft>
              <a:buSzPts val="3033"/>
              <a:buFont typeface="Arial" panose="020B0604020202020204" pitchFamily="34" charset="0"/>
              <a:buChar char="•"/>
            </a:pPr>
            <a:r>
              <a:rPr lang="en-US" sz="3033"/>
              <a:t>Share community organizations that provide breast/chest feeding support</a:t>
            </a:r>
            <a:endParaRPr sz="3033"/>
          </a:p>
          <a:p>
            <a:pPr marL="493205" lvl="0" indent="-457200" algn="l" rtl="0">
              <a:lnSpc>
                <a:spcPct val="100000"/>
              </a:lnSpc>
              <a:spcBef>
                <a:spcPts val="0"/>
              </a:spcBef>
              <a:spcAft>
                <a:spcPts val="0"/>
              </a:spcAft>
              <a:buSzPts val="3033"/>
              <a:buFont typeface="Arial" panose="020B0604020202020204" pitchFamily="34" charset="0"/>
              <a:buChar char="•"/>
            </a:pPr>
            <a:r>
              <a:rPr lang="en-US" sz="3033"/>
              <a:t>Share educational materials (nothing from formula companies)</a:t>
            </a:r>
            <a:endParaRPr sz="3033"/>
          </a:p>
          <a:p>
            <a:pPr marL="493205" lvl="0" indent="-457200" algn="l" rtl="0">
              <a:lnSpc>
                <a:spcPct val="100000"/>
              </a:lnSpc>
              <a:spcBef>
                <a:spcPts val="0"/>
              </a:spcBef>
              <a:spcAft>
                <a:spcPts val="0"/>
              </a:spcAft>
              <a:buSzPts val="3033"/>
              <a:buFont typeface="Arial" panose="020B0604020202020204" pitchFamily="34" charset="0"/>
              <a:buChar char="•"/>
            </a:pPr>
            <a:r>
              <a:rPr lang="en-US" sz="3033"/>
              <a:t>Show positive attitudes about breast/chest feeding</a:t>
            </a:r>
            <a:endParaRPr sz="3033"/>
          </a:p>
          <a:p>
            <a:pPr marL="493205" lvl="0" indent="-457200" algn="l" rtl="0">
              <a:lnSpc>
                <a:spcPct val="100000"/>
              </a:lnSpc>
              <a:spcBef>
                <a:spcPts val="0"/>
              </a:spcBef>
              <a:spcAft>
                <a:spcPts val="0"/>
              </a:spcAft>
              <a:buSzPts val="3033"/>
              <a:buFont typeface="Arial" panose="020B0604020202020204" pitchFamily="34" charset="0"/>
              <a:buChar char="•"/>
            </a:pPr>
            <a:r>
              <a:rPr lang="en-US" sz="3033"/>
              <a:t>Flexible paid or unpaid break times are provided to teachers and staff to express/pump breast milk</a:t>
            </a:r>
            <a:endParaRPr sz="3033"/>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g206e352d7dc_0_16"/>
          <p:cNvSpPr txBox="1">
            <a:spLocks noGrp="1"/>
          </p:cNvSpPr>
          <p:nvPr>
            <p:ph type="body" idx="3"/>
          </p:nvPr>
        </p:nvSpPr>
        <p:spPr>
          <a:xfrm>
            <a:off x="737650" y="2686125"/>
            <a:ext cx="10873200" cy="3791100"/>
          </a:xfrm>
          <a:prstGeom prst="rect">
            <a:avLst/>
          </a:prstGeom>
          <a:noFill/>
          <a:ln>
            <a:noFill/>
          </a:ln>
        </p:spPr>
        <p:txBody>
          <a:bodyPr spcFirstLastPara="1" wrap="square" lIns="91425" tIns="45700" rIns="91425" bIns="45700" anchor="t" anchorCtr="0">
            <a:noAutofit/>
          </a:bodyPr>
          <a:lstStyle/>
          <a:p>
            <a:pPr marL="457200" lvl="0" indent="-419099" algn="l" rtl="0">
              <a:lnSpc>
                <a:spcPct val="100000"/>
              </a:lnSpc>
              <a:spcBef>
                <a:spcPts val="427"/>
              </a:spcBef>
              <a:spcAft>
                <a:spcPts val="0"/>
              </a:spcAft>
              <a:buSzPts val="3000"/>
              <a:buChar char="●"/>
            </a:pPr>
            <a:r>
              <a:rPr lang="en-US" sz="3000"/>
              <a:t>Staff training offered regularly </a:t>
            </a:r>
            <a:endParaRPr sz="3000"/>
          </a:p>
          <a:p>
            <a:pPr marL="457200" lvl="0" indent="-419099" algn="l" rtl="0">
              <a:lnSpc>
                <a:spcPct val="100000"/>
              </a:lnSpc>
              <a:spcBef>
                <a:spcPts val="0"/>
              </a:spcBef>
              <a:spcAft>
                <a:spcPts val="0"/>
              </a:spcAft>
              <a:buSzPts val="3000"/>
              <a:buChar char="●"/>
            </a:pPr>
            <a:r>
              <a:rPr lang="en-US" sz="3000"/>
              <a:t>Important topics to cover:</a:t>
            </a:r>
            <a:endParaRPr sz="3000"/>
          </a:p>
          <a:p>
            <a:pPr marL="914400" lvl="1" indent="-387350" algn="l" rtl="0">
              <a:lnSpc>
                <a:spcPct val="100000"/>
              </a:lnSpc>
              <a:spcBef>
                <a:spcPts val="0"/>
              </a:spcBef>
              <a:spcAft>
                <a:spcPts val="0"/>
              </a:spcAft>
              <a:buSzPts val="2500"/>
              <a:buChar char="●"/>
            </a:pPr>
            <a:r>
              <a:rPr lang="en-US" sz="2500"/>
              <a:t>Proper storage and handling of human milk</a:t>
            </a:r>
            <a:endParaRPr sz="1767"/>
          </a:p>
          <a:p>
            <a:pPr marL="914400" lvl="1" indent="-387350" algn="l" rtl="0">
              <a:lnSpc>
                <a:spcPct val="100000"/>
              </a:lnSpc>
              <a:spcBef>
                <a:spcPts val="0"/>
              </a:spcBef>
              <a:spcAft>
                <a:spcPts val="0"/>
              </a:spcAft>
              <a:buSzPts val="2500"/>
              <a:buChar char="●"/>
            </a:pPr>
            <a:r>
              <a:rPr lang="en-US" sz="2500"/>
              <a:t>Bottle-feeding a breastfed baby</a:t>
            </a:r>
            <a:endParaRPr sz="1767"/>
          </a:p>
          <a:p>
            <a:pPr marL="914400" lvl="1" indent="-387350" algn="l" rtl="0">
              <a:lnSpc>
                <a:spcPct val="100000"/>
              </a:lnSpc>
              <a:spcBef>
                <a:spcPts val="0"/>
              </a:spcBef>
              <a:spcAft>
                <a:spcPts val="0"/>
              </a:spcAft>
              <a:buSzPts val="2500"/>
              <a:buChar char="●"/>
            </a:pPr>
            <a:r>
              <a:rPr lang="en-US" sz="2500"/>
              <a:t>Benefits to parent and baby</a:t>
            </a:r>
            <a:endParaRPr sz="1767"/>
          </a:p>
          <a:p>
            <a:pPr marL="914400" lvl="1" indent="-387350" algn="l" rtl="0">
              <a:lnSpc>
                <a:spcPct val="100000"/>
              </a:lnSpc>
              <a:spcBef>
                <a:spcPts val="0"/>
              </a:spcBef>
              <a:spcAft>
                <a:spcPts val="0"/>
              </a:spcAft>
              <a:buSzPts val="2500"/>
              <a:buChar char="●"/>
            </a:pPr>
            <a:r>
              <a:rPr lang="en-US" sz="2500"/>
              <a:t>Promoting breastfeeding and supporting parents</a:t>
            </a:r>
            <a:endParaRPr sz="1767"/>
          </a:p>
          <a:p>
            <a:pPr marL="914400" lvl="1" indent="-387350" algn="l" rtl="0">
              <a:lnSpc>
                <a:spcPct val="100000"/>
              </a:lnSpc>
              <a:spcBef>
                <a:spcPts val="0"/>
              </a:spcBef>
              <a:spcAft>
                <a:spcPts val="0"/>
              </a:spcAft>
              <a:buSzPts val="2500"/>
              <a:buChar char="●"/>
            </a:pPr>
            <a:r>
              <a:rPr lang="en-US" sz="2500"/>
              <a:t>Community resources (for referral and support)</a:t>
            </a:r>
            <a:endParaRPr sz="1767"/>
          </a:p>
          <a:p>
            <a:pPr marL="914400" lvl="1" indent="-387350" algn="l" rtl="0">
              <a:lnSpc>
                <a:spcPct val="100000"/>
              </a:lnSpc>
              <a:spcBef>
                <a:spcPts val="0"/>
              </a:spcBef>
              <a:spcAft>
                <a:spcPts val="0"/>
              </a:spcAft>
              <a:buSzPts val="2500"/>
              <a:buChar char="●"/>
            </a:pPr>
            <a:r>
              <a:rPr lang="en-US" sz="2500"/>
              <a:t>Policy and practice at your child care</a:t>
            </a:r>
            <a:endParaRPr sz="1767"/>
          </a:p>
        </p:txBody>
      </p:sp>
      <p:sp>
        <p:nvSpPr>
          <p:cNvPr id="212" name="Google Shape;212;g206e352d7dc_0_16"/>
          <p:cNvSpPr txBox="1">
            <a:spLocks noGrp="1"/>
          </p:cNvSpPr>
          <p:nvPr>
            <p:ph type="body" idx="2"/>
          </p:nvPr>
        </p:nvSpPr>
        <p:spPr>
          <a:xfrm>
            <a:off x="737625" y="2143125"/>
            <a:ext cx="6120300" cy="543000"/>
          </a:xfrm>
          <a:prstGeom prst="rect">
            <a:avLst/>
          </a:prstGeom>
        </p:spPr>
        <p:txBody>
          <a:bodyPr spcFirstLastPara="1" wrap="square" lIns="91425" tIns="45700" rIns="91425" bIns="45700" anchor="t" anchorCtr="0">
            <a:noAutofit/>
          </a:bodyPr>
          <a:lstStyle/>
          <a:p>
            <a:pPr marL="0" lvl="0" indent="0" algn="l" rtl="0">
              <a:spcBef>
                <a:spcPts val="587"/>
              </a:spcBef>
              <a:spcAft>
                <a:spcPts val="0"/>
              </a:spcAft>
              <a:buNone/>
            </a:pPr>
            <a:r>
              <a:rPr lang="en-US" dirty="0"/>
              <a:t>For Staff/Teachers</a:t>
            </a:r>
            <a:endParaRPr dirty="0"/>
          </a:p>
        </p:txBody>
      </p:sp>
      <p:sp>
        <p:nvSpPr>
          <p:cNvPr id="5" name="Google Shape;204;g206e352d7dc_0_6">
            <a:extLst>
              <a:ext uri="{FF2B5EF4-FFF2-40B4-BE49-F238E27FC236}">
                <a16:creationId xmlns:a16="http://schemas.microsoft.com/office/drawing/2014/main" id="{152B6A26-E5FB-24D2-C40A-34F789314968}"/>
              </a:ext>
            </a:extLst>
          </p:cNvPr>
          <p:cNvSpPr txBox="1">
            <a:spLocks/>
          </p:cNvSpPr>
          <p:nvPr/>
        </p:nvSpPr>
        <p:spPr>
          <a:xfrm>
            <a:off x="543263" y="684375"/>
            <a:ext cx="10343687" cy="912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r>
              <a:rPr lang="en-US"/>
              <a:t>3. Education &amp; Professional Development</a:t>
            </a:r>
          </a:p>
          <a:p>
            <a:pPr marL="0" indent="0">
              <a:spcBef>
                <a:spcPts val="0"/>
              </a:spcBef>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g23c9c5560f1_0_0"/>
          <p:cNvSpPr txBox="1">
            <a:spLocks noGrp="1"/>
          </p:cNvSpPr>
          <p:nvPr>
            <p:ph type="body" idx="2"/>
          </p:nvPr>
        </p:nvSpPr>
        <p:spPr>
          <a:xfrm>
            <a:off x="737659" y="2184400"/>
            <a:ext cx="6120300" cy="558900"/>
          </a:xfrm>
          <a:prstGeom prst="rect">
            <a:avLst/>
          </a:prstGeom>
        </p:spPr>
        <p:txBody>
          <a:bodyPr spcFirstLastPara="1" wrap="square" lIns="91425" tIns="45700" rIns="91425" bIns="45700" anchor="t" anchorCtr="0">
            <a:noAutofit/>
          </a:bodyPr>
          <a:lstStyle/>
          <a:p>
            <a:pPr marL="0" lvl="0" indent="0" algn="l" rtl="0">
              <a:spcBef>
                <a:spcPts val="587"/>
              </a:spcBef>
              <a:spcAft>
                <a:spcPts val="0"/>
              </a:spcAft>
              <a:buNone/>
            </a:pPr>
            <a:r>
              <a:rPr lang="en-US"/>
              <a:t>For Families</a:t>
            </a:r>
            <a:endParaRPr/>
          </a:p>
        </p:txBody>
      </p:sp>
      <p:sp>
        <p:nvSpPr>
          <p:cNvPr id="219" name="Google Shape;219;g23c9c5560f1_0_0"/>
          <p:cNvSpPr txBox="1">
            <a:spLocks noGrp="1"/>
          </p:cNvSpPr>
          <p:nvPr>
            <p:ph type="body" idx="3"/>
          </p:nvPr>
        </p:nvSpPr>
        <p:spPr>
          <a:xfrm>
            <a:off x="737651" y="2905991"/>
            <a:ext cx="5762100" cy="2895600"/>
          </a:xfrm>
          <a:prstGeom prst="rect">
            <a:avLst/>
          </a:prstGeom>
        </p:spPr>
        <p:txBody>
          <a:bodyPr spcFirstLastPara="1" wrap="square" lIns="91425" tIns="45700" rIns="91425" bIns="45700" anchor="t" anchorCtr="0">
            <a:noAutofit/>
          </a:bodyPr>
          <a:lstStyle/>
          <a:p>
            <a:pPr marL="457200" lvl="0" indent="-419100" algn="l" rtl="0">
              <a:spcBef>
                <a:spcPts val="0"/>
              </a:spcBef>
              <a:spcAft>
                <a:spcPts val="0"/>
              </a:spcAft>
              <a:buSzPts val="3000"/>
              <a:buChar char="●"/>
            </a:pPr>
            <a:r>
              <a:rPr lang="en-US" sz="3000"/>
              <a:t>Prospective families are told about breast/chest feeding policy and practice</a:t>
            </a:r>
            <a:endParaRPr sz="3000"/>
          </a:p>
          <a:p>
            <a:pPr marL="457200" lvl="0" indent="-419100" algn="l" rtl="0">
              <a:spcBef>
                <a:spcPts val="0"/>
              </a:spcBef>
              <a:spcAft>
                <a:spcPts val="0"/>
              </a:spcAft>
              <a:buSzPts val="3000"/>
              <a:buChar char="●"/>
            </a:pPr>
            <a:r>
              <a:rPr lang="en-US" sz="3000"/>
              <a:t>Enrolled families are regularly offered education</a:t>
            </a:r>
            <a:endParaRPr sz="3000"/>
          </a:p>
        </p:txBody>
      </p:sp>
      <p:pic>
        <p:nvPicPr>
          <p:cNvPr id="220" name="Google Shape;220;g23c9c5560f1_0_0" descr="A baby with wide eyes&#10;&#10;Description automatically generated with low confidence"/>
          <p:cNvPicPr preferRelativeResize="0"/>
          <p:nvPr/>
        </p:nvPicPr>
        <p:blipFill rotWithShape="1">
          <a:blip r:embed="rId3">
            <a:alphaModFix/>
          </a:blip>
          <a:srcRect/>
          <a:stretch/>
        </p:blipFill>
        <p:spPr>
          <a:xfrm>
            <a:off x="6546414" y="2231046"/>
            <a:ext cx="5547112" cy="3160235"/>
          </a:xfrm>
          <a:prstGeom prst="rect">
            <a:avLst/>
          </a:prstGeom>
          <a:noFill/>
          <a:ln>
            <a:noFill/>
          </a:ln>
        </p:spPr>
      </p:pic>
      <p:sp>
        <p:nvSpPr>
          <p:cNvPr id="6" name="Google Shape;204;g206e352d7dc_0_6">
            <a:extLst>
              <a:ext uri="{FF2B5EF4-FFF2-40B4-BE49-F238E27FC236}">
                <a16:creationId xmlns:a16="http://schemas.microsoft.com/office/drawing/2014/main" id="{17DE0FC6-E926-0A43-C00D-D78E88706DDA}"/>
              </a:ext>
            </a:extLst>
          </p:cNvPr>
          <p:cNvSpPr txBox="1">
            <a:spLocks/>
          </p:cNvSpPr>
          <p:nvPr/>
        </p:nvSpPr>
        <p:spPr>
          <a:xfrm>
            <a:off x="543263" y="684375"/>
            <a:ext cx="10343687" cy="9129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lt1"/>
              </a:buClr>
              <a:buSzPts val="5000"/>
              <a:buFont typeface="Arial"/>
              <a:buNone/>
              <a:defRPr sz="5000" b="0" i="0" u="none" strike="noStrike" cap="none">
                <a:solidFill>
                  <a:schemeClr val="lt1"/>
                </a:solidFill>
                <a:latin typeface="Oswald"/>
                <a:ea typeface="Oswald"/>
                <a:cs typeface="Oswald"/>
                <a:sym typeface="Oswald"/>
              </a:defRPr>
            </a:lvl1pPr>
            <a:lvl2pPr marL="914400" marR="0" lvl="1"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2pPr>
            <a:lvl3pPr marL="1371600" marR="0" lvl="2"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3pPr>
            <a:lvl4pPr marL="1828800" marR="0" lvl="3"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4pPr>
            <a:lvl5pPr marL="2286000" marR="0" lvl="4" indent="-546100" algn="l" rtl="0">
              <a:lnSpc>
                <a:spcPct val="100000"/>
              </a:lnSpc>
              <a:spcBef>
                <a:spcPts val="1000"/>
              </a:spcBef>
              <a:spcAft>
                <a:spcPts val="0"/>
              </a:spcAft>
              <a:buClr>
                <a:schemeClr val="dk1"/>
              </a:buClr>
              <a:buSzPts val="5000"/>
              <a:buFont typeface="Arial"/>
              <a:buChar char="»"/>
              <a:defRPr sz="5000" b="0" i="0" u="none" strike="noStrike" cap="none">
                <a:solidFill>
                  <a:schemeClr val="dk1"/>
                </a:solidFill>
                <a:latin typeface="Oswald"/>
                <a:ea typeface="Oswald"/>
                <a:cs typeface="Oswald"/>
                <a:sym typeface="Oswald"/>
              </a:defRPr>
            </a:lvl5pPr>
            <a:lvl6pPr marL="2743200" marR="0" lvl="5"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6pPr>
            <a:lvl7pPr marL="3200400" marR="0" lvl="6"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7pPr>
            <a:lvl8pPr marL="3657600" marR="0" lvl="7"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8pPr>
            <a:lvl9pPr marL="4114800" marR="0" lvl="8" indent="-313245" algn="l" rtl="0">
              <a:lnSpc>
                <a:spcPct val="100000"/>
              </a:lnSpc>
              <a:spcBef>
                <a:spcPts val="267"/>
              </a:spcBef>
              <a:spcAft>
                <a:spcPts val="0"/>
              </a:spcAft>
              <a:buClr>
                <a:schemeClr val="dk1"/>
              </a:buClr>
              <a:buSzPts val="1333"/>
              <a:buFont typeface="Arial"/>
              <a:buChar char="•"/>
              <a:defRPr sz="1333" b="0" i="0" u="none" strike="noStrike" cap="none">
                <a:solidFill>
                  <a:schemeClr val="dk1"/>
                </a:solidFill>
                <a:latin typeface="Calibri"/>
                <a:ea typeface="Calibri"/>
                <a:cs typeface="Calibri"/>
                <a:sym typeface="Calibri"/>
              </a:defRPr>
            </a:lvl9pPr>
          </a:lstStyle>
          <a:p>
            <a:r>
              <a:rPr lang="en-US"/>
              <a:t>3. Education &amp; Professional Development</a:t>
            </a:r>
          </a:p>
          <a:p>
            <a:pPr marL="0" indent="0">
              <a:spcBef>
                <a:spcPts val="0"/>
              </a:spcBef>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06e352d7dc_0_21"/>
          <p:cNvSpPr txBox="1">
            <a:spLocks noGrp="1"/>
          </p:cNvSpPr>
          <p:nvPr>
            <p:ph type="body" idx="1"/>
          </p:nvPr>
        </p:nvSpPr>
        <p:spPr>
          <a:xfrm>
            <a:off x="737650" y="593484"/>
            <a:ext cx="10585500" cy="1419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5000"/>
              <a:buNone/>
            </a:pPr>
            <a:r>
              <a:rPr lang="en-US"/>
              <a:t>4. Breast/chest feeding Policy</a:t>
            </a:r>
            <a:endParaRPr/>
          </a:p>
        </p:txBody>
      </p:sp>
      <p:sp>
        <p:nvSpPr>
          <p:cNvPr id="226" name="Google Shape;226;g206e352d7dc_0_21"/>
          <p:cNvSpPr txBox="1"/>
          <p:nvPr/>
        </p:nvSpPr>
        <p:spPr>
          <a:xfrm>
            <a:off x="280225" y="2223325"/>
            <a:ext cx="8720100" cy="44136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Clr>
                <a:srgbClr val="000000"/>
              </a:buClr>
              <a:buSzPts val="2600"/>
              <a:buFont typeface="Arial"/>
              <a:buNone/>
            </a:pPr>
            <a:r>
              <a:rPr lang="en-US" sz="2933" b="1">
                <a:solidFill>
                  <a:srgbClr val="BE2D2D"/>
                </a:solidFill>
                <a:latin typeface="Assistant"/>
                <a:cs typeface="Assistant"/>
                <a:sym typeface="Calibri"/>
              </a:rPr>
              <a:t>A comprehensive policy should include:</a:t>
            </a:r>
            <a:endParaRPr sz="2933" b="1">
              <a:solidFill>
                <a:srgbClr val="BE2D2D"/>
              </a:solidFill>
              <a:latin typeface="Assistant"/>
              <a:cs typeface="Assistant"/>
              <a:sym typeface="Calibri"/>
            </a:endParaRPr>
          </a:p>
          <a:p>
            <a:pPr>
              <a:lnSpc>
                <a:spcPct val="80000"/>
              </a:lnSpc>
              <a:buSzPts val="2600"/>
            </a:pPr>
            <a:r>
              <a:rPr lang="en-US" sz="1100" b="1">
                <a:solidFill>
                  <a:schemeClr val="bg1"/>
                </a:solidFill>
                <a:latin typeface="Assistant"/>
                <a:ea typeface="Calibri"/>
                <a:cs typeface="Assistant"/>
              </a:rPr>
              <a:t>s</a:t>
            </a:r>
            <a:endParaRPr lang="en-US" sz="2900" b="1">
              <a:solidFill>
                <a:schemeClr val="bg1"/>
              </a:solidFill>
              <a:latin typeface="Assistant"/>
              <a:ea typeface="Calibri"/>
              <a:cs typeface="Assistant"/>
              <a:sym typeface="Calibri"/>
            </a:endParaRPr>
          </a:p>
          <a:p>
            <a:pPr marL="457200" marR="0" lvl="0" indent="-457200" algn="l" rtl="0">
              <a:lnSpc>
                <a:spcPct val="80000"/>
              </a:lnSpc>
              <a:spcBef>
                <a:spcPts val="100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Providing space for families AND staff to feed or express (pump)</a:t>
            </a:r>
            <a:r>
              <a:rPr lang="en-US" sz="2600">
                <a:solidFill>
                  <a:schemeClr val="dk1"/>
                </a:solidFill>
                <a:latin typeface="Calibri"/>
                <a:ea typeface="Calibri"/>
                <a:cs typeface="Calibri"/>
                <a:sym typeface="Calibri"/>
              </a:rPr>
              <a:t> human</a:t>
            </a:r>
            <a:r>
              <a:rPr lang="en-US" sz="2600" b="0" i="0" u="none" strike="noStrike" cap="none">
                <a:solidFill>
                  <a:schemeClr val="dk1"/>
                </a:solidFill>
                <a:latin typeface="Calibri"/>
                <a:ea typeface="Calibri"/>
                <a:cs typeface="Calibri"/>
                <a:sym typeface="Calibri"/>
              </a:rPr>
              <a:t> milk</a:t>
            </a:r>
            <a:endParaRPr sz="2600" b="0" i="0" u="none" strike="noStrike" cap="none">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Flexible paid or unpaid break times for staff to breastfeed/pump (in compliance with state &amp; federal laws)</a:t>
            </a:r>
            <a:endParaRPr sz="2600" b="0" i="0" u="none" strike="noStrike" cap="none">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Providing refrigerator and/or freezer space to store </a:t>
            </a:r>
            <a:r>
              <a:rPr lang="en-US" sz="2600">
                <a:solidFill>
                  <a:schemeClr val="dk1"/>
                </a:solidFill>
                <a:latin typeface="Calibri"/>
                <a:ea typeface="Calibri"/>
                <a:cs typeface="Calibri"/>
                <a:sym typeface="Calibri"/>
              </a:rPr>
              <a:t>human</a:t>
            </a:r>
            <a:r>
              <a:rPr lang="en-US" sz="2600" b="0" i="0" u="none" strike="noStrike" cap="none">
                <a:solidFill>
                  <a:schemeClr val="dk1"/>
                </a:solidFill>
                <a:latin typeface="Calibri"/>
                <a:ea typeface="Calibri"/>
                <a:cs typeface="Calibri"/>
                <a:sym typeface="Calibri"/>
              </a:rPr>
              <a:t> milk</a:t>
            </a:r>
            <a:endParaRPr sz="2600" b="0" i="0" u="none" strike="noStrike" cap="none">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Professional development on breast/chest feeding</a:t>
            </a:r>
            <a:endParaRPr sz="2600" b="0" i="0" u="none" strike="noStrike" cap="none">
              <a:solidFill>
                <a:schemeClr val="dk1"/>
              </a:solidFill>
              <a:latin typeface="Calibri"/>
              <a:ea typeface="Calibri"/>
              <a:cs typeface="Calibri"/>
              <a:sym typeface="Calibri"/>
            </a:endParaRPr>
          </a:p>
          <a:p>
            <a:pPr marL="457200" marR="0" lvl="0" indent="-457200" algn="l" rtl="0">
              <a:lnSpc>
                <a:spcPct val="80000"/>
              </a:lnSpc>
              <a:spcBef>
                <a:spcPts val="1000"/>
              </a:spcBef>
              <a:spcAft>
                <a:spcPts val="0"/>
              </a:spcAft>
              <a:buClr>
                <a:schemeClr val="dk1"/>
              </a:buClr>
              <a:buSzPts val="2600"/>
              <a:buFont typeface="Calibri"/>
              <a:buChar char="•"/>
            </a:pPr>
            <a:r>
              <a:rPr lang="en-US" sz="2600" b="0" i="0" u="none" strike="noStrike" cap="none">
                <a:solidFill>
                  <a:schemeClr val="dk1"/>
                </a:solidFill>
                <a:latin typeface="Calibri"/>
                <a:ea typeface="Calibri"/>
                <a:cs typeface="Calibri"/>
                <a:sym typeface="Calibri"/>
              </a:rPr>
              <a:t>Educational materials for families/staff on breast/chest feeding</a:t>
            </a:r>
            <a:endParaRPr sz="2600" b="0" i="0" u="none" strike="noStrike" cap="none">
              <a:solidFill>
                <a:schemeClr val="dk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1f14254d39_1_0"/>
          <p:cNvSpPr txBox="1">
            <a:spLocks noGrp="1"/>
          </p:cNvSpPr>
          <p:nvPr>
            <p:ph type="body" idx="1"/>
          </p:nvPr>
        </p:nvSpPr>
        <p:spPr>
          <a:xfrm>
            <a:off x="1545125" y="475389"/>
            <a:ext cx="6815700" cy="945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5000"/>
              <a:buNone/>
            </a:pPr>
            <a:r>
              <a:rPr lang="en-US" dirty="0"/>
              <a:t>Resources and References</a:t>
            </a:r>
            <a:endParaRPr dirty="0"/>
          </a:p>
        </p:txBody>
      </p:sp>
      <p:sp>
        <p:nvSpPr>
          <p:cNvPr id="233" name="Google Shape;233;g21f14254d39_1_0"/>
          <p:cNvSpPr txBox="1"/>
          <p:nvPr/>
        </p:nvSpPr>
        <p:spPr>
          <a:xfrm>
            <a:off x="1546830" y="6166807"/>
            <a:ext cx="9980152" cy="553968"/>
          </a:xfrm>
          <a:prstGeom prst="rect">
            <a:avLst/>
          </a:prstGeom>
          <a:noFill/>
          <a:ln>
            <a:noFill/>
          </a:ln>
        </p:spPr>
        <p:txBody>
          <a:bodyPr spcFirstLastPara="1" wrap="square" lIns="91425" tIns="91425" rIns="91425" bIns="91425" anchor="t" anchorCtr="0">
            <a:spAutoFit/>
          </a:bodyPr>
          <a:lstStyle/>
          <a:p>
            <a:pPr algn="ctr"/>
            <a:r>
              <a:rPr lang="en-US" sz="1200" b="1" dirty="0">
                <a:solidFill>
                  <a:srgbClr val="212121"/>
                </a:solidFill>
              </a:rPr>
              <a:t>Disclosure:</a:t>
            </a:r>
            <a:r>
              <a:rPr lang="en-US" sz="1200" b="1" i="1" dirty="0">
                <a:solidFill>
                  <a:srgbClr val="212121"/>
                </a:solidFill>
                <a:latin typeface="Calibri"/>
                <a:ea typeface="Calibri"/>
                <a:cs typeface="Calibri"/>
                <a:sym typeface="Calibri"/>
              </a:rPr>
              <a:t> </a:t>
            </a:r>
            <a:r>
              <a:rPr lang="en-US" sz="1200" b="1" i="1" dirty="0">
                <a:solidFill>
                  <a:srgbClr val="212121"/>
                </a:solidFill>
              </a:rPr>
              <a:t>The information in this module is based on a variety of sources listed above. It highlights key points relevant to this topic, but is not exhaustive. Please refer to the above resources for more information.</a:t>
            </a:r>
            <a:endParaRPr lang="en-US" sz="1200" b="1" i="1" dirty="0">
              <a:solidFill>
                <a:srgbClr val="212121"/>
              </a:solidFill>
              <a:latin typeface="Calibri"/>
              <a:ea typeface="Calibri"/>
              <a:cs typeface="Calibri"/>
            </a:endParaRPr>
          </a:p>
        </p:txBody>
      </p:sp>
      <p:sp>
        <p:nvSpPr>
          <p:cNvPr id="234" name="Google Shape;234;g21f14254d39_1_0"/>
          <p:cNvSpPr txBox="1">
            <a:spLocks noGrp="1"/>
          </p:cNvSpPr>
          <p:nvPr>
            <p:ph type="body" idx="1"/>
          </p:nvPr>
        </p:nvSpPr>
        <p:spPr>
          <a:xfrm>
            <a:off x="1250050" y="1320800"/>
            <a:ext cx="10656300" cy="4296931"/>
          </a:xfrm>
          <a:prstGeom prst="rect">
            <a:avLst/>
          </a:prstGeom>
          <a:noFill/>
          <a:ln>
            <a:noFill/>
          </a:ln>
        </p:spPr>
        <p:txBody>
          <a:bodyPr spcFirstLastPara="1" wrap="square" lIns="91425" tIns="45700" rIns="91425" bIns="45700" anchor="t" anchorCtr="0">
            <a:noAutofit/>
          </a:bodyPr>
          <a:lstStyle/>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American Academy of Pediatrics Policy Statement: Breastfeeding and the Use of Human Milk:  https://doi.org/10.1542/peds.2022-057988</a:t>
            </a: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Community breast/chest feeding resources for families searchable by zip code: </a:t>
            </a:r>
            <a:r>
              <a:rPr lang="en-US" sz="1800" b="1" dirty="0">
                <a:solidFill>
                  <a:srgbClr val="C00000"/>
                </a:solidFill>
                <a:latin typeface="Calibri"/>
                <a:ea typeface="Calibri"/>
                <a:cs typeface="Calibri"/>
                <a:sym typeface="Calibri"/>
              </a:rPr>
              <a:t> </a:t>
            </a:r>
            <a:r>
              <a:rPr lang="en-US" sz="1800" b="1" dirty="0">
                <a:solidFill>
                  <a:srgbClr val="C00000"/>
                </a:solidFill>
                <a:latin typeface="Calibri"/>
                <a:cs typeface="Calibri"/>
                <a:sym typeface="Calibri"/>
              </a:rPr>
              <a:t>www.ZipMilk.org</a:t>
            </a:r>
            <a:endParaRPr lang="en-US" sz="1800" b="1" dirty="0">
              <a:solidFill>
                <a:srgbClr val="C00000"/>
              </a:solidFill>
              <a:latin typeface="Calibri"/>
              <a:cs typeface="Calibri"/>
            </a:endParaRP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Free online breastfeeding information for families in English, Spanish, Arabic:  </a:t>
            </a:r>
            <a:r>
              <a:rPr lang="en-US" sz="1800" b="1" dirty="0">
                <a:solidFill>
                  <a:srgbClr val="C00000"/>
                </a:solidFill>
                <a:latin typeface="Calibri"/>
                <a:ea typeface="Calibri"/>
                <a:cs typeface="Calibri"/>
                <a:sym typeface="Calibri"/>
              </a:rPr>
              <a:t>https://www.readysetbabyonline.com/</a:t>
            </a:r>
            <a:endParaRPr sz="1800" b="1" dirty="0">
              <a:solidFill>
                <a:srgbClr val="C00000"/>
              </a:solidFill>
              <a:latin typeface="Calibri"/>
              <a:ea typeface="Calibri"/>
              <a:cs typeface="Calibri"/>
            </a:endParaRP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CT Breastfeeding Friendly Child Care Toolkits, Recognition Program &amp; Paced Bottle-Feeding resources:  https://www.breastfeedingct.org/child-care.html</a:t>
            </a:r>
            <a:endParaRPr sz="1800" b="1" dirty="0">
              <a:solidFill>
                <a:schemeClr val="accent2"/>
              </a:solidFill>
              <a:latin typeface="Calibri"/>
              <a:ea typeface="Calibri"/>
              <a:cs typeface="Calibri"/>
              <a:sym typeface="Calibri"/>
            </a:endParaRP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Continuity of Care in Breastfeeding Support Blueprint. https://www.breastfeedingcontinuityofcare.org</a:t>
            </a: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CT Go NAPSACC. Support for implementing Breast/Chest Feeding Best Practices. https://gonapsacc.org/participating-states</a:t>
            </a:r>
            <a:endParaRPr lang="en-US" sz="1800" b="1" dirty="0">
              <a:solidFill>
                <a:schemeClr val="accent2"/>
              </a:solidFill>
              <a:latin typeface="Calibri"/>
              <a:ea typeface="Calibri"/>
              <a:cs typeface="Calibri"/>
            </a:endParaRP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Caring for Our Children National Standards. Chapter 4: Nutrition and Food Service. 4.3.1.3: Preparing, Feeding, and Storing Human Milk: https://nrckids.org/CFOC/Database/4.3.1.3</a:t>
            </a:r>
            <a:endParaRPr lang="en-US" sz="1800" b="1" u="sng" dirty="0">
              <a:solidFill>
                <a:schemeClr val="accent2"/>
              </a:solidFill>
              <a:latin typeface="Calibri"/>
              <a:ea typeface="Calibri"/>
              <a:cs typeface="Calibri"/>
            </a:endParaRPr>
          </a:p>
          <a:p>
            <a:pPr marL="342900" indent="-260350">
              <a:spcBef>
                <a:spcPts val="0"/>
              </a:spcBef>
              <a:buClr>
                <a:schemeClr val="accent2"/>
              </a:buClr>
              <a:buSzPts val="1900"/>
              <a:buFont typeface="Calibri"/>
              <a:buChar char="■"/>
            </a:pPr>
            <a:r>
              <a:rPr lang="en-US" sz="1800" b="1" dirty="0">
                <a:solidFill>
                  <a:schemeClr val="accent2"/>
                </a:solidFill>
                <a:latin typeface="Calibri"/>
                <a:ea typeface="Calibri"/>
                <a:cs typeface="Calibri"/>
                <a:sym typeface="Calibri"/>
              </a:rPr>
              <a:t>USDA, Food and Nutrition Service. Breastfed Babies Welcome Here. Tools for CACFP providers:  https://www.fns.usda.gov/tn/breastfed-babies-welcome-here</a:t>
            </a:r>
            <a:endParaRPr sz="1800" b="1" dirty="0">
              <a:solidFill>
                <a:schemeClr val="accent2"/>
              </a:solidFill>
              <a:latin typeface="Calibri"/>
              <a:ea typeface="Calibri"/>
              <a:cs typeface="Calibri"/>
              <a:sym typeface="Calibri"/>
            </a:endParaRPr>
          </a:p>
          <a:p>
            <a:pPr marL="342900" lvl="0" indent="-260350" algn="l" rtl="0">
              <a:lnSpc>
                <a:spcPct val="100000"/>
              </a:lnSpc>
              <a:spcBef>
                <a:spcPts val="0"/>
              </a:spcBef>
              <a:spcAft>
                <a:spcPts val="0"/>
              </a:spcAft>
              <a:buClr>
                <a:schemeClr val="accent2"/>
              </a:buClr>
              <a:buSzPts val="1900"/>
              <a:buFont typeface="Calibri"/>
              <a:buChar char="■"/>
            </a:pPr>
            <a:r>
              <a:rPr lang="en-US" sz="1800" b="1" dirty="0">
                <a:solidFill>
                  <a:schemeClr val="accent2"/>
                </a:solidFill>
                <a:latin typeface="Calibri"/>
                <a:ea typeface="Calibri"/>
                <a:cs typeface="Calibri"/>
                <a:sym typeface="Calibri"/>
              </a:rPr>
              <a:t>For more information on CACFP requirements please visit:</a:t>
            </a:r>
            <a:r>
              <a:rPr lang="en-US" sz="1800" b="1" dirty="0">
                <a:solidFill>
                  <a:schemeClr val="accent2"/>
                </a:solidFill>
                <a:uFill>
                  <a:noFill/>
                </a:uFill>
                <a:latin typeface="Calibri"/>
                <a:ea typeface="Calibri"/>
                <a:cs typeface="Calibri"/>
                <a:sym typeface="Calibri"/>
              </a:rPr>
              <a:t> </a:t>
            </a:r>
            <a:r>
              <a:rPr lang="en-US" sz="1800" b="1" u="sng" dirty="0">
                <a:solidFill>
                  <a:schemeClr val="accent2"/>
                </a:solidFill>
                <a:latin typeface="Calibri"/>
                <a:ea typeface="Calibri"/>
                <a:cs typeface="Calibri"/>
                <a:sym typeface="Calibri"/>
              </a:rPr>
              <a:t>https://portal.ct.gov/SDE/Nutrition/CACFP-Child-Care-Centers</a:t>
            </a:r>
            <a:r>
              <a:rPr lang="en-US" sz="1800" b="1" dirty="0">
                <a:solidFill>
                  <a:schemeClr val="accent2"/>
                </a:solidFill>
                <a:latin typeface="Calibri"/>
                <a:ea typeface="Calibri"/>
                <a:cs typeface="Calibri"/>
                <a:sym typeface="Calibri"/>
              </a:rPr>
              <a:t>. Before implementing any changes to your program’s food and nutrition policies or practices, contact your CACFP representative to ensure you are meeting all rules and regulations</a:t>
            </a:r>
            <a:endParaRPr sz="1800" b="1" dirty="0">
              <a:solidFill>
                <a:schemeClr val="accent2"/>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1|2.2|2.2|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2211</Words>
  <Application>Microsoft Macintosh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Assistant</vt:lpstr>
      <vt:lpstr>Calibri</vt:lpstr>
      <vt:lpstr>Calibri Light</vt:lpstr>
      <vt:lpstr>Noto Sans</vt:lpstr>
      <vt:lpstr>Oswald</vt:lpstr>
      <vt:lpstr>Oswald SemiBold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Hardee, Carson</dc:creator>
  <cp:lastModifiedBy>Hardee, Carson</cp:lastModifiedBy>
  <cp:revision>1</cp:revision>
  <dcterms:created xsi:type="dcterms:W3CDTF">2023-08-17T20:25:09Z</dcterms:created>
  <dcterms:modified xsi:type="dcterms:W3CDTF">2023-08-17T20:27:36Z</dcterms:modified>
</cp:coreProperties>
</file>