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7" r:id="rId2"/>
    <p:sldId id="291" r:id="rId3"/>
    <p:sldId id="292" r:id="rId4"/>
    <p:sldId id="293" r:id="rId5"/>
    <p:sldId id="294" r:id="rId6"/>
    <p:sldId id="295" r:id="rId7"/>
    <p:sldId id="296" r:id="rId8"/>
    <p:sldId id="300" r:id="rId9"/>
    <p:sldId id="301" r:id="rId10"/>
    <p:sldId id="280" r:id="rId11"/>
    <p:sldId id="281" r:id="rId12"/>
    <p:sldId id="262" r:id="rId13"/>
    <p:sldId id="269" r:id="rId14"/>
    <p:sldId id="287" r:id="rId15"/>
    <p:sldId id="321" r:id="rId16"/>
    <p:sldId id="283" r:id="rId17"/>
    <p:sldId id="284" r:id="rId18"/>
    <p:sldId id="311" r:id="rId19"/>
    <p:sldId id="319" r:id="rId20"/>
    <p:sldId id="312" r:id="rId21"/>
    <p:sldId id="285" r:id="rId22"/>
    <p:sldId id="302" r:id="rId23"/>
    <p:sldId id="303" r:id="rId24"/>
    <p:sldId id="308" r:id="rId25"/>
    <p:sldId id="309" r:id="rId26"/>
    <p:sldId id="304" r:id="rId27"/>
    <p:sldId id="305" r:id="rId28"/>
    <p:sldId id="313" r:id="rId29"/>
    <p:sldId id="314" r:id="rId30"/>
    <p:sldId id="315" r:id="rId31"/>
    <p:sldId id="317" r:id="rId32"/>
    <p:sldId id="318" r:id="rId33"/>
    <p:sldId id="278" r:id="rId34"/>
    <p:sldId id="32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enter for Health, Intervention, and Prevention" initials="CHIP" lastIdx="4" clrIdx="6">
    <p:extLst/>
  </p:cmAuthor>
  <p:cmAuthor id="1" name="Megan E. LoDolce" initials="MEL" lastIdx="24" clrIdx="0">
    <p:extLst/>
  </p:cmAuthor>
  <p:cmAuthor id="8" name="Frances Fleming Milici" initials="" lastIdx="1" clrIdx="7"/>
  <p:cmAuthor id="2" name="Jennifer L. Harris" initials="JLH" lastIdx="22" clrIdx="1">
    <p:extLst/>
  </p:cmAuthor>
  <p:cmAuthor id="3" name="Patrick Mustain" initials="" lastIdx="2" clrIdx="2"/>
  <p:cmAuthor id="4" name="Carol A. Hazen" initials="CAH" lastIdx="2" clrIdx="3">
    <p:extLst/>
  </p:cmAuthor>
  <p:cmAuthor id="5" name="Frances M. Fleming" initials="FMF" lastIdx="32" clrIdx="4">
    <p:extLst/>
  </p:cmAuthor>
  <p:cmAuthor id="6" name="Sally Mancini" initials="SM" lastIdx="10"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8" autoAdjust="0"/>
    <p:restoredTop sz="76481" autoAdjust="0"/>
  </p:normalViewPr>
  <p:slideViewPr>
    <p:cSldViewPr>
      <p:cViewPr varScale="1">
        <p:scale>
          <a:sx n="124" d="100"/>
          <a:sy n="124" d="100"/>
        </p:scale>
        <p:origin x="2820" y="102"/>
      </p:cViewPr>
      <p:guideLst>
        <p:guide orient="horz" pos="2160"/>
        <p:guide pos="2880"/>
      </p:guideLst>
    </p:cSldViewPr>
  </p:slideViewPr>
  <p:notesTextViewPr>
    <p:cViewPr>
      <p:scale>
        <a:sx n="3" d="2"/>
        <a:sy n="3" d="2"/>
      </p:scale>
      <p:origin x="0" y="0"/>
    </p:cViewPr>
  </p:notesTextViewPr>
  <p:sorterViewPr>
    <p:cViewPr>
      <p:scale>
        <a:sx n="100" d="100"/>
        <a:sy n="100" d="100"/>
      </p:scale>
      <p:origin x="0" y="-2376"/>
    </p:cViewPr>
  </p:sorterViewPr>
  <p:notesViewPr>
    <p:cSldViewPr>
      <p:cViewPr varScale="1">
        <p:scale>
          <a:sx n="85" d="100"/>
          <a:sy n="85" d="100"/>
        </p:scale>
        <p:origin x="316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What experts </a:t>
            </a:r>
            <a:r>
              <a:rPr lang="en-US" dirty="0" smtClean="0"/>
              <a:t>recommend</a:t>
            </a:r>
            <a:endParaRPr lang="en-US" dirty="0"/>
          </a:p>
        </c:rich>
      </c:tx>
      <c:layout>
        <c:manualLayout>
          <c:xMode val="edge"/>
          <c:yMode val="edge"/>
          <c:x val="0.23761140110295201"/>
          <c:y val="3.3707865168539297E-2"/>
        </c:manualLayout>
      </c:layout>
      <c:overlay val="0"/>
    </c:title>
    <c:autoTitleDeleted val="0"/>
    <c:plotArea>
      <c:layout/>
      <c:pieChart>
        <c:varyColors val="1"/>
        <c:ser>
          <c:idx val="0"/>
          <c:order val="0"/>
          <c:tx>
            <c:strRef>
              <c:f>Sheet1!$B$1</c:f>
              <c:strCache>
                <c:ptCount val="1"/>
                <c:pt idx="0">
                  <c:v>What experts Recommend</c:v>
                </c:pt>
              </c:strCache>
            </c:strRef>
          </c:tx>
          <c:dLbls>
            <c:dLbl>
              <c:idx val="0"/>
              <c:layout>
                <c:manualLayout>
                  <c:x val="0.227175676074199"/>
                  <c:y val="0.10086923825532999"/>
                </c:manualLayout>
              </c:layout>
              <c:tx>
                <c:rich>
                  <a:bodyPr/>
                  <a:lstStyle/>
                  <a:p>
                    <a:r>
                      <a:rPr lang="en-US" dirty="0" smtClean="0"/>
                      <a:t>Empty calories</a:t>
                    </a:r>
                  </a:p>
                  <a:p>
                    <a:r>
                      <a:rPr lang="en-US" dirty="0" smtClean="0"/>
                      <a:t>(from</a:t>
                    </a:r>
                    <a:r>
                      <a:rPr lang="en-US" baseline="0" dirty="0" smtClean="0"/>
                      <a:t> sugar and fat)</a:t>
                    </a:r>
                  </a:p>
                  <a:p>
                    <a:r>
                      <a:rPr lang="en-US" dirty="0" smtClean="0"/>
                      <a:t> 10%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4B0-4BAB-8D52-D862B6DAE9A0}"/>
                </c:ext>
              </c:extLst>
            </c:dLbl>
            <c:dLbl>
              <c:idx val="1"/>
              <c:layout>
                <c:manualLayout>
                  <c:x val="0.10261493998643401"/>
                  <c:y val="-0.169101123595506"/>
                </c:manualLayout>
              </c:layout>
              <c:tx>
                <c:rich>
                  <a:bodyPr/>
                  <a:lstStyle/>
                  <a:p>
                    <a:r>
                      <a:rPr lang="en-US" dirty="0" smtClean="0"/>
                      <a:t>Nutritious </a:t>
                    </a:r>
                  </a:p>
                  <a:p>
                    <a:r>
                      <a:rPr lang="en-US" dirty="0" smtClean="0"/>
                      <a:t>calories </a:t>
                    </a:r>
                  </a:p>
                  <a:p>
                    <a:r>
                      <a:rPr lang="en-US" dirty="0" smtClean="0"/>
                      <a:t>90%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4B0-4BAB-8D52-D862B6DAE9A0}"/>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10%</c:v>
                </c:pt>
                <c:pt idx="1">
                  <c:v>Other Food</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2-24B0-4BAB-8D52-D862B6DAE9A0}"/>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35077083333333298"/>
          <c:y val="3.7499999999999999E-2"/>
        </c:manualLayout>
      </c:layout>
      <c:overlay val="0"/>
    </c:title>
    <c:autoTitleDeleted val="0"/>
    <c:plotArea>
      <c:layout/>
      <c:pieChart>
        <c:varyColors val="1"/>
        <c:ser>
          <c:idx val="0"/>
          <c:order val="0"/>
          <c:tx>
            <c:strRef>
              <c:f>Sheet1!$B$1</c:f>
              <c:strCache>
                <c:ptCount val="1"/>
                <c:pt idx="0">
                  <c:v>What kids eat</c:v>
                </c:pt>
              </c:strCache>
            </c:strRef>
          </c:tx>
          <c:dLbls>
            <c:dLbl>
              <c:idx val="0"/>
              <c:layout/>
              <c:tx>
                <c:rich>
                  <a:bodyPr/>
                  <a:lstStyle/>
                  <a:p>
                    <a:r>
                      <a:rPr lang="en-US" dirty="0"/>
                      <a:t>Empty </a:t>
                    </a:r>
                    <a:r>
                      <a:rPr lang="en-US" dirty="0" smtClean="0"/>
                      <a:t>calories 40%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A21-4DCE-B5C4-CD63EA22AF3F}"/>
                </c:ext>
              </c:extLst>
            </c:dLbl>
            <c:dLbl>
              <c:idx val="1"/>
              <c:layout>
                <c:manualLayout>
                  <c:x val="0.20942150590551201"/>
                  <c:y val="-2.8745324803149602E-2"/>
                </c:manualLayout>
              </c:layout>
              <c:tx>
                <c:rich>
                  <a:bodyPr/>
                  <a:lstStyle/>
                  <a:p>
                    <a:r>
                      <a:rPr lang="en-US" dirty="0" smtClean="0"/>
                      <a:t>Nutritious</a:t>
                    </a:r>
                    <a:r>
                      <a:rPr lang="en-US" baseline="0" dirty="0" smtClean="0"/>
                      <a:t> calories</a:t>
                    </a:r>
                    <a:r>
                      <a:rPr lang="en-US" dirty="0" smtClean="0"/>
                      <a:t> 60%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A21-4DCE-B5C4-CD63EA22AF3F}"/>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40%</c:v>
                </c:pt>
                <c:pt idx="1">
                  <c:v>Other Food 60%</c:v>
                </c:pt>
              </c:strCache>
            </c:strRef>
          </c:cat>
          <c:val>
            <c:numRef>
              <c:f>Sheet1!$B$2:$B$5</c:f>
              <c:numCache>
                <c:formatCode>0%</c:formatCode>
                <c:ptCount val="4"/>
                <c:pt idx="0">
                  <c:v>0.4</c:v>
                </c:pt>
                <c:pt idx="1">
                  <c:v>0.6</c:v>
                </c:pt>
              </c:numCache>
            </c:numRef>
          </c:val>
          <c:extLst>
            <c:ext xmlns:c16="http://schemas.microsoft.com/office/drawing/2014/chart" uri="{C3380CC4-5D6E-409C-BE32-E72D297353CC}">
              <c16:uniqueId val="{00000002-CA21-4DCE-B5C4-CD63EA22AF3F}"/>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997979002624697"/>
          <c:y val="5.5625000000000001E-2"/>
          <c:w val="0.37195892388451401"/>
          <c:h val="0.82353149606299203"/>
        </c:manualLayout>
      </c:layout>
      <c:barChart>
        <c:barDir val="col"/>
        <c:grouping val="clustered"/>
        <c:varyColors val="0"/>
        <c:ser>
          <c:idx val="0"/>
          <c:order val="0"/>
          <c:tx>
            <c:strRef>
              <c:f>Sheet1!$B$1</c:f>
              <c:strCache>
                <c:ptCount val="1"/>
                <c:pt idx="0">
                  <c:v>Eat enough</c:v>
                </c:pt>
              </c:strCache>
            </c:strRef>
          </c:tx>
          <c:invertIfNegative val="0"/>
          <c:cat>
            <c:strRef>
              <c:f>Sheet1!$A$2:$A$3</c:f>
              <c:strCache>
                <c:ptCount val="2"/>
                <c:pt idx="0">
                  <c:v>Fruits</c:v>
                </c:pt>
                <c:pt idx="1">
                  <c:v>Vegetables</c:v>
                </c:pt>
              </c:strCache>
            </c:strRef>
          </c:cat>
          <c:val>
            <c:numRef>
              <c:f>Sheet1!$B$2:$B$3</c:f>
              <c:numCache>
                <c:formatCode>0%</c:formatCode>
                <c:ptCount val="2"/>
                <c:pt idx="0">
                  <c:v>0.4</c:v>
                </c:pt>
                <c:pt idx="1">
                  <c:v>7.0000000000000007E-2</c:v>
                </c:pt>
              </c:numCache>
            </c:numRef>
          </c:val>
          <c:extLst>
            <c:ext xmlns:c16="http://schemas.microsoft.com/office/drawing/2014/chart" uri="{C3380CC4-5D6E-409C-BE32-E72D297353CC}">
              <c16:uniqueId val="{00000000-AB28-4962-A600-24CB1950BB44}"/>
            </c:ext>
          </c:extLst>
        </c:ser>
        <c:ser>
          <c:idx val="1"/>
          <c:order val="1"/>
          <c:tx>
            <c:strRef>
              <c:f>Sheet1!$C$1</c:f>
              <c:strCache>
                <c:ptCount val="1"/>
                <c:pt idx="0">
                  <c:v>Eat too little</c:v>
                </c:pt>
              </c:strCache>
            </c:strRef>
          </c:tx>
          <c:spPr>
            <a:solidFill>
              <a:schemeClr val="accent3"/>
            </a:solidFill>
            <a:effectLst/>
          </c:spPr>
          <c:invertIfNegative val="0"/>
          <c:cat>
            <c:strRef>
              <c:f>Sheet1!$A$2:$A$3</c:f>
              <c:strCache>
                <c:ptCount val="2"/>
                <c:pt idx="0">
                  <c:v>Fruits</c:v>
                </c:pt>
                <c:pt idx="1">
                  <c:v>Vegetables</c:v>
                </c:pt>
              </c:strCache>
            </c:strRef>
          </c:cat>
          <c:val>
            <c:numRef>
              <c:f>Sheet1!$C$2:$C$3</c:f>
              <c:numCache>
                <c:formatCode>0%</c:formatCode>
                <c:ptCount val="2"/>
                <c:pt idx="0">
                  <c:v>0.6</c:v>
                </c:pt>
                <c:pt idx="1">
                  <c:v>0.93</c:v>
                </c:pt>
              </c:numCache>
            </c:numRef>
          </c:val>
          <c:extLst>
            <c:ext xmlns:c16="http://schemas.microsoft.com/office/drawing/2014/chart" uri="{C3380CC4-5D6E-409C-BE32-E72D297353CC}">
              <c16:uniqueId val="{00000001-AB28-4962-A600-24CB1950BB44}"/>
            </c:ext>
          </c:extLst>
        </c:ser>
        <c:ser>
          <c:idx val="2"/>
          <c:order val="2"/>
          <c:tx>
            <c:strRef>
              <c:f>Sheet1!$D$1</c:f>
              <c:strCache>
                <c:ptCount val="1"/>
                <c:pt idx="0">
                  <c:v>Column1</c:v>
                </c:pt>
              </c:strCache>
            </c:strRef>
          </c:tx>
          <c:invertIfNegative val="0"/>
          <c:cat>
            <c:strRef>
              <c:f>Sheet1!$A$2:$A$3</c:f>
              <c:strCache>
                <c:ptCount val="2"/>
                <c:pt idx="0">
                  <c:v>Fruits</c:v>
                </c:pt>
                <c:pt idx="1">
                  <c:v>Vegetables</c:v>
                </c:pt>
              </c:strCache>
            </c:strRef>
          </c:cat>
          <c:val>
            <c:numRef>
              <c:f>Sheet1!$D$2:$D$3</c:f>
              <c:numCache>
                <c:formatCode>General</c:formatCode>
                <c:ptCount val="2"/>
              </c:numCache>
            </c:numRef>
          </c:val>
          <c:extLst>
            <c:ext xmlns:c16="http://schemas.microsoft.com/office/drawing/2014/chart" uri="{C3380CC4-5D6E-409C-BE32-E72D297353CC}">
              <c16:uniqueId val="{00000002-AB28-4962-A600-24CB1950BB44}"/>
            </c:ext>
          </c:extLst>
        </c:ser>
        <c:dLbls>
          <c:showLegendKey val="0"/>
          <c:showVal val="0"/>
          <c:showCatName val="0"/>
          <c:showSerName val="0"/>
          <c:showPercent val="0"/>
          <c:showBubbleSize val="0"/>
        </c:dLbls>
        <c:gapWidth val="150"/>
        <c:axId val="244046400"/>
        <c:axId val="244041920"/>
      </c:barChart>
      <c:catAx>
        <c:axId val="244046400"/>
        <c:scaling>
          <c:orientation val="minMax"/>
        </c:scaling>
        <c:delete val="0"/>
        <c:axPos val="b"/>
        <c:numFmt formatCode="General" sourceLinked="0"/>
        <c:majorTickMark val="none"/>
        <c:minorTickMark val="none"/>
        <c:tickLblPos val="nextTo"/>
        <c:crossAx val="244041920"/>
        <c:crosses val="autoZero"/>
        <c:auto val="1"/>
        <c:lblAlgn val="ctr"/>
        <c:lblOffset val="100"/>
        <c:noMultiLvlLbl val="0"/>
      </c:catAx>
      <c:valAx>
        <c:axId val="244041920"/>
        <c:scaling>
          <c:orientation val="minMax"/>
        </c:scaling>
        <c:delete val="0"/>
        <c:axPos val="l"/>
        <c:majorGridlines>
          <c:spPr>
            <a:ln>
              <a:noFill/>
            </a:ln>
          </c:spPr>
        </c:majorGridlines>
        <c:title>
          <c:tx>
            <c:rich>
              <a:bodyPr rot="0" vert="horz"/>
              <a:lstStyle/>
              <a:p>
                <a:pPr>
                  <a:defRPr/>
                </a:pPr>
                <a:r>
                  <a:rPr lang="en-US" dirty="0" smtClean="0"/>
                  <a:t>% of</a:t>
                </a:r>
              </a:p>
              <a:p>
                <a:pPr>
                  <a:defRPr/>
                </a:pPr>
                <a:r>
                  <a:rPr lang="en-US" dirty="0" smtClean="0"/>
                  <a:t>children</a:t>
                </a:r>
              </a:p>
            </c:rich>
          </c:tx>
          <c:layout/>
          <c:overlay val="0"/>
        </c:title>
        <c:numFmt formatCode="0%" sourceLinked="1"/>
        <c:majorTickMark val="out"/>
        <c:minorTickMark val="none"/>
        <c:tickLblPos val="nextTo"/>
        <c:crossAx val="244046400"/>
        <c:crosses val="autoZero"/>
        <c:crossBetween val="between"/>
      </c:valAx>
    </c:plotArea>
    <c:legend>
      <c:legendPos val="r"/>
      <c:legendEntry>
        <c:idx val="2"/>
        <c:delete val="1"/>
      </c:legendEntry>
      <c:layout>
        <c:manualLayout>
          <c:xMode val="edge"/>
          <c:yMode val="edge"/>
          <c:x val="0.68124829396325404"/>
          <c:y val="0.39423646653543298"/>
          <c:w val="0.217085039370079"/>
          <c:h val="0.1865270669291340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spPr>
        <a:noFill/>
        <a:ln w="9525">
          <a:noFill/>
        </a:ln>
      </c:spPr>
    </c:floor>
    <c:sideWall>
      <c:thickness val="0"/>
    </c:sideWall>
    <c:backWall>
      <c:thickness val="0"/>
    </c:backWall>
    <c:plotArea>
      <c:layout/>
      <c:bar3DChart>
        <c:barDir val="col"/>
        <c:grouping val="stacked"/>
        <c:varyColors val="0"/>
        <c:ser>
          <c:idx val="0"/>
          <c:order val="0"/>
          <c:tx>
            <c:strRef>
              <c:f>Sheet1!$B$1</c:f>
              <c:strCache>
                <c:ptCount val="1"/>
                <c:pt idx="0">
                  <c:v>51% sugary drinks, sugary cereals, sweets &amp; snacks</c:v>
                </c:pt>
              </c:strCache>
            </c:strRef>
          </c:tx>
          <c:spPr>
            <a:effectLst>
              <a:outerShdw blurRad="50800" dist="38100" dir="2700000" algn="tl" rotWithShape="0">
                <a:prstClr val="black">
                  <a:alpha val="40000"/>
                </a:prstClr>
              </a:outerShdw>
            </a:effectLst>
          </c:spPr>
          <c:invertIfNegative val="0"/>
          <c:cat>
            <c:strRef>
              <c:f>Sheet1!$A$2</c:f>
              <c:strCache>
                <c:ptCount val="1"/>
                <c:pt idx="0">
                  <c:v>Category 1</c:v>
                </c:pt>
              </c:strCache>
            </c:strRef>
          </c:cat>
          <c:val>
            <c:numRef>
              <c:f>Sheet1!$B$2</c:f>
              <c:numCache>
                <c:formatCode>0%</c:formatCode>
                <c:ptCount val="1"/>
                <c:pt idx="0">
                  <c:v>0.51</c:v>
                </c:pt>
              </c:numCache>
            </c:numRef>
          </c:val>
          <c:extLst>
            <c:ext xmlns:c16="http://schemas.microsoft.com/office/drawing/2014/chart" uri="{C3380CC4-5D6E-409C-BE32-E72D297353CC}">
              <c16:uniqueId val="{00000000-F3D0-4A90-BF58-838EA4A53306}"/>
            </c:ext>
          </c:extLst>
        </c:ser>
        <c:ser>
          <c:idx val="1"/>
          <c:order val="1"/>
          <c:tx>
            <c:strRef>
              <c:f>Sheet1!$C$1</c:f>
              <c:strCache>
                <c:ptCount val="1"/>
                <c:pt idx="0">
                  <c:v>40% fast food</c:v>
                </c:pt>
              </c:strCache>
            </c:strRef>
          </c:tx>
          <c:invertIfNegative val="0"/>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F3D0-4A90-BF58-838EA4A53306}"/>
            </c:ext>
          </c:extLst>
        </c:ser>
        <c:ser>
          <c:idx val="2"/>
          <c:order val="2"/>
          <c:tx>
            <c:strRef>
              <c:f>Sheet1!$D$1</c:f>
              <c:strCache>
                <c:ptCount val="1"/>
                <c:pt idx="0">
                  <c:v>9% other foods</c:v>
                </c:pt>
              </c:strCache>
            </c:strRef>
          </c:tx>
          <c:invertIfNegative val="0"/>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2-F3D0-4A90-BF58-838EA4A53306}"/>
            </c:ext>
          </c:extLst>
        </c:ser>
        <c:ser>
          <c:idx val="3"/>
          <c:order val="3"/>
          <c:tx>
            <c:strRef>
              <c:f>Sheet1!$E$1</c:f>
              <c:strCache>
                <c:ptCount val="1"/>
                <c:pt idx="0">
                  <c:v>&lt;1% fruits and vegetables</c:v>
                </c:pt>
              </c:strCache>
            </c:strRef>
          </c:tx>
          <c:invertIfNegative val="0"/>
          <c:cat>
            <c:strRef>
              <c:f>Sheet1!$A$2</c:f>
              <c:strCache>
                <c:ptCount val="1"/>
                <c:pt idx="0">
                  <c:v>Category 1</c:v>
                </c:pt>
              </c:strCache>
            </c:strRef>
          </c:cat>
          <c:val>
            <c:numRef>
              <c:f>Sheet1!$E$2</c:f>
              <c:numCache>
                <c:formatCode>0%</c:formatCode>
                <c:ptCount val="1"/>
                <c:pt idx="0">
                  <c:v>0.01</c:v>
                </c:pt>
              </c:numCache>
            </c:numRef>
          </c:val>
          <c:extLst>
            <c:ext xmlns:c16="http://schemas.microsoft.com/office/drawing/2014/chart" uri="{C3380CC4-5D6E-409C-BE32-E72D297353CC}">
              <c16:uniqueId val="{00000003-F3D0-4A90-BF58-838EA4A53306}"/>
            </c:ext>
          </c:extLst>
        </c:ser>
        <c:dLbls>
          <c:showLegendKey val="0"/>
          <c:showVal val="0"/>
          <c:showCatName val="0"/>
          <c:showSerName val="0"/>
          <c:showPercent val="0"/>
          <c:showBubbleSize val="0"/>
        </c:dLbls>
        <c:gapWidth val="150"/>
        <c:shape val="box"/>
        <c:axId val="191927328"/>
        <c:axId val="191927888"/>
        <c:axId val="0"/>
      </c:bar3DChart>
      <c:catAx>
        <c:axId val="191927328"/>
        <c:scaling>
          <c:orientation val="minMax"/>
        </c:scaling>
        <c:delete val="1"/>
        <c:axPos val="b"/>
        <c:numFmt formatCode="General" sourceLinked="0"/>
        <c:majorTickMark val="out"/>
        <c:minorTickMark val="none"/>
        <c:tickLblPos val="nextTo"/>
        <c:crossAx val="191927888"/>
        <c:crossesAt val="0"/>
        <c:auto val="1"/>
        <c:lblAlgn val="ctr"/>
        <c:lblOffset val="100"/>
        <c:noMultiLvlLbl val="0"/>
      </c:catAx>
      <c:valAx>
        <c:axId val="191927888"/>
        <c:scaling>
          <c:orientation val="minMax"/>
          <c:max val="1"/>
          <c:min val="0"/>
        </c:scaling>
        <c:delete val="1"/>
        <c:axPos val="l"/>
        <c:numFmt formatCode="0%" sourceLinked="1"/>
        <c:majorTickMark val="none"/>
        <c:minorTickMark val="none"/>
        <c:tickLblPos val="nextTo"/>
        <c:crossAx val="191927328"/>
        <c:crosses val="autoZero"/>
        <c:crossBetween val="between"/>
        <c:majorUnit val="0.2"/>
        <c:minorUnit val="0.04"/>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485814-79AA-4DC9-8BFC-AD6A9A8CBFDC}" type="datetimeFigureOut">
              <a:rPr lang="en-US" smtClean="0"/>
              <a:t>6/6/2022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04C0EC-E621-4427-8BF1-DB59D7C65A9D}" type="slidenum">
              <a:rPr lang="en-US" smtClean="0"/>
              <a:t>‹#›</a:t>
            </a:fld>
            <a:endParaRPr lang="en-US"/>
          </a:p>
        </p:txBody>
      </p:sp>
    </p:spTree>
    <p:extLst>
      <p:ext uri="{BB962C8B-B14F-4D97-AF65-F5344CB8AC3E}">
        <p14:creationId xmlns:p14="http://schemas.microsoft.com/office/powerpoint/2010/main" val="243806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4689F6-C3FE-4CF5-8061-E876C6D91428}" type="datetimeFigureOut">
              <a:rPr lang="en-US" smtClean="0"/>
              <a:t>6/6/2022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6E4C1-AD74-4806-9F7E-661910E2B5BC}" type="slidenum">
              <a:rPr lang="en-US" smtClean="0"/>
              <a:t>‹#›</a:t>
            </a:fld>
            <a:endParaRPr lang="en-US"/>
          </a:p>
        </p:txBody>
      </p:sp>
    </p:spTree>
    <p:extLst>
      <p:ext uri="{BB962C8B-B14F-4D97-AF65-F5344CB8AC3E}">
        <p14:creationId xmlns:p14="http://schemas.microsoft.com/office/powerpoint/2010/main" val="40991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oodmarketing.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Parents may not realize just how much food marketing there is, how it influences what they purchase and what their children eat, and just how harmful this marketing can be. In this presentation, we focus on </a:t>
            </a:r>
            <a:r>
              <a:rPr lang="en-US" dirty="0" smtClean="0"/>
              <a:t>marketing that children and teens see on electronic devices such as computers, smartphones, and</a:t>
            </a:r>
            <a:r>
              <a:rPr lang="en-US" baseline="0" dirty="0" smtClean="0"/>
              <a:t> </a:t>
            </a:r>
            <a:r>
              <a:rPr lang="en-US" dirty="0" smtClean="0"/>
              <a:t>tablets – which is also called digital marketing.  </a:t>
            </a:r>
          </a:p>
          <a:p>
            <a:r>
              <a:rPr lang="en-US" baseline="0" dirty="0" smtClean="0"/>
              <a:t> </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a:t>
            </a:fld>
            <a:endParaRPr lang="en-US"/>
          </a:p>
        </p:txBody>
      </p:sp>
    </p:spTree>
    <p:extLst>
      <p:ext uri="{BB962C8B-B14F-4D97-AF65-F5344CB8AC3E}">
        <p14:creationId xmlns:p14="http://schemas.microsoft.com/office/powerpoint/2010/main" val="229636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probably know about many ways that</a:t>
            </a:r>
            <a:r>
              <a:rPr lang="en-US" baseline="0" dirty="0" smtClean="0"/>
              <a:t> food companies market to kids – like TV advertising and cartoon characters on product packaging. </a:t>
            </a:r>
          </a:p>
          <a:p>
            <a:r>
              <a:rPr lang="en-US" baseline="0" dirty="0" smtClean="0"/>
              <a:t>But most parents don’t know much about how food companies use digital marketing to reach their kids.</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10</a:t>
            </a:fld>
            <a:endParaRPr lang="en-US"/>
          </a:p>
        </p:txBody>
      </p:sp>
    </p:spTree>
    <p:extLst>
      <p:ext uri="{BB962C8B-B14F-4D97-AF65-F5344CB8AC3E}">
        <p14:creationId xmlns:p14="http://schemas.microsoft.com/office/powerpoint/2010/main" val="2311030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Digital marketing is marketing on electronic devices such as computers, smartphones, and</a:t>
            </a:r>
            <a:r>
              <a:rPr lang="en-US" baseline="0" dirty="0" smtClean="0"/>
              <a:t> </a:t>
            </a:r>
            <a:r>
              <a:rPr lang="en-US" dirty="0" smtClean="0"/>
              <a:t>tablets, including in social media.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type of marketing has become</a:t>
            </a:r>
            <a:r>
              <a:rPr lang="en-US" baseline="0" dirty="0" smtClean="0"/>
              <a:t> very </a:t>
            </a:r>
            <a:r>
              <a:rPr lang="en-US" dirty="0" smtClean="0"/>
              <a:t>common-especially for companies that want to appeal to a young audience.</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0F6E4C1-AD74-4806-9F7E-661910E2B5BC}" type="slidenum">
              <a:rPr lang="en-US" smtClean="0"/>
              <a:t>11</a:t>
            </a:fld>
            <a:endParaRPr lang="en-US"/>
          </a:p>
        </p:txBody>
      </p:sp>
    </p:spTree>
    <p:extLst>
      <p:ext uri="{BB962C8B-B14F-4D97-AF65-F5344CB8AC3E}">
        <p14:creationId xmlns:p14="http://schemas.microsoft.com/office/powerpoint/2010/main" val="38502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kids spend more and more time online and on their mobile phones, food companies</a:t>
            </a:r>
            <a:r>
              <a:rPr lang="en-US" baseline="0" dirty="0" smtClean="0"/>
              <a:t> </a:t>
            </a:r>
            <a:r>
              <a:rPr lang="en-US" dirty="0" smtClean="0"/>
              <a:t>have come</a:t>
            </a:r>
            <a:r>
              <a:rPr lang="en-US" baseline="0" dirty="0" smtClean="0"/>
              <a:t> up with new and innovative ways to reach them any time and anywhere.</a:t>
            </a:r>
          </a:p>
          <a:p>
            <a:endParaRPr lang="en-US" baseline="0" dirty="0" smtClean="0"/>
          </a:p>
        </p:txBody>
      </p:sp>
      <p:sp>
        <p:nvSpPr>
          <p:cNvPr id="4" name="Slide Number Placeholder 3"/>
          <p:cNvSpPr>
            <a:spLocks noGrp="1"/>
          </p:cNvSpPr>
          <p:nvPr>
            <p:ph type="sldNum" sz="quarter" idx="10"/>
          </p:nvPr>
        </p:nvSpPr>
        <p:spPr/>
        <p:txBody>
          <a:bodyPr/>
          <a:lstStyle/>
          <a:p>
            <a:fld id="{40F6E4C1-AD74-4806-9F7E-661910E2B5BC}" type="slidenum">
              <a:rPr lang="en-US" smtClean="0"/>
              <a:t>12</a:t>
            </a:fld>
            <a:endParaRPr lang="en-US"/>
          </a:p>
        </p:txBody>
      </p:sp>
    </p:spTree>
    <p:extLst>
      <p:ext uri="{BB962C8B-B14F-4D97-AF65-F5344CB8AC3E}">
        <p14:creationId xmlns:p14="http://schemas.microsoft.com/office/powerpoint/2010/main" val="6589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they have</a:t>
            </a:r>
            <a:r>
              <a:rPr lang="en-US" baseline="0" dirty="0" smtClean="0"/>
              <a:t> fun interactive websites that are all about their brands.</a:t>
            </a:r>
            <a:endParaRPr lang="en-US" dirty="0" smtClean="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13</a:t>
            </a:fld>
            <a:endParaRPr lang="en-US"/>
          </a:p>
        </p:txBody>
      </p:sp>
    </p:spTree>
    <p:extLst>
      <p:ext uri="{BB962C8B-B14F-4D97-AF65-F5344CB8AC3E}">
        <p14:creationId xmlns:p14="http://schemas.microsoft.com/office/powerpoint/2010/main" val="1625708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these websites contain advertising</a:t>
            </a:r>
            <a:r>
              <a:rPr lang="en-US" baseline="0" dirty="0" smtClean="0"/>
              <a:t> disguised as fun games so children stay on the site and interact with the advertising for as long as possible. Children spend almost 5 minutes on some of these sites each time they visit – that’s as much time as 10 30-second TV commercials. </a:t>
            </a:r>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14</a:t>
            </a:fld>
            <a:endParaRPr lang="en-US"/>
          </a:p>
        </p:txBody>
      </p:sp>
    </p:spTree>
    <p:extLst>
      <p:ext uri="{BB962C8B-B14F-4D97-AF65-F5344CB8AC3E}">
        <p14:creationId xmlns:p14="http://schemas.microsoft.com/office/powerpoint/2010/main" val="155259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brands, such as Doritos, Pepsi and Mountain Dew, </a:t>
            </a:r>
            <a:r>
              <a:rPr lang="en-US" dirty="0" smtClean="0"/>
              <a:t>use</a:t>
            </a:r>
            <a:r>
              <a:rPr lang="en-US" baseline="0" dirty="0" smtClean="0"/>
              <a:t> </a:t>
            </a:r>
            <a:r>
              <a:rPr lang="en-US" dirty="0" smtClean="0"/>
              <a:t>popular </a:t>
            </a:r>
            <a:r>
              <a:rPr lang="en-US" baseline="0" dirty="0" smtClean="0"/>
              <a:t>video games as a way to reach kids.  </a:t>
            </a:r>
          </a:p>
          <a:p>
            <a:endParaRPr lang="en-US" baseline="0" dirty="0" smtClean="0"/>
          </a:p>
          <a:p>
            <a:r>
              <a:rPr lang="en-US" baseline="0" dirty="0" smtClean="0"/>
              <a:t>For example, Gatorade placed its brand in this NBA basketball game in a clever way. The game shows a</a:t>
            </a:r>
            <a:r>
              <a:rPr lang="en-US" sz="1200" kern="1200" dirty="0" smtClean="0">
                <a:solidFill>
                  <a:schemeClr val="tx1"/>
                </a:solidFill>
                <a:latin typeface="+mn-lt"/>
                <a:ea typeface="+mn-ea"/>
                <a:cs typeface="+mn-cs"/>
              </a:rPr>
              <a:t> Gatorade Thirst Meter. When a player</a:t>
            </a:r>
            <a:r>
              <a:rPr lang="en-US" sz="1200" kern="1200" baseline="0" dirty="0" smtClean="0">
                <a:solidFill>
                  <a:schemeClr val="tx1"/>
                </a:solidFill>
                <a:latin typeface="+mn-lt"/>
                <a:ea typeface="+mn-ea"/>
                <a:cs typeface="+mn-cs"/>
              </a:rPr>
              <a:t> gets tired or dehydrated, the gamer can give the player some Gatorade to improve the player’s performance. You may wonder if these kinds of product placements work. Gatorade found that it did increase sales.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0F6E4C1-AD74-4806-9F7E-661910E2B5BC}" type="slidenum">
              <a:rPr lang="en-US" smtClean="0"/>
              <a:t>15</a:t>
            </a:fld>
            <a:endParaRPr lang="en-US"/>
          </a:p>
        </p:txBody>
      </p:sp>
    </p:spTree>
    <p:extLst>
      <p:ext uri="{BB962C8B-B14F-4D97-AF65-F5344CB8AC3E}">
        <p14:creationId xmlns:p14="http://schemas.microsoft.com/office/powerpoint/2010/main" val="418474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children visit other popular websites</a:t>
            </a:r>
            <a:r>
              <a:rPr lang="en-US" baseline="0" dirty="0" smtClean="0"/>
              <a:t> such as nick.com </a:t>
            </a:r>
            <a:r>
              <a:rPr lang="en-US" dirty="0" smtClean="0"/>
              <a:t>they see a lot of food advertising. Food companies place</a:t>
            </a:r>
            <a:r>
              <a:rPr lang="en-US" baseline="0" dirty="0" smtClean="0"/>
              <a:t> </a:t>
            </a:r>
            <a:r>
              <a:rPr lang="en-US" dirty="0" smtClean="0"/>
              <a:t>eye-catching ads on these sites, called “banner” or “display” ads. These ads often include games and links</a:t>
            </a:r>
            <a:r>
              <a:rPr lang="en-US" baseline="0" dirty="0" smtClean="0"/>
              <a:t> to food company </a:t>
            </a:r>
            <a:r>
              <a:rPr lang="en-US" baseline="0" dirty="0" err="1" smtClean="0"/>
              <a:t>advergame</a:t>
            </a:r>
            <a:r>
              <a:rPr lang="en-US" baseline="0" dirty="0" smtClean="0"/>
              <a:t> sites.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than 3 billion food ads appear on children’s websites in a year, and 8 out of 10 of these ads are for unhealthy foods such as fast food and sugary cereals.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Even</a:t>
            </a:r>
            <a:r>
              <a:rPr lang="en-US" baseline="0" dirty="0" smtClean="0"/>
              <a:t> </a:t>
            </a:r>
            <a:r>
              <a:rPr lang="en-US" dirty="0" smtClean="0"/>
              <a:t>educational websites</a:t>
            </a:r>
            <a:r>
              <a:rPr lang="en-US" baseline="0" dirty="0" smtClean="0"/>
              <a:t> have ads for foods. So while children are practicing math on a site like coolmathgames.com, </a:t>
            </a:r>
            <a:r>
              <a:rPr lang="en-US" dirty="0" smtClean="0"/>
              <a:t>fun and appealing food ads with links to online games pop up on the screen—luring</a:t>
            </a:r>
            <a:r>
              <a:rPr lang="en-US" baseline="0" dirty="0" smtClean="0"/>
              <a:t> kids from math games to junk food games. </a:t>
            </a:r>
            <a:endParaRPr lang="en-US" dirty="0" smtClean="0"/>
          </a:p>
        </p:txBody>
      </p:sp>
      <p:sp>
        <p:nvSpPr>
          <p:cNvPr id="4" name="Slide Number Placeholder 3"/>
          <p:cNvSpPr>
            <a:spLocks noGrp="1"/>
          </p:cNvSpPr>
          <p:nvPr>
            <p:ph type="sldNum" sz="quarter" idx="10"/>
          </p:nvPr>
        </p:nvSpPr>
        <p:spPr/>
        <p:txBody>
          <a:bodyPr/>
          <a:lstStyle/>
          <a:p>
            <a:fld id="{40F6E4C1-AD74-4806-9F7E-661910E2B5BC}" type="slidenum">
              <a:rPr lang="en-US" smtClean="0"/>
              <a:t>16</a:t>
            </a:fld>
            <a:endParaRPr lang="en-US"/>
          </a:p>
        </p:txBody>
      </p:sp>
    </p:spTree>
    <p:extLst>
      <p:ext uri="{BB962C8B-B14F-4D97-AF65-F5344CB8AC3E}">
        <p14:creationId xmlns:p14="http://schemas.microsoft.com/office/powerpoint/2010/main" val="60880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companies also advertise</a:t>
            </a:r>
            <a:r>
              <a:rPr lang="en-US" baseline="0" dirty="0" smtClean="0"/>
              <a:t> to children and teens on popular </a:t>
            </a:r>
            <a:r>
              <a:rPr lang="en-US" dirty="0" smtClean="0"/>
              <a:t>social media sites, like Facebook, Twitter, </a:t>
            </a:r>
            <a:r>
              <a:rPr lang="en-US" dirty="0" err="1" smtClean="0"/>
              <a:t>Snapchat</a:t>
            </a:r>
            <a:r>
              <a:rPr lang="en-US" dirty="0" smtClean="0"/>
              <a:t>,</a:t>
            </a:r>
            <a:r>
              <a:rPr lang="en-US" baseline="0" dirty="0" smtClean="0"/>
              <a:t> </a:t>
            </a:r>
            <a:r>
              <a:rPr lang="en-US" dirty="0" smtClean="0"/>
              <a:t>Vine ,</a:t>
            </a:r>
            <a:r>
              <a:rPr lang="en-US" dirty="0" err="1" smtClean="0"/>
              <a:t>Instagram</a:t>
            </a:r>
            <a:r>
              <a:rPr lang="en-US" dirty="0" smtClean="0"/>
              <a:t>, and YouTube.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Food companies</a:t>
            </a:r>
            <a:r>
              <a:rPr lang="en-US" baseline="0" dirty="0" smtClean="0"/>
              <a:t> have their own social media accounts that kids can like or follow. When kids like a brand, they start to receive posts from the brand. They can share those posts just like they would posts from friends or favorite sports or music celebrities. So then their friends get the posts too, and they see that their friend likes the product. This type of marketing is very effective because it looks like it’s coming from the child’s friends, not from a company. </a:t>
            </a:r>
            <a:r>
              <a:rPr lang="en-US" dirty="0" smtClean="0"/>
              <a:t>This is also called viral</a:t>
            </a:r>
            <a:r>
              <a:rPr lang="en-US" baseline="0" dirty="0" smtClean="0"/>
              <a:t> </a:t>
            </a:r>
            <a:r>
              <a:rPr lang="en-US" dirty="0" smtClean="0"/>
              <a:t>marketing because kids spread the marketing to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0F6E4C1-AD74-4806-9F7E-661910E2B5BC}" type="slidenum">
              <a:rPr lang="en-US" smtClean="0"/>
              <a:t>17</a:t>
            </a:fld>
            <a:endParaRPr lang="en-US"/>
          </a:p>
        </p:txBody>
      </p:sp>
    </p:spTree>
    <p:extLst>
      <p:ext uri="{BB962C8B-B14F-4D97-AF65-F5344CB8AC3E}">
        <p14:creationId xmlns:p14="http://schemas.microsoft.com/office/powerpoint/2010/main" val="320438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children and teens follow brands on social media, companies reach out to them often…</a:t>
            </a:r>
          </a:p>
          <a:p>
            <a:r>
              <a:rPr lang="en-US" baseline="0" dirty="0" smtClean="0"/>
              <a:t>And with very personal messages.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posts you may not want your children to see…</a:t>
            </a:r>
          </a:p>
          <a:p>
            <a:endParaRPr lang="en-US" b="1" baseline="0" dirty="0" smtClean="0"/>
          </a:p>
          <a:p>
            <a:r>
              <a:rPr lang="en-US" baseline="0" dirty="0" smtClean="0"/>
              <a:t>What makes social media so different from other types of marketing is that it creates a two-way interaction – a conversation -- that can feel very personal. Companies have dedicated staff to reach out directly to kids. Brands like Red Bull offer a friendly ear, affirmation and an opportunity to promote their product in a way that doesn’t feel at all like advertising. </a:t>
            </a:r>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18</a:t>
            </a:fld>
            <a:endParaRPr lang="en-US"/>
          </a:p>
        </p:txBody>
      </p:sp>
    </p:spTree>
    <p:extLst>
      <p:ext uri="{BB962C8B-B14F-4D97-AF65-F5344CB8AC3E}">
        <p14:creationId xmlns:p14="http://schemas.microsoft.com/office/powerpoint/2010/main" val="233390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a:t>
            </a:r>
            <a:r>
              <a:rPr lang="en-US" baseline="0" dirty="0" smtClean="0"/>
              <a:t>marketing on social media reaches kids even if they don’t follow brands. Food and sugary drink brands use kids’ profiles and habits on Facebook or Instagram to decide what ads will appear on their social media pages. These brands are among the biggest advertisers on social media.</a:t>
            </a:r>
            <a:endParaRPr lang="en-US" dirty="0" smtClean="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19</a:t>
            </a:fld>
            <a:endParaRPr lang="en-US"/>
          </a:p>
        </p:txBody>
      </p:sp>
    </p:spTree>
    <p:extLst>
      <p:ext uri="{BB962C8B-B14F-4D97-AF65-F5344CB8AC3E}">
        <p14:creationId xmlns:p14="http://schemas.microsoft.com/office/powerpoint/2010/main" val="190771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children in America eat a poor diet. Nutrition experts say that no more than 10 percent of kids’ food intake should come from empty calories, which are calories from fat and added sugar.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a:t>
            </a:fld>
            <a:endParaRPr lang="en-US"/>
          </a:p>
        </p:txBody>
      </p:sp>
    </p:spTree>
    <p:extLst>
      <p:ext uri="{BB962C8B-B14F-4D97-AF65-F5344CB8AC3E}">
        <p14:creationId xmlns:p14="http://schemas.microsoft.com/office/powerpoint/2010/main" val="121732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Here’s an example of how a brand markets in social media. Coca-Cola saw its sales slumping and its research showed that teens viewed Coke as “old-fashioned.” </a:t>
            </a:r>
            <a:r>
              <a:rPr lang="en-US" dirty="0" smtClean="0"/>
              <a:t>So Coke decided to engage with teens through</a:t>
            </a:r>
            <a:r>
              <a:rPr lang="en-US" baseline="0" dirty="0" smtClean="0"/>
              <a:t> social media with its Share a Coke campaign.</a:t>
            </a:r>
          </a:p>
          <a:p>
            <a:endParaRPr lang="en-US" baseline="0" dirty="0" smtClean="0"/>
          </a:p>
          <a:p>
            <a:r>
              <a:rPr lang="en-US" baseline="0" dirty="0" smtClean="0"/>
              <a:t>First, Coke put 250 of the most popular teen names on its bottles.</a:t>
            </a:r>
          </a:p>
          <a:p>
            <a:r>
              <a:rPr lang="en-US" baseline="0" dirty="0" smtClean="0"/>
              <a:t>Then it hired </a:t>
            </a:r>
            <a:r>
              <a:rPr lang="en-US" dirty="0" smtClean="0"/>
              <a:t>celebrities to post ideas about how to share a Coke on Facebook, YouTube,</a:t>
            </a:r>
            <a:r>
              <a:rPr lang="en-US" baseline="0" dirty="0" smtClean="0"/>
              <a:t> Vine and Instagram</a:t>
            </a:r>
            <a:r>
              <a:rPr lang="en-US" dirty="0" smtClean="0"/>
              <a:t>. For example, YouTube star Cameron Dallas</a:t>
            </a:r>
            <a:r>
              <a:rPr lang="en-US" baseline="0" dirty="0" smtClean="0"/>
              <a:t> has over </a:t>
            </a:r>
            <a:r>
              <a:rPr lang="en-US" dirty="0" smtClean="0"/>
              <a:t>10 million followers. He</a:t>
            </a:r>
            <a:r>
              <a:rPr lang="en-US" baseline="0" dirty="0" smtClean="0"/>
              <a:t> posted videos of his </a:t>
            </a:r>
            <a:r>
              <a:rPr lang="en-US" dirty="0" smtClean="0"/>
              <a:t>pool party</a:t>
            </a:r>
            <a:r>
              <a:rPr lang="en-US" baseline="0" dirty="0" smtClean="0"/>
              <a:t> – showing all his friends drinking and sharing </a:t>
            </a:r>
            <a:r>
              <a:rPr lang="en-US" dirty="0" smtClean="0"/>
              <a:t>bottles of Coke.</a:t>
            </a:r>
          </a:p>
          <a:p>
            <a:pPr marL="0" indent="0">
              <a:buNone/>
            </a:pPr>
            <a:r>
              <a:rPr lang="en-US" dirty="0" smtClean="0"/>
              <a:t>Coke also encouraged teens to post their own pictures</a:t>
            </a:r>
            <a:r>
              <a:rPr lang="en-US" baseline="0" dirty="0" smtClean="0"/>
              <a:t> or videos showing them sharing a Coke</a:t>
            </a:r>
            <a:r>
              <a:rPr lang="en-US" dirty="0" smtClean="0"/>
              <a:t>.</a:t>
            </a:r>
          </a:p>
          <a:p>
            <a:pPr marL="228600" indent="-228600">
              <a:buAutoNum type="arabicPeriod"/>
            </a:pPr>
            <a:endParaRPr lang="en-US" baseline="0" dirty="0" smtClean="0"/>
          </a:p>
          <a:p>
            <a:r>
              <a:rPr lang="en-US" baseline="0" dirty="0" smtClean="0"/>
              <a:t>Coke has boasted how this campaign dramatically increased sales and consumption of Coke by teens.</a:t>
            </a:r>
          </a:p>
        </p:txBody>
      </p:sp>
      <p:sp>
        <p:nvSpPr>
          <p:cNvPr id="4" name="Slide Number Placeholder 3"/>
          <p:cNvSpPr>
            <a:spLocks noGrp="1"/>
          </p:cNvSpPr>
          <p:nvPr>
            <p:ph type="sldNum" sz="quarter" idx="10"/>
          </p:nvPr>
        </p:nvSpPr>
        <p:spPr/>
        <p:txBody>
          <a:bodyPr/>
          <a:lstStyle/>
          <a:p>
            <a:fld id="{40F6E4C1-AD74-4806-9F7E-661910E2B5BC}" type="slidenum">
              <a:rPr lang="en-US" smtClean="0"/>
              <a:t>20</a:t>
            </a:fld>
            <a:endParaRPr lang="en-US"/>
          </a:p>
        </p:txBody>
      </p:sp>
    </p:spTree>
    <p:extLst>
      <p:ext uri="{BB962C8B-B14F-4D97-AF65-F5344CB8AC3E}">
        <p14:creationId xmlns:p14="http://schemas.microsoft.com/office/powerpoint/2010/main" val="214408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that food companies reach children is on their mobile phones, with fun games</a:t>
            </a:r>
            <a:r>
              <a:rPr lang="en-US" baseline="0" dirty="0" smtClean="0"/>
              <a:t> and other types of </a:t>
            </a:r>
            <a:r>
              <a:rPr lang="en-US" dirty="0" smtClean="0"/>
              <a:t>apps. Just like</a:t>
            </a:r>
            <a:r>
              <a:rPr lang="en-US" baseline="0" dirty="0" smtClean="0"/>
              <a:t> </a:t>
            </a:r>
            <a:r>
              <a:rPr lang="en-US" baseline="0" dirty="0" err="1" smtClean="0"/>
              <a:t>advergames</a:t>
            </a:r>
            <a:r>
              <a:rPr lang="en-US" baseline="0" dirty="0" smtClean="0"/>
              <a:t> on the internet, t</a:t>
            </a:r>
            <a:r>
              <a:rPr lang="en-US" dirty="0" smtClean="0"/>
              <a:t>his is another way that companies get kids to interact</a:t>
            </a:r>
            <a:r>
              <a:rPr lang="en-US" baseline="0" dirty="0" smtClean="0"/>
              <a:t> with the advertising for longer periods of time. But since it happens on their mobile phones, now kids can engage with advertising anywhere any time – they don’t have to be sitting at a TV or a computer anymore.</a:t>
            </a:r>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21</a:t>
            </a:fld>
            <a:endParaRPr lang="en-US"/>
          </a:p>
        </p:txBody>
      </p:sp>
    </p:spTree>
    <p:extLst>
      <p:ext uri="{BB962C8B-B14F-4D97-AF65-F5344CB8AC3E}">
        <p14:creationId xmlns:p14="http://schemas.microsoft.com/office/powerpoint/2010/main" val="417348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is all of this something that parents should worry about?  </a:t>
            </a:r>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22</a:t>
            </a:fld>
            <a:endParaRPr lang="en-US"/>
          </a:p>
        </p:txBody>
      </p:sp>
    </p:spTree>
    <p:extLst>
      <p:ext uri="{BB962C8B-B14F-4D97-AF65-F5344CB8AC3E}">
        <p14:creationId xmlns:p14="http://schemas.microsoft.com/office/powerpoint/2010/main" val="1836675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companies advertise</a:t>
            </a:r>
            <a:r>
              <a:rPr lang="en-US" baseline="0" dirty="0" smtClean="0"/>
              <a:t> so much online because that’s where children and teens spend their time now. Even very young children.</a:t>
            </a:r>
          </a:p>
          <a:p>
            <a:endParaRPr lang="en-US" baseline="0" dirty="0" smtClean="0"/>
          </a:p>
          <a:p>
            <a:r>
              <a:rPr lang="en-US" sz="1200" b="0" i="0" kern="1200" dirty="0" smtClean="0">
                <a:solidFill>
                  <a:schemeClr val="tx1"/>
                </a:solidFill>
                <a:effectLst/>
                <a:latin typeface="+mn-lt"/>
                <a:ea typeface="+mn-ea"/>
                <a:cs typeface="+mn-cs"/>
              </a:rPr>
              <a:t>And during the time these</a:t>
            </a:r>
            <a:r>
              <a:rPr lang="en-US" sz="1200" b="0" i="0" kern="1200" baseline="0" dirty="0" smtClean="0">
                <a:solidFill>
                  <a:schemeClr val="tx1"/>
                </a:solidFill>
                <a:effectLst/>
                <a:latin typeface="+mn-lt"/>
                <a:ea typeface="+mn-ea"/>
                <a:cs typeface="+mn-cs"/>
              </a:rPr>
              <a:t> children and teens are online, they see food advertising, when they watch videos or online TV shows or interact with social media.</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23</a:t>
            </a:fld>
            <a:endParaRPr lang="en-US"/>
          </a:p>
        </p:txBody>
      </p:sp>
    </p:spTree>
    <p:extLst>
      <p:ext uri="{BB962C8B-B14F-4D97-AF65-F5344CB8AC3E}">
        <p14:creationId xmlns:p14="http://schemas.microsoft.com/office/powerpoint/2010/main" val="2142539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now mobile devices make it almost impossible for parents to know what marketing their children see since it’s not just happening at home anymore. Parents may see the ads their kids are seeing on TV, </a:t>
            </a:r>
            <a:r>
              <a:rPr lang="en-US" baseline="0" smtClean="0"/>
              <a:t>but parents don’t </a:t>
            </a:r>
            <a:r>
              <a:rPr lang="en-US" baseline="0" dirty="0" smtClean="0"/>
              <a:t>see what appears on the mobile screens kids carry around with them—all day, every day. </a:t>
            </a:r>
          </a:p>
        </p:txBody>
      </p:sp>
      <p:sp>
        <p:nvSpPr>
          <p:cNvPr id="4" name="Slide Number Placeholder 3"/>
          <p:cNvSpPr>
            <a:spLocks noGrp="1"/>
          </p:cNvSpPr>
          <p:nvPr>
            <p:ph type="sldNum" sz="quarter" idx="10"/>
          </p:nvPr>
        </p:nvSpPr>
        <p:spPr/>
        <p:txBody>
          <a:bodyPr/>
          <a:lstStyle/>
          <a:p>
            <a:fld id="{40F6E4C1-AD74-4806-9F7E-661910E2B5BC}" type="slidenum">
              <a:rPr lang="en-US" smtClean="0"/>
              <a:t>24</a:t>
            </a:fld>
            <a:endParaRPr lang="en-US"/>
          </a:p>
        </p:txBody>
      </p:sp>
    </p:spTree>
    <p:extLst>
      <p:ext uri="{BB962C8B-B14F-4D97-AF65-F5344CB8AC3E}">
        <p14:creationId xmlns:p14="http://schemas.microsoft.com/office/powerpoint/2010/main" val="209775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2"/>
                </a:solidFill>
              </a:rPr>
              <a:t>So companies can now advertise to children around the clock… almost anywhere they spend their time</a:t>
            </a:r>
            <a:r>
              <a:rPr lang="en-US" b="0" baseline="0" dirty="0" smtClean="0">
                <a:solidFill>
                  <a:schemeClr val="tx2"/>
                </a:solidFill>
              </a:rPr>
              <a:t> – when parents aren’t looking.</a:t>
            </a:r>
            <a:endParaRPr lang="en-US" b="0" dirty="0"/>
          </a:p>
        </p:txBody>
      </p:sp>
      <p:sp>
        <p:nvSpPr>
          <p:cNvPr id="4" name="Slide Number Placeholder 3"/>
          <p:cNvSpPr>
            <a:spLocks noGrp="1"/>
          </p:cNvSpPr>
          <p:nvPr>
            <p:ph type="sldNum" sz="quarter" idx="10"/>
          </p:nvPr>
        </p:nvSpPr>
        <p:spPr/>
        <p:txBody>
          <a:bodyPr/>
          <a:lstStyle/>
          <a:p>
            <a:fld id="{40F6E4C1-AD74-4806-9F7E-661910E2B5BC}" type="slidenum">
              <a:rPr lang="en-US" smtClean="0"/>
              <a:t>25</a:t>
            </a:fld>
            <a:endParaRPr lang="en-US"/>
          </a:p>
        </p:txBody>
      </p:sp>
    </p:spTree>
    <p:extLst>
      <p:ext uri="{BB962C8B-B14F-4D97-AF65-F5344CB8AC3E}">
        <p14:creationId xmlns:p14="http://schemas.microsoft.com/office/powerpoint/2010/main" val="2844801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messages are harder for kids to recognize as advertising. </a:t>
            </a:r>
          </a:p>
          <a:p>
            <a:r>
              <a:rPr lang="en-US" baseline="0" dirty="0" smtClean="0"/>
              <a:t>And when we’re not thinking about it as advertising, it influences us even more.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Especially for younger teens, what their friends like is more important to them than almost anything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26</a:t>
            </a:fld>
            <a:endParaRPr lang="en-US"/>
          </a:p>
        </p:txBody>
      </p:sp>
    </p:spTree>
    <p:extLst>
      <p:ext uri="{BB962C8B-B14F-4D97-AF65-F5344CB8AC3E}">
        <p14:creationId xmlns:p14="http://schemas.microsoft.com/office/powerpoint/2010/main" val="3696508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Kids share a great deal about</a:t>
            </a:r>
            <a:r>
              <a:rPr lang="en-US" baseline="0" dirty="0" smtClean="0"/>
              <a:t> themselves online and trust online personalities.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in 3 teens say they feel more accepted</a:t>
            </a:r>
            <a:r>
              <a:rPr lang="en-US" baseline="0" dirty="0" smtClean="0"/>
              <a:t> online than they do in real life.  So, social media gives companies a powerful tool to take advantage of kids’ vulnerabilities.</a:t>
            </a:r>
            <a:endParaRPr lang="en-US" dirty="0" smtClean="0"/>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p>
          <a:p>
            <a:endParaRPr lang="en-US" dirty="0"/>
          </a:p>
        </p:txBody>
      </p:sp>
      <p:sp>
        <p:nvSpPr>
          <p:cNvPr id="4" name="Slide Number Placeholder 3"/>
          <p:cNvSpPr>
            <a:spLocks noGrp="1"/>
          </p:cNvSpPr>
          <p:nvPr>
            <p:ph type="sldNum" sz="quarter" idx="10"/>
          </p:nvPr>
        </p:nvSpPr>
        <p:spPr/>
        <p:txBody>
          <a:bodyPr/>
          <a:lstStyle/>
          <a:p>
            <a:fld id="{40F6E4C1-AD74-4806-9F7E-661910E2B5BC}" type="slidenum">
              <a:rPr lang="en-US" smtClean="0"/>
              <a:t>27</a:t>
            </a:fld>
            <a:endParaRPr lang="en-US"/>
          </a:p>
        </p:txBody>
      </p:sp>
    </p:spTree>
    <p:extLst>
      <p:ext uri="{BB962C8B-B14F-4D97-AF65-F5344CB8AC3E}">
        <p14:creationId xmlns:p14="http://schemas.microsoft.com/office/powerpoint/2010/main" val="376101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YOU do to reduce unhealthy food and beverage </a:t>
            </a:r>
            <a:r>
              <a:rPr lang="en-US" dirty="0" smtClean="0"/>
              <a:t>digital marketing </a:t>
            </a:r>
            <a:r>
              <a:rPr lang="en-US" dirty="0"/>
              <a:t>to children? There are ways to reduce the influence of unhealthy food marketing in your </a:t>
            </a:r>
            <a:r>
              <a:rPr lang="en-US" dirty="0" smtClean="0"/>
              <a:t>home</a:t>
            </a:r>
            <a:r>
              <a:rPr lang="en-US" baseline="0" dirty="0" smtClean="0"/>
              <a:t>, raise awareness, and join with others. </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28</a:t>
            </a:fld>
            <a:endParaRPr lang="en-US"/>
          </a:p>
        </p:txBody>
      </p:sp>
    </p:spTree>
    <p:extLst>
      <p:ext uri="{BB962C8B-B14F-4D97-AF65-F5344CB8AC3E}">
        <p14:creationId xmlns:p14="http://schemas.microsoft.com/office/powerpoint/2010/main" val="183385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Talk to your kids about what marketers are trying to do. When your child asks for an advertised food, explain why you don’t want to buy it, and how the advertiser has spent a lot of money trying to convince your child that they must have this food</a:t>
            </a:r>
            <a:r>
              <a:rPr lang="en-US" dirty="0" smtClean="0"/>
              <a:t>.</a:t>
            </a:r>
          </a:p>
          <a:p>
            <a:pPr>
              <a:defRPr/>
            </a:pPr>
            <a:endParaRPr lang="en-US" dirty="0" smtClean="0"/>
          </a:p>
          <a:p>
            <a:pPr>
              <a:defRPr/>
            </a:pPr>
            <a:r>
              <a:rPr lang="en-US" dirty="0" smtClean="0"/>
              <a:t>Explain</a:t>
            </a:r>
            <a:r>
              <a:rPr lang="en-US" baseline="0" dirty="0" smtClean="0"/>
              <a:t> to your teens that if they post pictures of brands of food or beverages they are providing free advertising for companies. Companies encourage kids and teens to do this—getting teens to advertise to other teens for free. </a:t>
            </a:r>
          </a:p>
          <a:p>
            <a:pPr>
              <a:defRPr/>
            </a:pPr>
            <a:endParaRPr lang="en-US" baseline="0" dirty="0" smtClean="0"/>
          </a:p>
          <a:p>
            <a:pPr>
              <a:defRPr/>
            </a:pPr>
            <a:r>
              <a:rPr lang="en-US" baseline="0" dirty="0" smtClean="0"/>
              <a:t>Also, while it may appear that online celebrities who post brands are just showing a part of their lives or being creative, they are usually getting paid a lot of money by companies to post those pictures and videos. What seems funny and creative is just an ad in disguise.</a:t>
            </a:r>
            <a:endParaRPr lang="en-US" dirty="0" smtClean="0"/>
          </a:p>
          <a:p>
            <a:pPr>
              <a:defRPr/>
            </a:pPr>
            <a:endParaRPr lang="en-US" dirty="0" smtClean="0"/>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29</a:t>
            </a:fld>
            <a:endParaRPr lang="en-US"/>
          </a:p>
        </p:txBody>
      </p:sp>
    </p:spTree>
    <p:extLst>
      <p:ext uri="{BB962C8B-B14F-4D97-AF65-F5344CB8AC3E}">
        <p14:creationId xmlns:p14="http://schemas.microsoft.com/office/powerpoint/2010/main" val="324137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few children meet this recommendation. On average, children in America gets almost half of their calories from nutritionally poor foods, like desserts, pizza, fruit drinks and sugary soda.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a:t>
            </a:fld>
            <a:endParaRPr lang="en-US"/>
          </a:p>
        </p:txBody>
      </p:sp>
    </p:spTree>
    <p:extLst>
      <p:ext uri="{BB962C8B-B14F-4D97-AF65-F5344CB8AC3E}">
        <p14:creationId xmlns:p14="http://schemas.microsoft.com/office/powerpoint/2010/main" val="2601048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parental controls</a:t>
            </a:r>
            <a:r>
              <a:rPr lang="en-US" baseline="0" dirty="0" smtClean="0"/>
              <a:t> on devices.</a:t>
            </a:r>
            <a:endParaRPr lang="en-US" dirty="0" smtClean="0"/>
          </a:p>
          <a:p>
            <a:r>
              <a:rPr lang="en-US" dirty="0" smtClean="0"/>
              <a:t>Limit</a:t>
            </a:r>
            <a:r>
              <a:rPr lang="en-US" baseline="0" dirty="0" smtClean="0"/>
              <a:t> screen time – experts recommend no more than 2 hours total per day</a:t>
            </a:r>
            <a:endParaRPr lang="en-US" dirty="0" smtClean="0"/>
          </a:p>
          <a:p>
            <a:r>
              <a:rPr lang="en-US" dirty="0" smtClean="0"/>
              <a:t>Remove</a:t>
            </a:r>
            <a:r>
              <a:rPr lang="en-US" baseline="0" dirty="0" smtClean="0"/>
              <a:t> all</a:t>
            </a:r>
            <a:r>
              <a:rPr lang="en-US" dirty="0" smtClean="0"/>
              <a:t> screens </a:t>
            </a:r>
            <a:r>
              <a:rPr lang="en-US" dirty="0"/>
              <a:t>from your kids’ bedrooms. </a:t>
            </a:r>
            <a:r>
              <a:rPr lang="en-US" dirty="0" smtClean="0"/>
              <a:t> Smartphones should be put </a:t>
            </a:r>
            <a:r>
              <a:rPr lang="en-US" dirty="0"/>
              <a:t>away at </a:t>
            </a:r>
            <a:r>
              <a:rPr lang="en-US" dirty="0" smtClean="0"/>
              <a:t>bedtime—probably</a:t>
            </a:r>
            <a:r>
              <a:rPr lang="en-US" baseline="0" dirty="0" smtClean="0"/>
              <a:t> best left in another room to avoid temptation.  This can help </a:t>
            </a:r>
            <a:r>
              <a:rPr lang="en-US" dirty="0" smtClean="0"/>
              <a:t>increase</a:t>
            </a:r>
            <a:r>
              <a:rPr lang="en-US" baseline="0" dirty="0" smtClean="0"/>
              <a:t> your child’s</a:t>
            </a:r>
            <a:r>
              <a:rPr lang="en-US" dirty="0" smtClean="0"/>
              <a:t> time for reading</a:t>
            </a:r>
            <a:r>
              <a:rPr lang="en-US" baseline="0" dirty="0" smtClean="0"/>
              <a:t> and sleeping. </a:t>
            </a:r>
            <a:r>
              <a:rPr lang="en-US" dirty="0" smtClean="0"/>
              <a:t> </a:t>
            </a:r>
          </a:p>
          <a:p>
            <a:pPr>
              <a:defRPr/>
            </a:pP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30</a:t>
            </a:fld>
            <a:endParaRPr lang="en-US"/>
          </a:p>
        </p:txBody>
      </p:sp>
    </p:spTree>
    <p:extLst>
      <p:ext uri="{BB962C8B-B14F-4D97-AF65-F5344CB8AC3E}">
        <p14:creationId xmlns:p14="http://schemas.microsoft.com/office/powerpoint/2010/main" val="1468019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unhealthy food marketing to kids, visit www.uconnruddcenter .org, or stay in touch through our social media channels. </a:t>
            </a:r>
          </a:p>
          <a:p>
            <a:endParaRPr lang="en-US" dirty="0"/>
          </a:p>
          <a:p>
            <a:r>
              <a:rPr lang="en-US" dirty="0"/>
              <a:t>You can also join the food marketing workgroup, a </a:t>
            </a:r>
            <a:r>
              <a:rPr lang="en-US" dirty="0" smtClean="0"/>
              <a:t>nationwide </a:t>
            </a:r>
            <a:r>
              <a:rPr lang="en-US" dirty="0"/>
              <a:t>network of organizations, individuals and experts dedicated to eliminating harmful food marketing. Visit </a:t>
            </a:r>
            <a:r>
              <a:rPr lang="en-US" u="sng" dirty="0">
                <a:hlinkClick r:id="rId3"/>
              </a:rPr>
              <a:t>www.foodmarketing.org</a:t>
            </a:r>
            <a:r>
              <a:rPr lang="en-US" dirty="0"/>
              <a:t>.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31</a:t>
            </a:fld>
            <a:endParaRPr lang="en-US"/>
          </a:p>
        </p:txBody>
      </p:sp>
    </p:spTree>
    <p:extLst>
      <p:ext uri="{BB962C8B-B14F-4D97-AF65-F5344CB8AC3E}">
        <p14:creationId xmlns:p14="http://schemas.microsoft.com/office/powerpoint/2010/main" val="2083031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raising awareness and the importance of sharing what you’ve learned with others. </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32</a:t>
            </a:fld>
            <a:endParaRPr lang="en-US"/>
          </a:p>
        </p:txBody>
      </p:sp>
    </p:spTree>
    <p:extLst>
      <p:ext uri="{BB962C8B-B14F-4D97-AF65-F5344CB8AC3E}">
        <p14:creationId xmlns:p14="http://schemas.microsoft.com/office/powerpoint/2010/main" val="4099454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out these websites for more ideas about what you can do to protect your children from unwanted marketing</a:t>
            </a:r>
            <a:r>
              <a:rPr lang="en-US" baseline="0" dirty="0" smtClean="0"/>
              <a:t> in digital media.</a:t>
            </a:r>
          </a:p>
        </p:txBody>
      </p:sp>
      <p:sp>
        <p:nvSpPr>
          <p:cNvPr id="4" name="Slide Number Placeholder 3"/>
          <p:cNvSpPr>
            <a:spLocks noGrp="1"/>
          </p:cNvSpPr>
          <p:nvPr>
            <p:ph type="sldNum" sz="quarter" idx="10"/>
          </p:nvPr>
        </p:nvSpPr>
        <p:spPr/>
        <p:txBody>
          <a:bodyPr/>
          <a:lstStyle/>
          <a:p>
            <a:fld id="{40F6E4C1-AD74-4806-9F7E-661910E2B5BC}" type="slidenum">
              <a:rPr lang="en-US" smtClean="0"/>
              <a:t>33</a:t>
            </a:fld>
            <a:endParaRPr lang="en-US"/>
          </a:p>
        </p:txBody>
      </p:sp>
    </p:spTree>
    <p:extLst>
      <p:ext uri="{BB962C8B-B14F-4D97-AF65-F5344CB8AC3E}">
        <p14:creationId xmlns:p14="http://schemas.microsoft.com/office/powerpoint/2010/main" val="3100570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34</a:t>
            </a:fld>
            <a:endParaRPr lang="en-US"/>
          </a:p>
        </p:txBody>
      </p:sp>
    </p:spTree>
    <p:extLst>
      <p:ext uri="{BB962C8B-B14F-4D97-AF65-F5344CB8AC3E}">
        <p14:creationId xmlns:p14="http://schemas.microsoft.com/office/powerpoint/2010/main" val="339231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few children get the recommended five fruits and vegetables a day. Just four out of ten kids eat enough fruit, and fewer than </a:t>
            </a:r>
            <a:r>
              <a:rPr lang="en-US" i="1" dirty="0"/>
              <a:t>one out of ten </a:t>
            </a:r>
            <a:r>
              <a:rPr lang="en-US" dirty="0"/>
              <a:t>eat enough vegetables.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4</a:t>
            </a:fld>
            <a:endParaRPr lang="en-US"/>
          </a:p>
        </p:txBody>
      </p:sp>
    </p:spTree>
    <p:extLst>
      <p:ext uri="{BB962C8B-B14F-4D97-AF65-F5344CB8AC3E}">
        <p14:creationId xmlns:p14="http://schemas.microsoft.com/office/powerpoint/2010/main" val="90319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a:t>
            </a:r>
            <a:r>
              <a:rPr lang="en-US" dirty="0" smtClean="0"/>
              <a:t>this way leads </a:t>
            </a:r>
            <a:r>
              <a:rPr lang="en-US" dirty="0"/>
              <a:t>to serious health problems. One in three youth is overweight or obese. </a:t>
            </a:r>
          </a:p>
          <a:p>
            <a:endParaRPr lang="en-US" dirty="0"/>
          </a:p>
          <a:p>
            <a:r>
              <a:rPr lang="en-US" dirty="0"/>
              <a:t>So many kids started developing Type 2 diabetes that they had to change the name from “adult onset” diabetes. Today, one in three </a:t>
            </a:r>
            <a:r>
              <a:rPr lang="en-US" dirty="0" smtClean="0"/>
              <a:t>new</a:t>
            </a:r>
            <a:r>
              <a:rPr lang="en-US" baseline="0" dirty="0" smtClean="0"/>
              <a:t> </a:t>
            </a:r>
            <a:r>
              <a:rPr lang="en-US" dirty="0" smtClean="0"/>
              <a:t>cases </a:t>
            </a:r>
            <a:r>
              <a:rPr lang="en-US" dirty="0"/>
              <a:t>of </a:t>
            </a:r>
            <a:r>
              <a:rPr lang="en-US" dirty="0" smtClean="0"/>
              <a:t>diabetes diagnosed in youth 10 to 19 years old are Type 2.</a:t>
            </a:r>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5</a:t>
            </a:fld>
            <a:endParaRPr lang="en-US"/>
          </a:p>
        </p:txBody>
      </p:sp>
    </p:spTree>
    <p:extLst>
      <p:ext uri="{BB962C8B-B14F-4D97-AF65-F5344CB8AC3E}">
        <p14:creationId xmlns:p14="http://schemas.microsoft.com/office/powerpoint/2010/main" val="403922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issues due to poor diet can follow children throughout their lives, often leading to heart disease, cancer, strokes, arthritis, kidney disease, and a lifetime of obesity and its associated health problems.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6</a:t>
            </a:fld>
            <a:endParaRPr lang="en-US"/>
          </a:p>
        </p:txBody>
      </p:sp>
    </p:spTree>
    <p:extLst>
      <p:ext uri="{BB962C8B-B14F-4D97-AF65-F5344CB8AC3E}">
        <p14:creationId xmlns:p14="http://schemas.microsoft.com/office/powerpoint/2010/main" val="216570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time in history, we are raising a generation of children </a:t>
            </a:r>
            <a:r>
              <a:rPr lang="en-US" dirty="0" smtClean="0"/>
              <a:t>that is expected </a:t>
            </a:r>
            <a:r>
              <a:rPr lang="en-US" dirty="0"/>
              <a:t>to live shorter lives than their parents.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7</a:t>
            </a:fld>
            <a:endParaRPr lang="en-US"/>
          </a:p>
        </p:txBody>
      </p:sp>
    </p:spTree>
    <p:extLst>
      <p:ext uri="{BB962C8B-B14F-4D97-AF65-F5344CB8AC3E}">
        <p14:creationId xmlns:p14="http://schemas.microsoft.com/office/powerpoint/2010/main" val="157601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smtClean="0"/>
              <a:t>how does </a:t>
            </a:r>
            <a:r>
              <a:rPr lang="en-US" dirty="0"/>
              <a:t>food marketing </a:t>
            </a:r>
            <a:r>
              <a:rPr lang="en-US" dirty="0" smtClean="0"/>
              <a:t>affect a </a:t>
            </a:r>
            <a:r>
              <a:rPr lang="en-US" dirty="0"/>
              <a:t>child’s diet?</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8</a:t>
            </a:fld>
            <a:endParaRPr lang="en-US"/>
          </a:p>
        </p:txBody>
      </p:sp>
    </p:spTree>
    <p:extLst>
      <p:ext uri="{BB962C8B-B14F-4D97-AF65-F5344CB8AC3E}">
        <p14:creationId xmlns:p14="http://schemas.microsoft.com/office/powerpoint/2010/main" val="425067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industry spends a massive amount of money—almost 2 billion dollars—to get kids to eat and drink more sugary drinks, sugary cereals, sweet and salty snacks, and fast food. Less than </a:t>
            </a:r>
            <a:r>
              <a:rPr lang="en-US" dirty="0" smtClean="0"/>
              <a:t>1 out of every</a:t>
            </a:r>
            <a:r>
              <a:rPr lang="en-US" baseline="0" dirty="0" smtClean="0"/>
              <a:t> 100 food marketing dollars </a:t>
            </a:r>
            <a:r>
              <a:rPr lang="en-US" dirty="0" smtClean="0"/>
              <a:t>is </a:t>
            </a:r>
            <a:r>
              <a:rPr lang="en-US" dirty="0"/>
              <a:t>spent </a:t>
            </a:r>
            <a:r>
              <a:rPr lang="en-US" dirty="0" smtClean="0"/>
              <a:t>on healthy </a:t>
            </a:r>
            <a:r>
              <a:rPr lang="en-US" dirty="0"/>
              <a:t>foods like fruits and </a:t>
            </a:r>
            <a:r>
              <a:rPr lang="en-US" dirty="0" smtClean="0"/>
              <a:t>vegetables.</a:t>
            </a:r>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9</a:t>
            </a:fld>
            <a:endParaRPr lang="en-US"/>
          </a:p>
        </p:txBody>
      </p:sp>
    </p:spTree>
    <p:extLst>
      <p:ext uri="{BB962C8B-B14F-4D97-AF65-F5344CB8AC3E}">
        <p14:creationId xmlns:p14="http://schemas.microsoft.com/office/powerpoint/2010/main" val="49110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89766082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3470990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60787971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6210760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29688669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441290284"/>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98072954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9313507"/>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8067157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0887514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33866683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38563926"/>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D763FF-EA39-444F-8E02-BF3F9F598940}"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79428581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50279256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76912464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80742365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423521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4D763FF-EA39-444F-8E02-BF3F9F598940}" type="datetimeFigureOut">
              <a:rPr lang="en-US" smtClean="0"/>
              <a:t>6/6/2022</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5A092758-1614-4914-B5DB-FE982F252BA8}" type="slidenum">
              <a:rPr lang="en-US" smtClean="0"/>
              <a:t>‹#›</a:t>
            </a:fld>
            <a:endParaRPr lang="en-US"/>
          </a:p>
        </p:txBody>
      </p:sp>
    </p:spTree>
    <p:extLst>
      <p:ext uri="{BB962C8B-B14F-4D97-AF65-F5344CB8AC3E}">
        <p14:creationId xmlns:p14="http://schemas.microsoft.com/office/powerpoint/2010/main" val="333396083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thruBlk="1"/>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redpepperland.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2" y="914400"/>
            <a:ext cx="6620968" cy="3329581"/>
          </a:xfrm>
        </p:spPr>
        <p:txBody>
          <a:bodyPr/>
          <a:lstStyle/>
          <a:p>
            <a:r>
              <a:rPr lang="en-US" sz="3200" dirty="0" smtClean="0"/>
              <a:t>Food Marketing to Children:</a:t>
            </a:r>
            <a:br>
              <a:rPr lang="en-US" sz="3200" dirty="0" smtClean="0"/>
            </a:br>
            <a:r>
              <a:rPr lang="en-US" sz="3200" dirty="0" smtClean="0"/>
              <a:t>Why should we be concerned?</a:t>
            </a:r>
            <a:endParaRPr lang="en-US" sz="3200" dirty="0"/>
          </a:p>
        </p:txBody>
      </p:sp>
      <p:sp>
        <p:nvSpPr>
          <p:cNvPr id="3" name="Subtitle 2"/>
          <p:cNvSpPr>
            <a:spLocks noGrp="1"/>
          </p:cNvSpPr>
          <p:nvPr>
            <p:ph type="subTitle" idx="1"/>
          </p:nvPr>
        </p:nvSpPr>
        <p:spPr>
          <a:xfrm>
            <a:off x="866442" y="4876800"/>
            <a:ext cx="6620968" cy="861420"/>
          </a:xfrm>
        </p:spPr>
        <p:txBody>
          <a:bodyPr>
            <a:noAutofit/>
          </a:bodyPr>
          <a:lstStyle/>
          <a:p>
            <a:r>
              <a:rPr lang="en-US" sz="1800" dirty="0" smtClean="0"/>
              <a:t>UCONN Rudd </a:t>
            </a:r>
            <a:r>
              <a:rPr lang="en-US" sz="1800" dirty="0"/>
              <a:t>Center for Food Policy and </a:t>
            </a:r>
            <a:r>
              <a:rPr lang="en-US" sz="1800" dirty="0" smtClean="0"/>
              <a:t>Health</a:t>
            </a:r>
            <a:endParaRPr lang="en-US" sz="1800" dirty="0"/>
          </a:p>
          <a:p>
            <a:r>
              <a:rPr lang="en-US" sz="1800" dirty="0" smtClean="0"/>
              <a:t>DIGITAL MARKETING</a:t>
            </a:r>
            <a:endParaRPr lang="en-US" sz="1800" dirty="0"/>
          </a:p>
          <a:p>
            <a:r>
              <a:rPr lang="en-US" sz="1800" dirty="0" smtClean="0">
                <a:solidFill>
                  <a:schemeClr val="tx2">
                    <a:lumMod val="75000"/>
                  </a:schemeClr>
                </a:solidFill>
              </a:rPr>
              <a:t>Food </a:t>
            </a:r>
            <a:r>
              <a:rPr lang="en-US" sz="1800" dirty="0">
                <a:solidFill>
                  <a:schemeClr val="tx2">
                    <a:lumMod val="75000"/>
                  </a:schemeClr>
                </a:solidFill>
              </a:rPr>
              <a:t>Marketing Series:  Module 3</a:t>
            </a:r>
          </a:p>
          <a:p>
            <a:endParaRPr lang="en-US" sz="1400" dirty="0" smtClean="0"/>
          </a:p>
        </p:txBody>
      </p:sp>
      <p:pic>
        <p:nvPicPr>
          <p:cNvPr id="4" name="Picture 3"/>
          <p:cNvPicPr>
            <a:picLocks noChangeAspect="1"/>
          </p:cNvPicPr>
          <p:nvPr/>
        </p:nvPicPr>
        <p:blipFill>
          <a:blip r:embed="rId3">
            <a:alphaModFix amt="66000"/>
          </a:blip>
          <a:stretch>
            <a:fillRect/>
          </a:stretch>
        </p:blipFill>
        <p:spPr>
          <a:xfrm rot="19768545">
            <a:off x="5828710" y="524666"/>
            <a:ext cx="2868168" cy="2543265"/>
          </a:xfrm>
          <a:prstGeom prst="rect">
            <a:avLst/>
          </a:prstGeom>
          <a:ln>
            <a:noFill/>
          </a:ln>
          <a:effectLst>
            <a:outerShdw dist="50800" dir="5400000" algn="ctr" rotWithShape="0">
              <a:srgbClr val="000000"/>
            </a:outerShdw>
            <a:reflection stA="30000" endPos="64000" dir="5400000" sy="-100000" algn="bl" rotWithShape="0"/>
            <a:softEdge rad="0"/>
          </a:effectLst>
          <a:scene3d>
            <a:camera prst="orthographicFront"/>
            <a:lightRig rig="threePt" dir="t"/>
          </a:scene3d>
          <a:sp3d>
            <a:bevelT/>
            <a:bevelB w="139700" prst="cross"/>
          </a:sp3d>
        </p:spPr>
      </p:pic>
    </p:spTree>
    <p:extLst>
      <p:ext uri="{BB962C8B-B14F-4D97-AF65-F5344CB8AC3E}">
        <p14:creationId xmlns:p14="http://schemas.microsoft.com/office/powerpoint/2010/main" val="92165410"/>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21240" cy="924169"/>
          </a:xfrm>
        </p:spPr>
        <p:txBody>
          <a:bodyPr/>
          <a:lstStyle/>
          <a:p>
            <a:pPr algn="ctr"/>
            <a:r>
              <a:rPr lang="en-US" sz="4000" dirty="0" smtClean="0"/>
              <a:t>The newest trend in food marketing to children and teens</a:t>
            </a:r>
            <a:endParaRPr lang="en-US" sz="4000" dirty="0"/>
          </a:p>
        </p:txBody>
      </p:sp>
      <p:sp>
        <p:nvSpPr>
          <p:cNvPr id="7" name="Content Placeholder 2"/>
          <p:cNvSpPr txBox="1">
            <a:spLocks/>
          </p:cNvSpPr>
          <p:nvPr/>
        </p:nvSpPr>
        <p:spPr>
          <a:xfrm>
            <a:off x="838200" y="838200"/>
            <a:ext cx="7315199" cy="4676776"/>
          </a:xfrm>
          <a:prstGeom prst="rect">
            <a:avLst/>
          </a:prstGeom>
        </p:spPr>
        <p:txBody>
          <a:bodyPr vert="horz" lIns="91440" tIns="45720" rIns="91440" bIns="45720" rtlCol="0" anchor="ct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Font typeface="Wingdings" panose="05000000000000000000" pitchFamily="2" charset="2"/>
              <a:buChar char="Ø"/>
            </a:pPr>
            <a:endParaRPr lang="en-US" sz="2400" dirty="0" smtClean="0"/>
          </a:p>
        </p:txBody>
      </p:sp>
      <p:sp>
        <p:nvSpPr>
          <p:cNvPr id="3" name="TextBox 2"/>
          <p:cNvSpPr txBox="1"/>
          <p:nvPr/>
        </p:nvSpPr>
        <p:spPr>
          <a:xfrm>
            <a:off x="2798618" y="1905000"/>
            <a:ext cx="3546764" cy="584776"/>
          </a:xfrm>
          <a:prstGeom prst="rect">
            <a:avLst/>
          </a:prstGeom>
          <a:noFill/>
        </p:spPr>
        <p:txBody>
          <a:bodyPr wrap="none" rtlCol="0">
            <a:spAutoFit/>
          </a:bodyPr>
          <a:lstStyle/>
          <a:p>
            <a:r>
              <a:rPr lang="en-US" sz="3200" dirty="0" smtClean="0"/>
              <a:t>Digital marketing</a:t>
            </a:r>
            <a:endParaRPr lang="en-US" sz="3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707873"/>
            <a:ext cx="1981200" cy="297924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408" y="3242007"/>
            <a:ext cx="3657600" cy="2432304"/>
          </a:xfrm>
          <a:prstGeom prst="rect">
            <a:avLst/>
          </a:prstGeom>
        </p:spPr>
      </p:pic>
      <p:sp>
        <p:nvSpPr>
          <p:cNvPr id="12" name="Rectangle 11"/>
          <p:cNvSpPr/>
          <p:nvPr/>
        </p:nvSpPr>
        <p:spPr>
          <a:xfrm>
            <a:off x="5390610" y="6363985"/>
            <a:ext cx="3766879" cy="253916"/>
          </a:xfrm>
          <a:prstGeom prst="rect">
            <a:avLst/>
          </a:prstGeom>
        </p:spPr>
        <p:txBody>
          <a:bodyPr wrap="square">
            <a:spAutoFit/>
          </a:bodyPr>
          <a:lstStyle/>
          <a:p>
            <a:r>
              <a:rPr lang="en-US" sz="1050" i="1" dirty="0" smtClean="0">
                <a:solidFill>
                  <a:schemeClr val="tx2"/>
                </a:solidFill>
              </a:rPr>
              <a:t>Images </a:t>
            </a:r>
            <a:r>
              <a:rPr lang="en-US" sz="1050" i="1" dirty="0">
                <a:solidFill>
                  <a:schemeClr val="tx2"/>
                </a:solidFill>
              </a:rPr>
              <a:t>courtesy of </a:t>
            </a:r>
            <a:r>
              <a:rPr lang="en-US" sz="1050" i="1" dirty="0" err="1">
                <a:solidFill>
                  <a:schemeClr val="tx2"/>
                </a:solidFill>
              </a:rPr>
              <a:t>nenetus</a:t>
            </a:r>
            <a:r>
              <a:rPr lang="en-US" sz="1050" i="1" dirty="0">
                <a:solidFill>
                  <a:schemeClr val="tx2"/>
                </a:solidFill>
              </a:rPr>
              <a:t> at FreeDigitalPhotos.net</a:t>
            </a:r>
            <a:endParaRPr lang="en-US" sz="1050" dirty="0">
              <a:solidFill>
                <a:schemeClr val="tx2"/>
              </a:solidFill>
            </a:endParaRPr>
          </a:p>
        </p:txBody>
      </p:sp>
    </p:spTree>
    <p:extLst>
      <p:ext uri="{BB962C8B-B14F-4D97-AF65-F5344CB8AC3E}">
        <p14:creationId xmlns:p14="http://schemas.microsoft.com/office/powerpoint/2010/main" val="183668763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055380" cy="1400530"/>
          </a:xfrm>
        </p:spPr>
        <p:txBody>
          <a:bodyPr/>
          <a:lstStyle/>
          <a:p>
            <a:r>
              <a:rPr lang="en-US" dirty="0"/>
              <a:t>What is digital marketing?</a:t>
            </a:r>
          </a:p>
        </p:txBody>
      </p:sp>
      <p:sp>
        <p:nvSpPr>
          <p:cNvPr id="7" name="TextBox 6"/>
          <p:cNvSpPr txBox="1"/>
          <p:nvPr/>
        </p:nvSpPr>
        <p:spPr>
          <a:xfrm>
            <a:off x="152401" y="2209800"/>
            <a:ext cx="4343400" cy="2554545"/>
          </a:xfrm>
          <a:prstGeom prst="rect">
            <a:avLst/>
          </a:prstGeom>
          <a:noFill/>
        </p:spPr>
        <p:txBody>
          <a:bodyPr wrap="square" rtlCol="0">
            <a:spAutoFit/>
          </a:bodyPr>
          <a:lstStyle/>
          <a:p>
            <a:r>
              <a:rPr lang="en-US" sz="3200" dirty="0" smtClean="0"/>
              <a:t>	computers</a:t>
            </a:r>
            <a:endParaRPr lang="en-US" sz="3200" dirty="0"/>
          </a:p>
          <a:p>
            <a:r>
              <a:rPr lang="en-US" sz="3200" dirty="0"/>
              <a:t>	</a:t>
            </a:r>
            <a:r>
              <a:rPr lang="en-US" sz="3200" dirty="0" smtClean="0"/>
              <a:t>internet</a:t>
            </a:r>
          </a:p>
          <a:p>
            <a:r>
              <a:rPr lang="en-US" sz="3200" dirty="0"/>
              <a:t>	</a:t>
            </a:r>
            <a:r>
              <a:rPr lang="en-US" sz="3200" dirty="0" smtClean="0"/>
              <a:t>mobile phones</a:t>
            </a:r>
          </a:p>
          <a:p>
            <a:r>
              <a:rPr lang="en-US" sz="3200" dirty="0" smtClean="0"/>
              <a:t>	tablets</a:t>
            </a:r>
          </a:p>
          <a:p>
            <a:r>
              <a:rPr lang="en-US" sz="3200" dirty="0" smtClean="0"/>
              <a:t>	game consoles</a:t>
            </a:r>
          </a:p>
        </p:txBody>
      </p:sp>
      <p:grpSp>
        <p:nvGrpSpPr>
          <p:cNvPr id="4" name="Group 3"/>
          <p:cNvGrpSpPr/>
          <p:nvPr/>
        </p:nvGrpSpPr>
        <p:grpSpPr>
          <a:xfrm>
            <a:off x="5791200" y="1447800"/>
            <a:ext cx="2999710" cy="1800252"/>
            <a:chOff x="4343400" y="3276600"/>
            <a:chExt cx="4345790" cy="3118104"/>
          </a:xfrm>
        </p:grpSpPr>
        <p:pic>
          <p:nvPicPr>
            <p:cNvPr id="5" name="Picture 4"/>
            <p:cNvPicPr>
              <a:picLocks noChangeAspect="1"/>
            </p:cNvPicPr>
            <p:nvPr/>
          </p:nvPicPr>
          <p:blipFill>
            <a:blip r:embed="rId3"/>
            <a:stretch>
              <a:fillRect/>
            </a:stretch>
          </p:blipFill>
          <p:spPr>
            <a:xfrm>
              <a:off x="4343400" y="3276600"/>
              <a:ext cx="4345790" cy="3118104"/>
            </a:xfrm>
            <a:prstGeom prst="rect">
              <a:avLst/>
            </a:prstGeom>
          </p:spPr>
        </p:pic>
        <p:pic>
          <p:nvPicPr>
            <p:cNvPr id="6" name="Picture 5" descr="Screen Shot 2015-07-10 at 11.27.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3429000"/>
              <a:ext cx="4061944" cy="2286000"/>
            </a:xfrm>
            <a:prstGeom prst="rect">
              <a:avLst/>
            </a:prstGeom>
          </p:spPr>
        </p:pic>
      </p:grpSp>
      <p:grpSp>
        <p:nvGrpSpPr>
          <p:cNvPr id="8" name="Group 7"/>
          <p:cNvGrpSpPr/>
          <p:nvPr/>
        </p:nvGrpSpPr>
        <p:grpSpPr>
          <a:xfrm>
            <a:off x="5943600" y="3581400"/>
            <a:ext cx="2744465" cy="1951620"/>
            <a:chOff x="457200" y="3830690"/>
            <a:chExt cx="3572217" cy="2468509"/>
          </a:xfrm>
        </p:grpSpPr>
        <p:pic>
          <p:nvPicPr>
            <p:cNvPr id="9" name="Picture 8" descr="Screen Shot 2015-07-10 at 11.30.2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30690"/>
              <a:ext cx="3572217" cy="2468509"/>
            </a:xfrm>
            <a:prstGeom prst="rect">
              <a:avLst/>
            </a:prstGeom>
          </p:spPr>
        </p:pic>
        <p:pic>
          <p:nvPicPr>
            <p:cNvPr id="10" name="Picture 9" descr="Screen Shot 2015-06-26 at 3.35.04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4038600"/>
              <a:ext cx="2719483" cy="1610351"/>
            </a:xfrm>
            <a:prstGeom prst="rect">
              <a:avLst/>
            </a:prstGeom>
          </p:spPr>
        </p:pic>
      </p:grpSp>
      <p:pic>
        <p:nvPicPr>
          <p:cNvPr id="11" name="Picture 10"/>
          <p:cNvPicPr>
            <a:picLocks noChangeAspect="1"/>
          </p:cNvPicPr>
          <p:nvPr/>
        </p:nvPicPr>
        <p:blipFill>
          <a:blip r:embed="rId7"/>
          <a:stretch>
            <a:fillRect/>
          </a:stretch>
        </p:blipFill>
        <p:spPr>
          <a:xfrm>
            <a:off x="990600" y="4634684"/>
            <a:ext cx="3810000" cy="2095500"/>
          </a:xfrm>
          <a:prstGeom prst="rect">
            <a:avLst/>
          </a:prstGeom>
        </p:spPr>
      </p:pic>
      <p:sp>
        <p:nvSpPr>
          <p:cNvPr id="3" name="TextBox 2"/>
          <p:cNvSpPr txBox="1"/>
          <p:nvPr/>
        </p:nvSpPr>
        <p:spPr>
          <a:xfrm>
            <a:off x="228600" y="1524000"/>
            <a:ext cx="5654513" cy="861774"/>
          </a:xfrm>
          <a:prstGeom prst="rect">
            <a:avLst/>
          </a:prstGeom>
          <a:noFill/>
        </p:spPr>
        <p:txBody>
          <a:bodyPr wrap="none" rtlCol="0">
            <a:spAutoFit/>
          </a:bodyPr>
          <a:lstStyle/>
          <a:p>
            <a:r>
              <a:rPr lang="en-US" sz="3200" dirty="0"/>
              <a:t>Any type of marketing on… </a:t>
            </a:r>
          </a:p>
          <a:p>
            <a:endParaRPr lang="en-US" dirty="0"/>
          </a:p>
        </p:txBody>
      </p:sp>
    </p:spTree>
    <p:extLst>
      <p:ext uri="{BB962C8B-B14F-4D97-AF65-F5344CB8AC3E}">
        <p14:creationId xmlns:p14="http://schemas.microsoft.com/office/powerpoint/2010/main" val="14874145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par>
                          <p:cTn id="12" fill="hold">
                            <p:stCondLst>
                              <p:cond delay="53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63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73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09800"/>
            <a:ext cx="7055380" cy="1400530"/>
          </a:xfrm>
        </p:spPr>
        <p:txBody>
          <a:bodyPr>
            <a:normAutofit fontScale="90000"/>
          </a:bodyPr>
          <a:lstStyle/>
          <a:p>
            <a:r>
              <a:rPr lang="en-US" dirty="0" smtClean="0"/>
              <a:t>How do food companies reach kids online and on their mobile devices?</a:t>
            </a:r>
            <a:endParaRPr lang="en-US" dirty="0"/>
          </a:p>
        </p:txBody>
      </p:sp>
    </p:spTree>
    <p:extLst>
      <p:ext uri="{BB962C8B-B14F-4D97-AF65-F5344CB8AC3E}">
        <p14:creationId xmlns:p14="http://schemas.microsoft.com/office/powerpoint/2010/main" val="2098591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Screen Shot 2015-06-26 at 4.03.3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7" y="1328187"/>
            <a:ext cx="8763001" cy="4183714"/>
          </a:xfrm>
          <a:prstGeom prst="rect">
            <a:avLst/>
          </a:prstGeom>
          <a:effectLst/>
        </p:spPr>
      </p:pic>
      <p:pic>
        <p:nvPicPr>
          <p:cNvPr id="16" name="Picture 15"/>
          <p:cNvPicPr>
            <a:picLocks noChangeAspect="1"/>
          </p:cNvPicPr>
          <p:nvPr/>
        </p:nvPicPr>
        <p:blipFill>
          <a:blip r:embed="rId4"/>
          <a:stretch>
            <a:fillRect/>
          </a:stretch>
        </p:blipFill>
        <p:spPr>
          <a:xfrm>
            <a:off x="419055" y="1069853"/>
            <a:ext cx="8172522" cy="4700381"/>
          </a:xfrm>
          <a:prstGeom prst="rect">
            <a:avLst/>
          </a:prstGeom>
          <a:effectLst/>
        </p:spPr>
      </p:pic>
      <p:pic>
        <p:nvPicPr>
          <p:cNvPr id="17" name="Picture 16"/>
          <p:cNvPicPr>
            <a:picLocks noChangeAspect="1"/>
          </p:cNvPicPr>
          <p:nvPr/>
        </p:nvPicPr>
        <p:blipFill>
          <a:blip r:embed="rId5"/>
          <a:stretch>
            <a:fillRect/>
          </a:stretch>
        </p:blipFill>
        <p:spPr>
          <a:xfrm>
            <a:off x="685712" y="1032775"/>
            <a:ext cx="7639209" cy="5114947"/>
          </a:xfrm>
          <a:prstGeom prst="rect">
            <a:avLst/>
          </a:prstGeom>
          <a:effectLst/>
        </p:spPr>
      </p:pic>
      <p:pic>
        <p:nvPicPr>
          <p:cNvPr id="21" name="Picture 20"/>
          <p:cNvPicPr>
            <a:picLocks noChangeAspect="1"/>
          </p:cNvPicPr>
          <p:nvPr/>
        </p:nvPicPr>
        <p:blipFill>
          <a:blip r:embed="rId6"/>
          <a:stretch>
            <a:fillRect/>
          </a:stretch>
        </p:blipFill>
        <p:spPr>
          <a:xfrm>
            <a:off x="152398" y="914398"/>
            <a:ext cx="8839204" cy="5638803"/>
          </a:xfrm>
          <a:prstGeom prst="rect">
            <a:avLst/>
          </a:prstGeom>
          <a:effectLst/>
        </p:spPr>
      </p:pic>
      <p:sp>
        <p:nvSpPr>
          <p:cNvPr id="7" name="TextBox 6"/>
          <p:cNvSpPr txBox="1"/>
          <p:nvPr/>
        </p:nvSpPr>
        <p:spPr>
          <a:xfrm>
            <a:off x="1360698" y="45012"/>
            <a:ext cx="6422602" cy="707886"/>
          </a:xfrm>
          <a:prstGeom prst="rect">
            <a:avLst/>
          </a:prstGeom>
          <a:noFill/>
        </p:spPr>
        <p:txBody>
          <a:bodyPr wrap="none" rtlCol="0">
            <a:spAutoFit/>
          </a:bodyPr>
          <a:lstStyle/>
          <a:p>
            <a:r>
              <a:rPr lang="en-US" sz="4000" dirty="0" smtClean="0">
                <a:solidFill>
                  <a:schemeClr val="tx2"/>
                </a:solidFill>
              </a:rPr>
              <a:t>Food company websites</a:t>
            </a:r>
            <a:endParaRPr lang="en-US" sz="4000" dirty="0">
              <a:solidFill>
                <a:schemeClr val="tx2"/>
              </a:solidFill>
            </a:endParaRPr>
          </a:p>
        </p:txBody>
      </p:sp>
    </p:spTree>
    <p:extLst>
      <p:ext uri="{BB962C8B-B14F-4D97-AF65-F5344CB8AC3E}">
        <p14:creationId xmlns:p14="http://schemas.microsoft.com/office/powerpoint/2010/main" val="3312501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5000"/>
                            </p:stCondLst>
                            <p:childTnLst>
                              <p:par>
                                <p:cTn id="17" presetID="10" presetClass="exit" presetSubtype="0" fill="hold" nodeType="afterEffect">
                                  <p:stCondLst>
                                    <p:cond delay="0"/>
                                  </p:stCondLst>
                                  <p:childTnLst>
                                    <p:animEffect transition="out" filter="fad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p:stCondLst>
                              <p:cond delay="8000"/>
                            </p:stCondLst>
                            <p:childTnLst>
                              <p:par>
                                <p:cTn id="25" presetID="10" presetClass="exit" presetSubtype="0" fill="hold" nodeType="afterEffect">
                                  <p:stCondLst>
                                    <p:cond delay="0"/>
                                  </p:stCondLst>
                                  <p:childTnLst>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2667000" y="304800"/>
            <a:ext cx="3886200" cy="1143000"/>
          </a:xfrm>
        </p:spPr>
        <p:txBody>
          <a:bodyPr/>
          <a:lstStyle/>
          <a:p>
            <a:r>
              <a:rPr lang="en-US" dirty="0" err="1" smtClean="0"/>
              <a:t>Advergames</a:t>
            </a:r>
            <a:endParaRPr lang="en-US" dirty="0"/>
          </a:p>
        </p:txBody>
      </p:sp>
      <p:pic>
        <p:nvPicPr>
          <p:cNvPr id="2" name="Picture 1" descr="Screen Shot 2015-06-26 at 4.20.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21" y="1110907"/>
            <a:ext cx="7994235" cy="5275302"/>
          </a:xfrm>
          <a:prstGeom prst="rect">
            <a:avLst/>
          </a:prstGeom>
          <a:effectLst/>
        </p:spPr>
      </p:pic>
      <p:pic>
        <p:nvPicPr>
          <p:cNvPr id="5" name="Picture 4"/>
          <p:cNvPicPr>
            <a:picLocks noChangeAspect="1"/>
          </p:cNvPicPr>
          <p:nvPr/>
        </p:nvPicPr>
        <p:blipFill>
          <a:blip r:embed="rId4"/>
          <a:stretch>
            <a:fillRect/>
          </a:stretch>
        </p:blipFill>
        <p:spPr>
          <a:xfrm>
            <a:off x="653493" y="1142340"/>
            <a:ext cx="7856263" cy="5030270"/>
          </a:xfrm>
          <a:prstGeom prst="rect">
            <a:avLst/>
          </a:prstGeom>
          <a:ln>
            <a:noFill/>
          </a:ln>
          <a:effectLst>
            <a:outerShdw blurRad="292100" dist="139700" dir="2700000" algn="tl" rotWithShape="0">
              <a:srgbClr val="333333">
                <a:alpha val="65000"/>
              </a:srgbClr>
            </a:outerShdw>
          </a:effectLst>
        </p:spPr>
      </p:pic>
      <p:pic>
        <p:nvPicPr>
          <p:cNvPr id="8" name="Content Placeholder 3"/>
          <p:cNvPicPr>
            <a:picLocks noGrp="1" noChangeAspect="1"/>
          </p:cNvPicPr>
          <p:nvPr>
            <p:ph idx="1"/>
          </p:nvPr>
        </p:nvPicPr>
        <p:blipFill>
          <a:blip r:embed="rId5"/>
          <a:srcRect t="3116" b="3116"/>
          <a:stretch>
            <a:fillRect/>
          </a:stretch>
        </p:blipFill>
        <p:spPr>
          <a:xfrm>
            <a:off x="427870" y="1060948"/>
            <a:ext cx="8307508" cy="519305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stretch>
            <a:fillRect/>
          </a:stretch>
        </p:blipFill>
        <p:spPr>
          <a:xfrm>
            <a:off x="152401" y="1066800"/>
            <a:ext cx="8839200" cy="5410200"/>
          </a:xfrm>
          <a:prstGeom prst="rect">
            <a:avLst/>
          </a:prstGeom>
          <a:effectLst/>
        </p:spPr>
      </p:pic>
    </p:spTree>
    <p:extLst>
      <p:ext uri="{BB962C8B-B14F-4D97-AF65-F5344CB8AC3E}">
        <p14:creationId xmlns:p14="http://schemas.microsoft.com/office/powerpoint/2010/main" val="17767407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7000"/>
                            </p:stCondLst>
                            <p:childTnLst>
                              <p:par>
                                <p:cTn id="25" presetID="10" presetClass="exit" presetSubtype="0" fill="hold" nodeType="after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069" y="331750"/>
            <a:ext cx="7055380" cy="1400530"/>
          </a:xfrm>
        </p:spPr>
        <p:txBody>
          <a:bodyPr/>
          <a:lstStyle/>
          <a:p>
            <a:pPr algn="ctr"/>
            <a:r>
              <a:rPr lang="en-US" dirty="0" smtClean="0"/>
              <a:t>Video game placements</a:t>
            </a:r>
            <a:endParaRPr lang="en-US" dirty="0"/>
          </a:p>
        </p:txBody>
      </p:sp>
      <p:pic>
        <p:nvPicPr>
          <p:cNvPr id="4098" name="Picture 2" descr="http://media.mediapost.com/images/inline_image/2012/09/06/BvgNonAlc-Gator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429000"/>
            <a:ext cx="4953000" cy="325482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ID-100105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7944" y="1356360"/>
            <a:ext cx="2463630" cy="1638314"/>
          </a:xfrm>
          <a:prstGeom prst="rect">
            <a:avLst/>
          </a:prstGeom>
        </p:spPr>
      </p:pic>
      <p:pic>
        <p:nvPicPr>
          <p:cNvPr id="7" name="Picture 6"/>
          <p:cNvPicPr>
            <a:picLocks noChangeAspect="1"/>
          </p:cNvPicPr>
          <p:nvPr/>
        </p:nvPicPr>
        <p:blipFill>
          <a:blip r:embed="rId5"/>
          <a:stretch>
            <a:fillRect/>
          </a:stretch>
        </p:blipFill>
        <p:spPr>
          <a:xfrm>
            <a:off x="533400" y="2190757"/>
            <a:ext cx="2514600" cy="3352800"/>
          </a:xfrm>
          <a:prstGeom prst="rect">
            <a:avLst/>
          </a:prstGeom>
        </p:spPr>
      </p:pic>
      <p:sp>
        <p:nvSpPr>
          <p:cNvPr id="9" name="Rectangle 8"/>
          <p:cNvSpPr/>
          <p:nvPr/>
        </p:nvSpPr>
        <p:spPr>
          <a:xfrm>
            <a:off x="5771574" y="2572224"/>
            <a:ext cx="2819400" cy="369332"/>
          </a:xfrm>
          <a:prstGeom prst="rect">
            <a:avLst/>
          </a:prstGeom>
        </p:spPr>
        <p:txBody>
          <a:bodyPr wrap="square">
            <a:spAutoFit/>
          </a:bodyPr>
          <a:lstStyle/>
          <a:p>
            <a:r>
              <a:rPr lang="en-US" sz="900" i="1" dirty="0">
                <a:solidFill>
                  <a:schemeClr val="tx2"/>
                </a:solidFill>
              </a:rPr>
              <a:t>Image courtesy of </a:t>
            </a:r>
            <a:r>
              <a:rPr lang="en-US" sz="900" i="1" dirty="0" err="1">
                <a:solidFill>
                  <a:schemeClr val="tx2"/>
                </a:solidFill>
              </a:rPr>
              <a:t>Ambro</a:t>
            </a:r>
            <a:r>
              <a:rPr lang="en-US" sz="900" i="1" dirty="0">
                <a:solidFill>
                  <a:schemeClr val="tx2"/>
                </a:solidFill>
              </a:rPr>
              <a:t> at </a:t>
            </a:r>
            <a:r>
              <a:rPr lang="en-US" sz="900" i="1" dirty="0" err="1">
                <a:solidFill>
                  <a:schemeClr val="tx2"/>
                </a:solidFill>
              </a:rPr>
              <a:t>FreeDigitalPhotos.net</a:t>
            </a:r>
            <a:r>
              <a:rPr lang="en-US" sz="900" dirty="0">
                <a:solidFill>
                  <a:schemeClr val="tx2"/>
                </a:solidFill>
              </a:rPr>
              <a:t> </a:t>
            </a:r>
          </a:p>
        </p:txBody>
      </p:sp>
    </p:spTree>
    <p:extLst>
      <p:ext uri="{BB962C8B-B14F-4D97-AF65-F5344CB8AC3E}">
        <p14:creationId xmlns:p14="http://schemas.microsoft.com/office/powerpoint/2010/main" val="40662424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par>
                          <p:cTn id="14" fill="hold">
                            <p:stCondLst>
                              <p:cond delay="2000"/>
                            </p:stCondLst>
                            <p:childTnLst>
                              <p:par>
                                <p:cTn id="15" presetID="10" presetClass="entr" presetSubtype="0" fill="hold" nodeType="afterEffect">
                                  <p:stCondLst>
                                    <p:cond delay="100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4118"/>
            <a:ext cx="8991600" cy="918882"/>
          </a:xfrm>
        </p:spPr>
        <p:txBody>
          <a:bodyPr>
            <a:normAutofit/>
          </a:bodyPr>
          <a:lstStyle/>
          <a:p>
            <a:pPr algn="ctr"/>
            <a:r>
              <a:rPr lang="en-US" dirty="0" smtClean="0"/>
              <a:t>Banner ads on kids’ websites</a:t>
            </a:r>
            <a:endParaRPr lang="en-US" dirty="0"/>
          </a:p>
        </p:txBody>
      </p:sp>
      <p:pic>
        <p:nvPicPr>
          <p:cNvPr id="9" name="Picture 8"/>
          <p:cNvPicPr>
            <a:picLocks noChangeAspect="1"/>
          </p:cNvPicPr>
          <p:nvPr/>
        </p:nvPicPr>
        <p:blipFill>
          <a:blip r:embed="rId3"/>
          <a:stretch>
            <a:fillRect/>
          </a:stretch>
        </p:blipFill>
        <p:spPr>
          <a:xfrm>
            <a:off x="1295400" y="1386900"/>
            <a:ext cx="6990286" cy="4093410"/>
          </a:xfrm>
          <a:prstGeom prst="rect">
            <a:avLst/>
          </a:prstGeom>
          <a:effectLst/>
        </p:spPr>
      </p:pic>
      <p:pic>
        <p:nvPicPr>
          <p:cNvPr id="11" name="Picture 10"/>
          <p:cNvPicPr>
            <a:picLocks noChangeAspect="1"/>
          </p:cNvPicPr>
          <p:nvPr/>
        </p:nvPicPr>
        <p:blipFill>
          <a:blip r:embed="rId4"/>
          <a:stretch>
            <a:fillRect/>
          </a:stretch>
        </p:blipFill>
        <p:spPr>
          <a:xfrm>
            <a:off x="2288807" y="1143000"/>
            <a:ext cx="4718785" cy="5075984"/>
          </a:xfrm>
          <a:prstGeom prst="rect">
            <a:avLst/>
          </a:prstGeom>
          <a:effectLst/>
        </p:spPr>
      </p:pic>
      <p:pic>
        <p:nvPicPr>
          <p:cNvPr id="12" name="Picture 11"/>
          <p:cNvPicPr>
            <a:picLocks noChangeAspect="1"/>
          </p:cNvPicPr>
          <p:nvPr/>
        </p:nvPicPr>
        <p:blipFill>
          <a:blip r:embed="rId5"/>
          <a:stretch>
            <a:fillRect/>
          </a:stretch>
        </p:blipFill>
        <p:spPr>
          <a:xfrm>
            <a:off x="627951" y="1434558"/>
            <a:ext cx="7803433" cy="4070257"/>
          </a:xfrm>
          <a:prstGeom prst="rect">
            <a:avLst/>
          </a:prstGeom>
          <a:effectLst/>
        </p:spPr>
      </p:pic>
      <p:pic>
        <p:nvPicPr>
          <p:cNvPr id="13" name="Picture 12"/>
          <p:cNvPicPr>
            <a:picLocks noChangeAspect="1"/>
          </p:cNvPicPr>
          <p:nvPr/>
        </p:nvPicPr>
        <p:blipFill>
          <a:blip r:embed="rId6"/>
          <a:stretch>
            <a:fillRect/>
          </a:stretch>
        </p:blipFill>
        <p:spPr>
          <a:xfrm>
            <a:off x="152400" y="1944931"/>
            <a:ext cx="8785035" cy="3607542"/>
          </a:xfrm>
          <a:prstGeom prst="rect">
            <a:avLst/>
          </a:prstGeom>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965792"/>
            <a:ext cx="8855824" cy="5663608"/>
          </a:xfrm>
          <a:prstGeom prst="rect">
            <a:avLst/>
          </a:prstGeom>
        </p:spPr>
      </p:pic>
    </p:spTree>
    <p:extLst>
      <p:ext uri="{BB962C8B-B14F-4D97-AF65-F5344CB8AC3E}">
        <p14:creationId xmlns:p14="http://schemas.microsoft.com/office/powerpoint/2010/main" val="34693602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7000"/>
                            </p:stCondLst>
                            <p:childTnLst>
                              <p:par>
                                <p:cTn id="25" presetID="10" presetClass="exit" presetSubtype="0" fill="hold"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par>
                          <p:cTn id="32" fill="hold">
                            <p:stCondLst>
                              <p:cond delay="9500"/>
                            </p:stCondLst>
                            <p:childTnLst>
                              <p:par>
                                <p:cTn id="33" presetID="10" presetClass="exit" presetSubtype="0" fill="hold" nodeType="afterEffect">
                                  <p:stCondLst>
                                    <p:cond delay="0"/>
                                  </p:stCondLst>
                                  <p:childTnLst>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cTn>
                              </p:par>
                            </p:childTnLst>
                          </p:cTn>
                        </p:par>
                        <p:par>
                          <p:cTn id="36" fill="hold">
                            <p:stCondLst>
                              <p:cond delay="10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839200" cy="766482"/>
          </a:xfrm>
        </p:spPr>
        <p:txBody>
          <a:bodyPr/>
          <a:lstStyle/>
          <a:p>
            <a:pPr algn="ctr"/>
            <a:r>
              <a:rPr lang="en-US" dirty="0" smtClean="0"/>
              <a:t>Viral marketing on social media</a:t>
            </a:r>
            <a:endParaRPr lang="en-US" dirty="0"/>
          </a:p>
        </p:txBody>
      </p:sp>
      <p:pic>
        <p:nvPicPr>
          <p:cNvPr id="12" name="Picture 11"/>
          <p:cNvPicPr/>
          <p:nvPr/>
        </p:nvPicPr>
        <p:blipFill rotWithShape="1">
          <a:blip r:embed="rId3"/>
          <a:srcRect l="38622" t="29886" r="24199" b="4080"/>
          <a:stretch/>
        </p:blipFill>
        <p:spPr bwMode="auto">
          <a:xfrm>
            <a:off x="160113" y="1080135"/>
            <a:ext cx="2744780" cy="2640330"/>
          </a:xfrm>
          <a:prstGeom prst="rect">
            <a:avLst/>
          </a:prstGeom>
          <a:ln>
            <a:noFill/>
          </a:ln>
          <a:effectLst/>
          <a:extLst>
            <a:ext uri="{53640926-AAD7-44d8-BBD7-CCE9431645EC}">
              <a14:shadowObscured xmlns:a14="http://schemas.microsoft.com/office/drawing/2010/main" xmlns=""/>
            </a:ext>
          </a:extLst>
        </p:spPr>
      </p:pic>
      <p:pic>
        <p:nvPicPr>
          <p:cNvPr id="16" name="Picture 15"/>
          <p:cNvPicPr/>
          <p:nvPr/>
        </p:nvPicPr>
        <p:blipFill rotWithShape="1">
          <a:blip r:embed="rId4"/>
          <a:srcRect l="26923" t="22770" r="24358" b="4364"/>
          <a:stretch/>
        </p:blipFill>
        <p:spPr bwMode="auto">
          <a:xfrm>
            <a:off x="2933584" y="1083354"/>
            <a:ext cx="2986389" cy="2473387"/>
          </a:xfrm>
          <a:prstGeom prst="rect">
            <a:avLst/>
          </a:prstGeom>
          <a:ln>
            <a:noFill/>
          </a:ln>
          <a:effectLst/>
          <a:extLst>
            <a:ext uri="{53640926-AAD7-44d8-BBD7-CCE9431645EC}">
              <a14:shadowObscured xmlns:a14="http://schemas.microsoft.com/office/drawing/2010/main" xmlns=""/>
            </a:ext>
          </a:extLst>
        </p:spPr>
      </p:pic>
      <p:pic>
        <p:nvPicPr>
          <p:cNvPr id="6" name="Picture 5"/>
          <p:cNvPicPr/>
          <p:nvPr/>
        </p:nvPicPr>
        <p:blipFill rotWithShape="1">
          <a:blip r:embed="rId5"/>
          <a:srcRect l="8654" t="24572" r="65705" b="20406"/>
          <a:stretch/>
        </p:blipFill>
        <p:spPr bwMode="auto">
          <a:xfrm>
            <a:off x="60574" y="4191000"/>
            <a:ext cx="3292226" cy="2111900"/>
          </a:xfrm>
          <a:prstGeom prst="rect">
            <a:avLst/>
          </a:prstGeom>
          <a:ln>
            <a:noFill/>
          </a:ln>
          <a:extLst>
            <a:ext uri="{53640926-AAD7-44d8-BBD7-CCE9431645EC}">
              <a14:shadowObscured xmlns:a14="http://schemas.microsoft.com/office/drawing/2010/main" xmlns=""/>
            </a:ext>
          </a:extLst>
        </p:spPr>
      </p:pic>
      <p:pic>
        <p:nvPicPr>
          <p:cNvPr id="4" name="Picture 3"/>
          <p:cNvPicPr>
            <a:picLocks noChangeAspect="1"/>
          </p:cNvPicPr>
          <p:nvPr/>
        </p:nvPicPr>
        <p:blipFill>
          <a:blip r:embed="rId6"/>
          <a:stretch>
            <a:fillRect/>
          </a:stretch>
        </p:blipFill>
        <p:spPr>
          <a:xfrm>
            <a:off x="3465864" y="3830001"/>
            <a:ext cx="1931658" cy="2925471"/>
          </a:xfrm>
          <a:prstGeom prst="rect">
            <a:avLst/>
          </a:prstGeom>
        </p:spPr>
      </p:pic>
      <p:pic>
        <p:nvPicPr>
          <p:cNvPr id="9" name="Picture 8"/>
          <p:cNvPicPr>
            <a:picLocks noChangeAspect="1"/>
          </p:cNvPicPr>
          <p:nvPr/>
        </p:nvPicPr>
        <p:blipFill>
          <a:blip r:embed="rId7"/>
          <a:stretch>
            <a:fillRect/>
          </a:stretch>
        </p:blipFill>
        <p:spPr>
          <a:xfrm>
            <a:off x="5472767" y="4045534"/>
            <a:ext cx="3521161" cy="2483007"/>
          </a:xfrm>
          <a:prstGeom prst="rect">
            <a:avLst/>
          </a:prstGeom>
        </p:spPr>
      </p:pic>
      <p:pic>
        <p:nvPicPr>
          <p:cNvPr id="11" name="Picture 10"/>
          <p:cNvPicPr>
            <a:picLocks noChangeAspect="1"/>
          </p:cNvPicPr>
          <p:nvPr/>
        </p:nvPicPr>
        <p:blipFill rotWithShape="1">
          <a:blip r:embed="rId8"/>
          <a:srcRect l="2294" t="2685" r="2294" b="14514"/>
          <a:stretch/>
        </p:blipFill>
        <p:spPr>
          <a:xfrm>
            <a:off x="5948664" y="1061353"/>
            <a:ext cx="3084285" cy="2590800"/>
          </a:xfrm>
          <a:prstGeom prst="rect">
            <a:avLst/>
          </a:prstGeom>
        </p:spPr>
      </p:pic>
      <p:sp>
        <p:nvSpPr>
          <p:cNvPr id="14" name="Title 1"/>
          <p:cNvSpPr txBox="1">
            <a:spLocks/>
          </p:cNvSpPr>
          <p:nvPr/>
        </p:nvSpPr>
        <p:spPr>
          <a:xfrm>
            <a:off x="144873" y="3720465"/>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Facebook </a:t>
            </a:r>
            <a:endParaRPr lang="en-US" sz="1200" b="1" dirty="0"/>
          </a:p>
        </p:txBody>
      </p:sp>
      <p:sp>
        <p:nvSpPr>
          <p:cNvPr id="15" name="Title 1"/>
          <p:cNvSpPr txBox="1">
            <a:spLocks/>
          </p:cNvSpPr>
          <p:nvPr/>
        </p:nvSpPr>
        <p:spPr>
          <a:xfrm>
            <a:off x="2895600" y="3556741"/>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Twitter </a:t>
            </a:r>
            <a:endParaRPr lang="en-US" sz="1200" b="1" dirty="0"/>
          </a:p>
        </p:txBody>
      </p:sp>
      <p:sp>
        <p:nvSpPr>
          <p:cNvPr id="17" name="Title 1"/>
          <p:cNvSpPr txBox="1">
            <a:spLocks/>
          </p:cNvSpPr>
          <p:nvPr/>
        </p:nvSpPr>
        <p:spPr>
          <a:xfrm>
            <a:off x="5867400" y="3608519"/>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Snapchat</a:t>
            </a:r>
            <a:endParaRPr lang="en-US" sz="1200" b="1" dirty="0"/>
          </a:p>
        </p:txBody>
      </p:sp>
      <p:sp>
        <p:nvSpPr>
          <p:cNvPr id="18" name="Title 1"/>
          <p:cNvSpPr txBox="1">
            <a:spLocks/>
          </p:cNvSpPr>
          <p:nvPr/>
        </p:nvSpPr>
        <p:spPr>
          <a:xfrm>
            <a:off x="15240" y="6248400"/>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Vine</a:t>
            </a:r>
            <a:endParaRPr lang="en-US" sz="1200" b="1" dirty="0"/>
          </a:p>
        </p:txBody>
      </p:sp>
      <p:sp>
        <p:nvSpPr>
          <p:cNvPr id="19" name="Title 1"/>
          <p:cNvSpPr txBox="1">
            <a:spLocks/>
          </p:cNvSpPr>
          <p:nvPr/>
        </p:nvSpPr>
        <p:spPr>
          <a:xfrm>
            <a:off x="2606040" y="6528541"/>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Instagram</a:t>
            </a:r>
            <a:endParaRPr lang="en-US" sz="1200" b="1" dirty="0"/>
          </a:p>
        </p:txBody>
      </p:sp>
      <p:sp>
        <p:nvSpPr>
          <p:cNvPr id="20" name="Title 1"/>
          <p:cNvSpPr txBox="1">
            <a:spLocks/>
          </p:cNvSpPr>
          <p:nvPr/>
        </p:nvSpPr>
        <p:spPr>
          <a:xfrm>
            <a:off x="5562600" y="6528541"/>
            <a:ext cx="1965960" cy="329459"/>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b="1" dirty="0" smtClean="0"/>
              <a:t>YouTube</a:t>
            </a:r>
            <a:endParaRPr lang="en-US" sz="1200" b="1" dirty="0"/>
          </a:p>
        </p:txBody>
      </p:sp>
    </p:spTree>
    <p:extLst>
      <p:ext uri="{BB962C8B-B14F-4D97-AF65-F5344CB8AC3E}">
        <p14:creationId xmlns:p14="http://schemas.microsoft.com/office/powerpoint/2010/main" val="11785544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childTnLst>
                                </p:cTn>
                              </p:par>
                            </p:childTnLst>
                          </p:cTn>
                        </p:par>
                        <p:par>
                          <p:cTn id="17" fill="hold">
                            <p:stCondLst>
                              <p:cond delay="2000"/>
                            </p:stCondLst>
                            <p:childTnLst>
                              <p:par>
                                <p:cTn id="18" presetID="2" presetClass="entr" presetSubtype="9"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0-#ppt_w/2"/>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childTnLst>
                          </p:cTn>
                        </p:par>
                        <p:par>
                          <p:cTn id="26" fill="hold">
                            <p:stCondLst>
                              <p:cond delay="3250"/>
                            </p:stCondLst>
                            <p:childTnLst>
                              <p:par>
                                <p:cTn id="27" presetID="2" presetClass="entr" presetSubtype="2"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375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childTnLst>
                                </p:cTn>
                              </p:par>
                            </p:childTnLst>
                          </p:cTn>
                        </p:par>
                        <p:par>
                          <p:cTn id="35" fill="hold">
                            <p:stCondLst>
                              <p:cond delay="4500"/>
                            </p:stCondLst>
                            <p:childTnLst>
                              <p:par>
                                <p:cTn id="36" presetID="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childTnLst>
                          </p:cTn>
                        </p:par>
                        <p:par>
                          <p:cTn id="44" fill="hold">
                            <p:stCondLst>
                              <p:cond delay="5750"/>
                            </p:stCondLst>
                            <p:childTnLst>
                              <p:par>
                                <p:cTn id="45" presetID="2" presetClass="entr" presetSubtype="12"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625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750"/>
                                        <p:tgtEl>
                                          <p:spTgt spid="9"/>
                                        </p:tgtEl>
                                      </p:cBhvr>
                                    </p:animEffect>
                                  </p:childTnLst>
                                </p:cTn>
                              </p:par>
                            </p:childTnLst>
                          </p:cTn>
                        </p:par>
                        <p:par>
                          <p:cTn id="53" fill="hold">
                            <p:stCondLst>
                              <p:cond delay="7000"/>
                            </p:stCondLst>
                            <p:childTnLst>
                              <p:par>
                                <p:cTn id="54" presetID="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055380" cy="842682"/>
          </a:xfrm>
        </p:spPr>
        <p:txBody>
          <a:bodyPr/>
          <a:lstStyle/>
          <a:p>
            <a:pPr algn="ctr"/>
            <a:r>
              <a:rPr lang="en-US" dirty="0" smtClean="0"/>
              <a:t>Engaging youth</a:t>
            </a:r>
            <a:endParaRPr lang="en-US" dirty="0"/>
          </a:p>
        </p:txBody>
      </p:sp>
      <p:pic>
        <p:nvPicPr>
          <p:cNvPr id="1026" name="Picture 2" descr="Coca-Col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05000"/>
            <a:ext cx="762000" cy="76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054366" y="1831944"/>
            <a:ext cx="2971800" cy="369332"/>
          </a:xfrm>
          <a:prstGeom prst="rect">
            <a:avLst/>
          </a:prstGeom>
          <a:noFill/>
        </p:spPr>
        <p:txBody>
          <a:bodyPr wrap="square" rtlCol="0">
            <a:spAutoFit/>
          </a:bodyPr>
          <a:lstStyle/>
          <a:p>
            <a:r>
              <a:rPr lang="en-US" dirty="0" smtClean="0"/>
              <a:t>166 tweets per day</a:t>
            </a:r>
            <a:endParaRPr lang="en-US" dirty="0"/>
          </a:p>
        </p:txBody>
      </p:sp>
      <p:sp>
        <p:nvSpPr>
          <p:cNvPr id="7" name="TextBox 6"/>
          <p:cNvSpPr txBox="1"/>
          <p:nvPr/>
        </p:nvSpPr>
        <p:spPr>
          <a:xfrm>
            <a:off x="1135113" y="2844736"/>
            <a:ext cx="2971800" cy="369332"/>
          </a:xfrm>
          <a:prstGeom prst="rect">
            <a:avLst/>
          </a:prstGeom>
          <a:noFill/>
        </p:spPr>
        <p:txBody>
          <a:bodyPr wrap="square" rtlCol="0">
            <a:spAutoFit/>
          </a:bodyPr>
          <a:lstStyle/>
          <a:p>
            <a:r>
              <a:rPr lang="en-US" dirty="0" smtClean="0"/>
              <a:t>320 tweets per day</a:t>
            </a:r>
            <a:endParaRPr lang="en-US" dirty="0"/>
          </a:p>
        </p:txBody>
      </p:sp>
      <p:pic>
        <p:nvPicPr>
          <p:cNvPr id="1031" name="b3a31b47-88ed-4d86-9a9e-e30981c57521" descr="0A39B9C9-B9BC-480C-91A6-62BB2B8DEC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66327"/>
            <a:ext cx="8628519" cy="1025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78066" y="1384602"/>
            <a:ext cx="1752600" cy="461665"/>
          </a:xfrm>
          <a:prstGeom prst="rect">
            <a:avLst/>
          </a:prstGeom>
          <a:noFill/>
        </p:spPr>
        <p:txBody>
          <a:bodyPr wrap="square" rtlCol="0">
            <a:spAutoFit/>
          </a:bodyPr>
          <a:lstStyle/>
          <a:p>
            <a:r>
              <a:rPr lang="en-US" sz="2400" b="1" dirty="0" smtClean="0">
                <a:solidFill>
                  <a:schemeClr val="tx2"/>
                </a:solidFill>
              </a:rPr>
              <a:t>Often….</a:t>
            </a:r>
            <a:endParaRPr lang="en-US" sz="2400" b="1" dirty="0">
              <a:solidFill>
                <a:schemeClr val="tx2"/>
              </a:solidFill>
            </a:endParaRPr>
          </a:p>
        </p:txBody>
      </p:sp>
      <p:sp>
        <p:nvSpPr>
          <p:cNvPr id="6" name="TextBox 5"/>
          <p:cNvSpPr txBox="1"/>
          <p:nvPr/>
        </p:nvSpPr>
        <p:spPr>
          <a:xfrm>
            <a:off x="228600" y="4673942"/>
            <a:ext cx="3124200" cy="461665"/>
          </a:xfrm>
          <a:prstGeom prst="rect">
            <a:avLst/>
          </a:prstGeom>
          <a:noFill/>
        </p:spPr>
        <p:txBody>
          <a:bodyPr wrap="square" rtlCol="0">
            <a:spAutoFit/>
          </a:bodyPr>
          <a:lstStyle/>
          <a:p>
            <a:r>
              <a:rPr lang="en-US" sz="2400" b="1" dirty="0" smtClean="0">
                <a:solidFill>
                  <a:schemeClr val="tx2"/>
                </a:solidFill>
              </a:rPr>
              <a:t>In personal ways…</a:t>
            </a:r>
            <a:endParaRPr lang="en-US" sz="2400" b="1" dirty="0">
              <a:solidFill>
                <a:schemeClr val="tx2"/>
              </a:solidFill>
            </a:endParaRPr>
          </a:p>
        </p:txBody>
      </p:sp>
      <p:pic>
        <p:nvPicPr>
          <p:cNvPr id="8" name="Picture 7"/>
          <p:cNvPicPr>
            <a:picLocks noChangeAspect="1"/>
          </p:cNvPicPr>
          <p:nvPr/>
        </p:nvPicPr>
        <p:blipFill>
          <a:blip r:embed="rId5"/>
          <a:stretch>
            <a:fillRect/>
          </a:stretch>
        </p:blipFill>
        <p:spPr>
          <a:xfrm>
            <a:off x="6236981" y="1788107"/>
            <a:ext cx="2245028" cy="569618"/>
          </a:xfrm>
          <a:prstGeom prst="rect">
            <a:avLst/>
          </a:prstGeom>
        </p:spPr>
      </p:pic>
      <p:pic>
        <p:nvPicPr>
          <p:cNvPr id="9" name="Picture 8"/>
          <p:cNvPicPr>
            <a:picLocks noChangeAspect="1"/>
          </p:cNvPicPr>
          <p:nvPr/>
        </p:nvPicPr>
        <p:blipFill>
          <a:blip r:embed="rId6"/>
          <a:stretch>
            <a:fillRect/>
          </a:stretch>
        </p:blipFill>
        <p:spPr>
          <a:xfrm>
            <a:off x="6236981" y="2357725"/>
            <a:ext cx="2245028" cy="2269342"/>
          </a:xfrm>
          <a:prstGeom prst="rect">
            <a:avLst/>
          </a:prstGeom>
        </p:spPr>
      </p:pic>
      <p:sp>
        <p:nvSpPr>
          <p:cNvPr id="10" name="TextBox 9"/>
          <p:cNvSpPr txBox="1"/>
          <p:nvPr/>
        </p:nvSpPr>
        <p:spPr>
          <a:xfrm>
            <a:off x="4106913" y="1728930"/>
            <a:ext cx="2229806" cy="461665"/>
          </a:xfrm>
          <a:prstGeom prst="rect">
            <a:avLst/>
          </a:prstGeom>
          <a:noFill/>
        </p:spPr>
        <p:txBody>
          <a:bodyPr wrap="square" rtlCol="0">
            <a:spAutoFit/>
          </a:bodyPr>
          <a:lstStyle/>
          <a:p>
            <a:r>
              <a:rPr lang="en-US" sz="2400" b="1" dirty="0" smtClean="0">
                <a:solidFill>
                  <a:schemeClr val="tx2"/>
                </a:solidFill>
              </a:rPr>
              <a:t>Even this…</a:t>
            </a:r>
            <a:endParaRPr lang="en-US" sz="2400" b="1" dirty="0">
              <a:solidFill>
                <a:schemeClr val="tx2"/>
              </a:solidFill>
            </a:endParaRPr>
          </a:p>
        </p:txBody>
      </p:sp>
      <p:pic>
        <p:nvPicPr>
          <p:cNvPr id="12" name="Picture 11"/>
          <p:cNvPicPr>
            <a:picLocks noChangeAspect="1"/>
          </p:cNvPicPr>
          <p:nvPr/>
        </p:nvPicPr>
        <p:blipFill>
          <a:blip r:embed="rId7"/>
          <a:stretch>
            <a:fillRect/>
          </a:stretch>
        </p:blipFill>
        <p:spPr>
          <a:xfrm>
            <a:off x="256184" y="2883544"/>
            <a:ext cx="734417" cy="831181"/>
          </a:xfrm>
          <a:prstGeom prst="rect">
            <a:avLst/>
          </a:prstGeom>
        </p:spPr>
      </p:pic>
      <p:pic>
        <p:nvPicPr>
          <p:cNvPr id="13" name="Picture 12"/>
          <p:cNvPicPr>
            <a:picLocks noChangeAspect="1"/>
          </p:cNvPicPr>
          <p:nvPr/>
        </p:nvPicPr>
        <p:blipFill>
          <a:blip r:embed="rId8"/>
          <a:stretch>
            <a:fillRect/>
          </a:stretch>
        </p:blipFill>
        <p:spPr>
          <a:xfrm>
            <a:off x="7748203" y="1047363"/>
            <a:ext cx="742104" cy="748642"/>
          </a:xfrm>
          <a:prstGeom prst="rect">
            <a:avLst/>
          </a:prstGeom>
        </p:spPr>
      </p:pic>
    </p:spTree>
    <p:extLst>
      <p:ext uri="{BB962C8B-B14F-4D97-AF65-F5344CB8AC3E}">
        <p14:creationId xmlns:p14="http://schemas.microsoft.com/office/powerpoint/2010/main" val="38753385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fade">
                                      <p:cBhvr>
                                        <p:cTn id="31" dur="1000"/>
                                        <p:tgtEl>
                                          <p:spTgt spid="1031"/>
                                        </p:tgtEl>
                                      </p:cBhvr>
                                    </p:animEffect>
                                  </p:childTnLst>
                                </p:cTn>
                              </p:par>
                            </p:childTnLst>
                          </p:cTn>
                        </p:par>
                        <p:par>
                          <p:cTn id="32" fill="hold">
                            <p:stCondLst>
                              <p:cond delay="4500"/>
                            </p:stCondLst>
                            <p:childTnLst>
                              <p:par>
                                <p:cTn id="33" presetID="2" presetClass="entr" presetSubtype="2"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1+#ppt_w/2"/>
                                          </p:val>
                                        </p:tav>
                                        <p:tav tm="100000">
                                          <p:val>
                                            <p:strVal val="#ppt_x"/>
                                          </p:val>
                                        </p:tav>
                                      </p:tavLst>
                                    </p:anim>
                                    <p:anim calcmode="lin" valueType="num">
                                      <p:cBhvr additive="base">
                                        <p:cTn id="36" dur="10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055380" cy="1400530"/>
          </a:xfrm>
        </p:spPr>
        <p:txBody>
          <a:bodyPr/>
          <a:lstStyle/>
          <a:p>
            <a:pPr algn="ctr"/>
            <a:r>
              <a:rPr lang="en-US" dirty="0" smtClean="0">
                <a:latin typeface="+mn-lt"/>
              </a:rPr>
              <a:t>Targeting</a:t>
            </a:r>
            <a:r>
              <a:rPr lang="en-US" dirty="0" smtClean="0"/>
              <a:t> kids online</a:t>
            </a:r>
            <a:endParaRPr lang="en-US" dirty="0"/>
          </a:p>
        </p:txBody>
      </p:sp>
      <p:sp>
        <p:nvSpPr>
          <p:cNvPr id="8" name="Rectangle 7"/>
          <p:cNvSpPr/>
          <p:nvPr/>
        </p:nvSpPr>
        <p:spPr>
          <a:xfrm>
            <a:off x="4648201" y="6453161"/>
            <a:ext cx="4495800" cy="253916"/>
          </a:xfrm>
          <a:prstGeom prst="rect">
            <a:avLst/>
          </a:prstGeom>
        </p:spPr>
        <p:txBody>
          <a:bodyPr wrap="square">
            <a:spAutoFit/>
          </a:bodyPr>
          <a:lstStyle/>
          <a:p>
            <a:r>
              <a:rPr lang="en-US" sz="1050" i="1" dirty="0">
                <a:solidFill>
                  <a:schemeClr val="tx2"/>
                </a:solidFill>
              </a:rPr>
              <a:t>Image courtesy of </a:t>
            </a:r>
            <a:r>
              <a:rPr lang="en-US" sz="1050" i="1" dirty="0" err="1">
                <a:solidFill>
                  <a:schemeClr val="tx2"/>
                </a:solidFill>
              </a:rPr>
              <a:t>nenetus</a:t>
            </a:r>
            <a:r>
              <a:rPr lang="en-US" sz="1050" i="1" dirty="0">
                <a:solidFill>
                  <a:schemeClr val="tx2"/>
                </a:solidFill>
              </a:rPr>
              <a:t> </a:t>
            </a:r>
            <a:r>
              <a:rPr lang="en-US" sz="1050" i="1" dirty="0" smtClean="0">
                <a:solidFill>
                  <a:schemeClr val="tx2"/>
                </a:solidFill>
              </a:rPr>
              <a:t>and </a:t>
            </a:r>
            <a:r>
              <a:rPr lang="en-US" sz="1050" i="1" dirty="0" err="1" smtClean="0">
                <a:solidFill>
                  <a:schemeClr val="tx2"/>
                </a:solidFill>
              </a:rPr>
              <a:t>digitalart</a:t>
            </a:r>
            <a:r>
              <a:rPr lang="en-US" sz="1050" i="1" dirty="0" smtClean="0">
                <a:solidFill>
                  <a:schemeClr val="tx2"/>
                </a:solidFill>
              </a:rPr>
              <a:t> at </a:t>
            </a:r>
            <a:r>
              <a:rPr lang="en-US" sz="1050" i="1" dirty="0">
                <a:solidFill>
                  <a:schemeClr val="tx2"/>
                </a:solidFill>
              </a:rPr>
              <a:t>FreeDigitalPhotos.net</a:t>
            </a:r>
            <a:endParaRPr lang="en-US" sz="1050" dirty="0">
              <a:solidFill>
                <a:schemeClr val="tx2"/>
              </a:solidFill>
            </a:endParaRPr>
          </a:p>
        </p:txBody>
      </p:sp>
      <p:pic>
        <p:nvPicPr>
          <p:cNvPr id="4" name="Picture 3"/>
          <p:cNvPicPr>
            <a:picLocks noChangeAspect="1"/>
          </p:cNvPicPr>
          <p:nvPr/>
        </p:nvPicPr>
        <p:blipFill>
          <a:blip r:embed="rId3"/>
          <a:stretch>
            <a:fillRect/>
          </a:stretch>
        </p:blipFill>
        <p:spPr>
          <a:xfrm>
            <a:off x="731174" y="740279"/>
            <a:ext cx="894080" cy="894080"/>
          </a:xfrm>
          <a:prstGeom prst="rect">
            <a:avLst/>
          </a:prstGeom>
        </p:spPr>
      </p:pic>
      <p:pic>
        <p:nvPicPr>
          <p:cNvPr id="7" name="Picture 6"/>
          <p:cNvPicPr>
            <a:picLocks noChangeAspect="1"/>
          </p:cNvPicPr>
          <p:nvPr/>
        </p:nvPicPr>
        <p:blipFill>
          <a:blip r:embed="rId4"/>
          <a:stretch>
            <a:fillRect/>
          </a:stretch>
        </p:blipFill>
        <p:spPr>
          <a:xfrm>
            <a:off x="6849489" y="4250588"/>
            <a:ext cx="1384300" cy="1038225"/>
          </a:xfrm>
          <a:prstGeom prst="rect">
            <a:avLst/>
          </a:prstGeom>
        </p:spPr>
      </p:pic>
      <p:pic>
        <p:nvPicPr>
          <p:cNvPr id="9" name="Picture 8"/>
          <p:cNvPicPr>
            <a:picLocks noChangeAspect="1"/>
          </p:cNvPicPr>
          <p:nvPr/>
        </p:nvPicPr>
        <p:blipFill>
          <a:blip r:embed="rId5"/>
          <a:stretch>
            <a:fillRect/>
          </a:stretch>
        </p:blipFill>
        <p:spPr>
          <a:xfrm>
            <a:off x="412199" y="3076931"/>
            <a:ext cx="1039442" cy="868045"/>
          </a:xfrm>
          <a:prstGeom prst="rect">
            <a:avLst/>
          </a:prstGeom>
        </p:spPr>
      </p:pic>
      <p:pic>
        <p:nvPicPr>
          <p:cNvPr id="10" name="Picture 9"/>
          <p:cNvPicPr>
            <a:picLocks noChangeAspect="1"/>
          </p:cNvPicPr>
          <p:nvPr/>
        </p:nvPicPr>
        <p:blipFill>
          <a:blip r:embed="rId6"/>
          <a:stretch>
            <a:fillRect/>
          </a:stretch>
        </p:blipFill>
        <p:spPr>
          <a:xfrm>
            <a:off x="945546" y="4128926"/>
            <a:ext cx="1012190" cy="1012190"/>
          </a:xfrm>
          <a:prstGeom prst="rect">
            <a:avLst/>
          </a:prstGeom>
        </p:spPr>
      </p:pic>
      <p:pic>
        <p:nvPicPr>
          <p:cNvPr id="12" name="Picture 11"/>
          <p:cNvPicPr>
            <a:picLocks noChangeAspect="1"/>
          </p:cNvPicPr>
          <p:nvPr/>
        </p:nvPicPr>
        <p:blipFill>
          <a:blip r:embed="rId7"/>
          <a:stretch>
            <a:fillRect/>
          </a:stretch>
        </p:blipFill>
        <p:spPr>
          <a:xfrm>
            <a:off x="7485068" y="740279"/>
            <a:ext cx="1184263" cy="895789"/>
          </a:xfrm>
          <a:prstGeom prst="rect">
            <a:avLst/>
          </a:prstGeom>
        </p:spPr>
      </p:pic>
      <p:pic>
        <p:nvPicPr>
          <p:cNvPr id="15" name="Picture 14"/>
          <p:cNvPicPr>
            <a:picLocks noChangeAspect="1"/>
          </p:cNvPicPr>
          <p:nvPr/>
        </p:nvPicPr>
        <p:blipFill>
          <a:blip r:embed="rId8"/>
          <a:stretch>
            <a:fillRect/>
          </a:stretch>
        </p:blipFill>
        <p:spPr>
          <a:xfrm>
            <a:off x="7274050" y="1851316"/>
            <a:ext cx="1273187" cy="1073772"/>
          </a:xfrm>
          <a:prstGeom prst="rect">
            <a:avLst/>
          </a:prstGeom>
        </p:spPr>
      </p:pic>
      <p:pic>
        <p:nvPicPr>
          <p:cNvPr id="16" name="Picture 15"/>
          <p:cNvPicPr>
            <a:picLocks noChangeAspect="1"/>
          </p:cNvPicPr>
          <p:nvPr/>
        </p:nvPicPr>
        <p:blipFill>
          <a:blip r:embed="rId9"/>
          <a:stretch>
            <a:fillRect/>
          </a:stretch>
        </p:blipFill>
        <p:spPr>
          <a:xfrm>
            <a:off x="891177" y="1905024"/>
            <a:ext cx="1163240" cy="987957"/>
          </a:xfrm>
          <a:prstGeom prst="rect">
            <a:avLst/>
          </a:prstGeom>
        </p:spPr>
      </p:pic>
      <p:pic>
        <p:nvPicPr>
          <p:cNvPr id="17" name="Picture 16"/>
          <p:cNvPicPr>
            <a:picLocks noChangeAspect="1"/>
          </p:cNvPicPr>
          <p:nvPr/>
        </p:nvPicPr>
        <p:blipFill>
          <a:blip r:embed="rId10"/>
          <a:stretch>
            <a:fillRect/>
          </a:stretch>
        </p:blipFill>
        <p:spPr>
          <a:xfrm>
            <a:off x="1344140" y="5325066"/>
            <a:ext cx="1016401" cy="1016401"/>
          </a:xfrm>
          <a:prstGeom prst="rect">
            <a:avLst/>
          </a:prstGeom>
        </p:spPr>
      </p:pic>
      <p:pic>
        <p:nvPicPr>
          <p:cNvPr id="18" name="Picture 17"/>
          <p:cNvPicPr>
            <a:picLocks noChangeAspect="1"/>
          </p:cNvPicPr>
          <p:nvPr/>
        </p:nvPicPr>
        <p:blipFill>
          <a:blip r:embed="rId11"/>
          <a:stretch>
            <a:fillRect/>
          </a:stretch>
        </p:blipFill>
        <p:spPr>
          <a:xfrm>
            <a:off x="6865550" y="3231108"/>
            <a:ext cx="2000250" cy="695325"/>
          </a:xfrm>
          <a:prstGeom prst="rect">
            <a:avLst/>
          </a:prstGeom>
        </p:spPr>
      </p:pic>
      <p:pic>
        <p:nvPicPr>
          <p:cNvPr id="19" name="Picture 18"/>
          <p:cNvPicPr>
            <a:picLocks noChangeAspect="1"/>
          </p:cNvPicPr>
          <p:nvPr/>
        </p:nvPicPr>
        <p:blipFill>
          <a:blip r:embed="rId12"/>
          <a:stretch>
            <a:fillRect/>
          </a:stretch>
        </p:blipFill>
        <p:spPr>
          <a:xfrm>
            <a:off x="2683881" y="5569670"/>
            <a:ext cx="1208909" cy="910003"/>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8336" y="1391479"/>
            <a:ext cx="2655264" cy="3992878"/>
          </a:xfrm>
          <a:prstGeom prst="rect">
            <a:avLst/>
          </a:prstGeom>
        </p:spPr>
      </p:pic>
      <p:pic>
        <p:nvPicPr>
          <p:cNvPr id="21" name="Picture 20"/>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1047" y="1766662"/>
            <a:ext cx="2234565" cy="2128265"/>
          </a:xfrm>
          <a:prstGeom prst="rect">
            <a:avLst/>
          </a:prstGeom>
        </p:spPr>
      </p:pic>
    </p:spTree>
    <p:extLst>
      <p:ext uri="{BB962C8B-B14F-4D97-AF65-F5344CB8AC3E}">
        <p14:creationId xmlns:p14="http://schemas.microsoft.com/office/powerpoint/2010/main" val="41945795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 presetClass="entr" presetSubtype="9"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200" fill="hold"/>
                                        <p:tgtEl>
                                          <p:spTgt spid="16"/>
                                        </p:tgtEl>
                                        <p:attrNameLst>
                                          <p:attrName>ppt_x</p:attrName>
                                        </p:attrNameLst>
                                      </p:cBhvr>
                                      <p:tavLst>
                                        <p:tav tm="0">
                                          <p:val>
                                            <p:strVal val="0-#ppt_w/2"/>
                                          </p:val>
                                        </p:tav>
                                        <p:tav tm="100000">
                                          <p:val>
                                            <p:strVal val="#ppt_x"/>
                                          </p:val>
                                        </p:tav>
                                      </p:tavLst>
                                    </p:anim>
                                    <p:anim calcmode="lin" valueType="num">
                                      <p:cBhvr additive="base">
                                        <p:cTn id="17" dur="1200" fill="hold"/>
                                        <p:tgtEl>
                                          <p:spTgt spid="16"/>
                                        </p:tgtEl>
                                        <p:attrNameLst>
                                          <p:attrName>ppt_y</p:attrName>
                                        </p:attrNameLst>
                                      </p:cBhvr>
                                      <p:tavLst>
                                        <p:tav tm="0">
                                          <p:val>
                                            <p:strVal val="0-#ppt_h/2"/>
                                          </p:val>
                                        </p:tav>
                                        <p:tav tm="100000">
                                          <p:val>
                                            <p:strVal val="#ppt_y"/>
                                          </p:val>
                                        </p:tav>
                                      </p:tavLst>
                                    </p:anim>
                                  </p:childTnLst>
                                </p:cTn>
                              </p:par>
                            </p:childTnLst>
                          </p:cTn>
                        </p:par>
                        <p:par>
                          <p:cTn id="18" fill="hold">
                            <p:stCondLst>
                              <p:cond delay="3700"/>
                            </p:stCondLst>
                            <p:childTnLst>
                              <p:par>
                                <p:cTn id="19" presetID="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4200"/>
                            </p:stCondLst>
                            <p:childTnLst>
                              <p:par>
                                <p:cTn id="24" presetID="2" presetClass="entr" presetSubtype="1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par>
                          <p:cTn id="28" fill="hold">
                            <p:stCondLst>
                              <p:cond delay="4700"/>
                            </p:stCondLst>
                            <p:childTnLst>
                              <p:par>
                                <p:cTn id="29" presetID="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5200"/>
                            </p:stCondLst>
                            <p:childTnLst>
                              <p:par>
                                <p:cTn id="34" presetID="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5700"/>
                            </p:stCondLst>
                            <p:childTnLst>
                              <p:par>
                                <p:cTn id="39" presetID="2" presetClass="entr" presetSubtype="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par>
                          <p:cTn id="43" fill="hold">
                            <p:stCondLst>
                              <p:cond delay="62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childTnLst>
                          </p:cTn>
                        </p:par>
                        <p:par>
                          <p:cTn id="48" fill="hold">
                            <p:stCondLst>
                              <p:cond delay="6700"/>
                            </p:stCondLst>
                            <p:childTnLst>
                              <p:par>
                                <p:cTn id="49" presetID="2" presetClass="entr" presetSubtype="3"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childTnLst>
                          </p:cTn>
                        </p:par>
                        <p:par>
                          <p:cTn id="53" fill="hold">
                            <p:stCondLst>
                              <p:cond delay="7200"/>
                            </p:stCondLst>
                            <p:childTnLst>
                              <p:par>
                                <p:cTn id="54" presetID="2"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0-#ppt_h/2"/>
                                          </p:val>
                                        </p:tav>
                                        <p:tav tm="100000">
                                          <p:val>
                                            <p:strVal val="#ppt_y"/>
                                          </p:val>
                                        </p:tav>
                                      </p:tavLst>
                                    </p:anim>
                                  </p:childTnLst>
                                </p:cTn>
                              </p:par>
                            </p:childTnLst>
                          </p:cTn>
                        </p:par>
                        <p:par>
                          <p:cTn id="58" fill="hold">
                            <p:stCondLst>
                              <p:cond delay="77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278290" cy="1400530"/>
          </a:xfrm>
        </p:spPr>
        <p:txBody>
          <a:bodyPr/>
          <a:lstStyle/>
          <a:p>
            <a:r>
              <a:rPr lang="en-US" dirty="0"/>
              <a:t>Most children </a:t>
            </a:r>
            <a:r>
              <a:rPr lang="en-US" dirty="0" smtClean="0"/>
              <a:t>have poor diets</a:t>
            </a:r>
            <a:endParaRPr lang="en-US" dirty="0"/>
          </a:p>
        </p:txBody>
      </p:sp>
      <p:graphicFrame>
        <p:nvGraphicFramePr>
          <p:cNvPr id="4" name="Chart 3"/>
          <p:cNvGraphicFramePr/>
          <p:nvPr>
            <p:extLst>
              <p:ext uri="{D42A27DB-BD31-4B8C-83A1-F6EECF244321}">
                <p14:modId xmlns:p14="http://schemas.microsoft.com/office/powerpoint/2010/main" val="2321342090"/>
              </p:ext>
            </p:extLst>
          </p:nvPr>
        </p:nvGraphicFramePr>
        <p:xfrm>
          <a:off x="1181100" y="1828800"/>
          <a:ext cx="6781800" cy="45212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1312585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655" y="533400"/>
            <a:ext cx="6830490" cy="766482"/>
          </a:xfrm>
        </p:spPr>
        <p:txBody>
          <a:bodyPr/>
          <a:lstStyle/>
          <a:p>
            <a:pPr algn="ctr"/>
            <a:r>
              <a:rPr lang="en-US" dirty="0" smtClean="0"/>
              <a:t>Coke’s slumping sales</a:t>
            </a:r>
            <a:endParaRPr lang="en-US" dirty="0"/>
          </a:p>
        </p:txBody>
      </p:sp>
      <p:sp>
        <p:nvSpPr>
          <p:cNvPr id="3" name="Content Placeholder 2"/>
          <p:cNvSpPr>
            <a:spLocks noGrp="1"/>
          </p:cNvSpPr>
          <p:nvPr>
            <p:ph idx="1"/>
          </p:nvPr>
        </p:nvSpPr>
        <p:spPr>
          <a:xfrm>
            <a:off x="304800" y="1691668"/>
            <a:ext cx="8458200" cy="4785332"/>
          </a:xfrm>
        </p:spPr>
        <p:txBody>
          <a:bodyPr>
            <a:normAutofit/>
          </a:bodyPr>
          <a:lstStyle/>
          <a:p>
            <a:r>
              <a:rPr lang="en-US" sz="3200" dirty="0" smtClean="0"/>
              <a:t>Coke wanted to make a personal connection with teens </a:t>
            </a:r>
          </a:p>
          <a:p>
            <a:r>
              <a:rPr lang="en-US" sz="3200" dirty="0" smtClean="0"/>
              <a:t>“Share a Coke” campaign</a:t>
            </a:r>
          </a:p>
          <a:p>
            <a:pPr lvl="1"/>
            <a:r>
              <a:rPr lang="en-US" dirty="0" smtClean="0"/>
              <a:t> </a:t>
            </a:r>
            <a:r>
              <a:rPr lang="en-US" sz="2400" dirty="0" smtClean="0"/>
              <a:t>250 popular teen names on bottles</a:t>
            </a:r>
          </a:p>
          <a:p>
            <a:pPr lvl="1"/>
            <a:r>
              <a:rPr lang="en-US" sz="2400" dirty="0" smtClean="0"/>
              <a:t>Shared through social media </a:t>
            </a:r>
          </a:p>
          <a:p>
            <a:pPr lvl="2"/>
            <a:r>
              <a:rPr lang="en-US" sz="2000" dirty="0" smtClean="0"/>
              <a:t>Online celebrities </a:t>
            </a:r>
          </a:p>
          <a:p>
            <a:pPr lvl="2"/>
            <a:r>
              <a:rPr lang="en-US" sz="2000" dirty="0" smtClean="0"/>
              <a:t>Encouraged teens to post too</a:t>
            </a:r>
          </a:p>
          <a:p>
            <a:pPr marL="114302" indent="0">
              <a:spcBef>
                <a:spcPts val="3000"/>
              </a:spcBef>
              <a:buNone/>
            </a:pPr>
            <a:r>
              <a:rPr lang="en-US" sz="3600" dirty="0" smtClean="0">
                <a:solidFill>
                  <a:schemeClr val="tx2">
                    <a:lumMod val="75000"/>
                  </a:schemeClr>
                </a:solidFill>
              </a:rPr>
              <a:t>Success!</a:t>
            </a:r>
          </a:p>
          <a:p>
            <a:pPr lvl="3"/>
            <a:endParaRPr lang="en-US" dirty="0"/>
          </a:p>
        </p:txBody>
      </p:sp>
      <p:pic>
        <p:nvPicPr>
          <p:cNvPr id="6" name="Picture 5"/>
          <p:cNvPicPr>
            <a:picLocks noChangeAspect="1"/>
          </p:cNvPicPr>
          <p:nvPr/>
        </p:nvPicPr>
        <p:blipFill>
          <a:blip r:embed="rId3"/>
          <a:stretch>
            <a:fillRect/>
          </a:stretch>
        </p:blipFill>
        <p:spPr>
          <a:xfrm>
            <a:off x="6644663" y="4229544"/>
            <a:ext cx="2155508" cy="2126895"/>
          </a:xfrm>
          <a:prstGeom prst="rect">
            <a:avLst/>
          </a:prstGeom>
        </p:spPr>
      </p:pic>
      <p:pic>
        <p:nvPicPr>
          <p:cNvPr id="8" name="Picture 7"/>
          <p:cNvPicPr>
            <a:picLocks noChangeAspect="1"/>
          </p:cNvPicPr>
          <p:nvPr/>
        </p:nvPicPr>
        <p:blipFill>
          <a:blip r:embed="rId4"/>
          <a:stretch>
            <a:fillRect/>
          </a:stretch>
        </p:blipFill>
        <p:spPr>
          <a:xfrm>
            <a:off x="3579392" y="5335799"/>
            <a:ext cx="2288007" cy="990903"/>
          </a:xfrm>
          <a:prstGeom prst="rect">
            <a:avLst/>
          </a:prstGeom>
        </p:spPr>
      </p:pic>
    </p:spTree>
    <p:extLst>
      <p:ext uri="{BB962C8B-B14F-4D97-AF65-F5344CB8AC3E}">
        <p14:creationId xmlns:p14="http://schemas.microsoft.com/office/powerpoint/2010/main" val="3861661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par>
                          <p:cTn id="33" fill="hold">
                            <p:stCondLst>
                              <p:cond delay="12000"/>
                            </p:stCondLst>
                            <p:childTnLst>
                              <p:par>
                                <p:cTn id="34" presetID="10" presetClass="entr" presetSubtype="0"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par>
                          <p:cTn id="37" fill="hold">
                            <p:stCondLst>
                              <p:cond delay="14000"/>
                            </p:stCondLst>
                            <p:childTnLst>
                              <p:par>
                                <p:cTn id="38" presetID="10" presetClass="entr" presetSubtype="0" fill="hold"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3657600" cy="838200"/>
          </a:xfrm>
        </p:spPr>
        <p:txBody>
          <a:bodyPr/>
          <a:lstStyle/>
          <a:p>
            <a:r>
              <a:rPr lang="en-US" dirty="0" smtClean="0"/>
              <a:t>Mobile apps</a:t>
            </a:r>
            <a:endParaRPr lang="en-US" dirty="0"/>
          </a:p>
        </p:txBody>
      </p:sp>
      <p:pic>
        <p:nvPicPr>
          <p:cNvPr id="6" name="Picture 5"/>
          <p:cNvPicPr>
            <a:picLocks noChangeAspect="1"/>
          </p:cNvPicPr>
          <p:nvPr/>
        </p:nvPicPr>
        <p:blipFill>
          <a:blip r:embed="rId3"/>
          <a:stretch>
            <a:fillRect/>
          </a:stretch>
        </p:blipFill>
        <p:spPr>
          <a:xfrm>
            <a:off x="2299363" y="1374620"/>
            <a:ext cx="4343400" cy="4214312"/>
          </a:xfrm>
          <a:prstGeom prst="rect">
            <a:avLst/>
          </a:prstGeom>
          <a:effectLst>
            <a:reflection stA="14000" endPos="43000" dist="165100" dir="5400000" sy="-100000" algn="bl" rotWithShape="0"/>
          </a:effectLst>
        </p:spPr>
      </p:pic>
      <p:pic>
        <p:nvPicPr>
          <p:cNvPr id="2050" name="Picture 2" descr="http://intawards.vo.llnwd.net/o42/InternationlAwardS1/193/thumbs/46376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4674926" cy="3346653"/>
          </a:xfrm>
          <a:prstGeom prst="rect">
            <a:avLst/>
          </a:prstGeom>
          <a:noFill/>
          <a:effectLst>
            <a:reflection stA="14000" endPos="43000" dist="1651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5"/>
          <a:stretch>
            <a:fillRect/>
          </a:stretch>
        </p:blipFill>
        <p:spPr>
          <a:xfrm>
            <a:off x="3192099" y="1196107"/>
            <a:ext cx="2759801" cy="4856188"/>
          </a:xfrm>
          <a:prstGeom prst="rect">
            <a:avLst/>
          </a:prstGeom>
          <a:effectLst>
            <a:reflection stA="14000" endPos="43000" dist="165100" dir="5400000" sy="-100000" algn="bl" rotWithShape="0"/>
          </a:effectLst>
        </p:spPr>
      </p:pic>
      <p:pic>
        <p:nvPicPr>
          <p:cNvPr id="3" name="Picture 2"/>
          <p:cNvPicPr>
            <a:picLocks noChangeAspect="1"/>
          </p:cNvPicPr>
          <p:nvPr/>
        </p:nvPicPr>
        <p:blipFill>
          <a:blip r:embed="rId6"/>
          <a:stretch>
            <a:fillRect/>
          </a:stretch>
        </p:blipFill>
        <p:spPr>
          <a:xfrm>
            <a:off x="3352799" y="1438860"/>
            <a:ext cx="2286001" cy="4328586"/>
          </a:xfrm>
          <a:prstGeom prst="rect">
            <a:avLst/>
          </a:prstGeom>
          <a:effectLst>
            <a:reflection stA="14000" endPos="43000" dist="165100" dir="5400000" sy="-100000" algn="bl" rotWithShape="0"/>
          </a:effectLst>
        </p:spPr>
      </p:pic>
    </p:spTree>
    <p:extLst>
      <p:ext uri="{BB962C8B-B14F-4D97-AF65-F5344CB8AC3E}">
        <p14:creationId xmlns:p14="http://schemas.microsoft.com/office/powerpoint/2010/main" val="30998021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par>
                          <p:cTn id="24" fill="hold">
                            <p:stCondLst>
                              <p:cond delay="7000"/>
                            </p:stCondLst>
                            <p:childTnLst>
                              <p:par>
                                <p:cTn id="25" presetID="10" presetClass="exit" presetSubtype="0" fill="hold" nodeType="after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3372"/>
            <a:ext cx="8354490" cy="2214282"/>
          </a:xfrm>
        </p:spPr>
        <p:txBody>
          <a:bodyPr/>
          <a:lstStyle/>
          <a:p>
            <a:pPr algn="ctr"/>
            <a:r>
              <a:rPr lang="en-US" dirty="0"/>
              <a:t>Why </a:t>
            </a:r>
            <a:r>
              <a:rPr lang="en-US" dirty="0" smtClean="0"/>
              <a:t>should we be concerned?</a:t>
            </a:r>
            <a:endParaRPr lang="en-US" dirty="0"/>
          </a:p>
        </p:txBody>
      </p:sp>
      <p:pic>
        <p:nvPicPr>
          <p:cNvPr id="5" name="Picture 4"/>
          <p:cNvPicPr>
            <a:picLocks noChangeAspect="1"/>
          </p:cNvPicPr>
          <p:nvPr/>
        </p:nvPicPr>
        <p:blipFill>
          <a:blip r:embed="rId3"/>
          <a:stretch>
            <a:fillRect/>
          </a:stretch>
        </p:blipFill>
        <p:spPr>
          <a:xfrm>
            <a:off x="1524001" y="1830896"/>
            <a:ext cx="5992582" cy="3985067"/>
          </a:xfrm>
          <a:prstGeom prst="rect">
            <a:avLst/>
          </a:prstGeom>
        </p:spPr>
      </p:pic>
      <p:sp>
        <p:nvSpPr>
          <p:cNvPr id="6" name="Title 1"/>
          <p:cNvSpPr txBox="1">
            <a:spLocks/>
          </p:cNvSpPr>
          <p:nvPr/>
        </p:nvSpPr>
        <p:spPr>
          <a:xfrm>
            <a:off x="1395945" y="5943600"/>
            <a:ext cx="6477000" cy="5334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dirty="0" smtClean="0"/>
              <a:t>Photo credit: searchenginewatch.com/sew/how-to/2329883/google-display-ads-on-mobile-devices-how-to-avoid-the-erroneous-clicks-of-children</a:t>
            </a:r>
            <a:r>
              <a:rPr lang="en-US" sz="1050" dirty="0"/>
              <a:t>#</a:t>
            </a:r>
          </a:p>
        </p:txBody>
      </p:sp>
    </p:spTree>
    <p:extLst>
      <p:ext uri="{BB962C8B-B14F-4D97-AF65-F5344CB8AC3E}">
        <p14:creationId xmlns:p14="http://schemas.microsoft.com/office/powerpoint/2010/main" val="2350797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973490" cy="1400530"/>
          </a:xfrm>
        </p:spPr>
        <p:txBody>
          <a:bodyPr/>
          <a:lstStyle/>
          <a:p>
            <a:pPr algn="ctr"/>
            <a:r>
              <a:rPr lang="en-US" sz="3600" dirty="0" smtClean="0"/>
              <a:t>TV time is down, but internet is up</a:t>
            </a:r>
            <a:endParaRPr lang="en-US" dirty="0"/>
          </a:p>
        </p:txBody>
      </p:sp>
      <p:sp>
        <p:nvSpPr>
          <p:cNvPr id="3" name="Content Placeholder 2"/>
          <p:cNvSpPr>
            <a:spLocks noGrp="1"/>
          </p:cNvSpPr>
          <p:nvPr>
            <p:ph idx="1"/>
          </p:nvPr>
        </p:nvSpPr>
        <p:spPr>
          <a:xfrm>
            <a:off x="457200" y="1752600"/>
            <a:ext cx="8458200" cy="4218304"/>
          </a:xfrm>
        </p:spPr>
        <p:txBody>
          <a:bodyPr>
            <a:normAutofit lnSpcReduction="10000"/>
          </a:bodyPr>
          <a:lstStyle/>
          <a:p>
            <a:r>
              <a:rPr lang="en-US" sz="2600" dirty="0" smtClean="0"/>
              <a:t>92</a:t>
            </a:r>
            <a:r>
              <a:rPr lang="en-US" sz="2600" dirty="0"/>
              <a:t>% </a:t>
            </a:r>
            <a:r>
              <a:rPr lang="en-US" sz="2600" dirty="0" smtClean="0"/>
              <a:t>of teens </a:t>
            </a:r>
            <a:r>
              <a:rPr lang="en-US" sz="2600" dirty="0"/>
              <a:t>go online daily </a:t>
            </a:r>
            <a:endParaRPr lang="en-US" sz="2600" dirty="0" smtClean="0"/>
          </a:p>
          <a:p>
            <a:pPr>
              <a:spcBef>
                <a:spcPts val="2400"/>
              </a:spcBef>
            </a:pPr>
            <a:r>
              <a:rPr lang="en-US" sz="2600" dirty="0"/>
              <a:t>Even very young children go online daily</a:t>
            </a:r>
          </a:p>
          <a:p>
            <a:pPr lvl="1"/>
            <a:r>
              <a:rPr lang="en-US" sz="2400" dirty="0"/>
              <a:t>Three out of four children </a:t>
            </a:r>
            <a:r>
              <a:rPr lang="en-US" sz="2400" dirty="0">
                <a:solidFill>
                  <a:schemeClr val="tx2">
                    <a:lumMod val="75000"/>
                  </a:schemeClr>
                </a:solidFill>
              </a:rPr>
              <a:t>ages 6 to 9</a:t>
            </a:r>
          </a:p>
          <a:p>
            <a:pPr lvl="1"/>
            <a:r>
              <a:rPr lang="en-US" sz="2400" dirty="0"/>
              <a:t>Two out of four children </a:t>
            </a:r>
            <a:r>
              <a:rPr lang="en-US" sz="2400" dirty="0">
                <a:solidFill>
                  <a:schemeClr val="tx2">
                    <a:lumMod val="75000"/>
                  </a:schemeClr>
                </a:solidFill>
              </a:rPr>
              <a:t>age 5 and younger</a:t>
            </a:r>
          </a:p>
          <a:p>
            <a:pPr>
              <a:spcBef>
                <a:spcPts val="2400"/>
              </a:spcBef>
            </a:pPr>
            <a:r>
              <a:rPr lang="en-US" sz="2600" dirty="0" smtClean="0"/>
              <a:t>80</a:t>
            </a:r>
            <a:r>
              <a:rPr lang="en-US" sz="2600" dirty="0"/>
              <a:t>% of </a:t>
            </a:r>
            <a:r>
              <a:rPr lang="en-US" sz="2600" dirty="0" smtClean="0"/>
              <a:t>teens have social media profiles</a:t>
            </a:r>
          </a:p>
          <a:p>
            <a:pPr lvl="1"/>
            <a:r>
              <a:rPr lang="en-US" sz="2400" dirty="0" smtClean="0"/>
              <a:t>They spend over 1 hour on social media per day</a:t>
            </a:r>
            <a:endParaRPr lang="en-US" sz="2400" dirty="0"/>
          </a:p>
          <a:p>
            <a:pPr marL="342906" lvl="1" indent="-342906">
              <a:spcBef>
                <a:spcPts val="2400"/>
              </a:spcBef>
            </a:pPr>
            <a:r>
              <a:rPr lang="en-US" sz="2400" dirty="0" smtClean="0"/>
              <a:t>Over </a:t>
            </a:r>
            <a:r>
              <a:rPr lang="en-US" sz="2400" dirty="0"/>
              <a:t>7.5 million Facebook users are </a:t>
            </a:r>
            <a:r>
              <a:rPr lang="en-US" sz="2400" i="1" dirty="0">
                <a:solidFill>
                  <a:srgbClr val="00B0F0"/>
                </a:solidFill>
              </a:rPr>
              <a:t>12 years old or </a:t>
            </a:r>
            <a:r>
              <a:rPr lang="en-US" sz="2400" i="1" dirty="0" smtClean="0">
                <a:solidFill>
                  <a:srgbClr val="00B0F0"/>
                </a:solidFill>
              </a:rPr>
              <a:t>younger</a:t>
            </a:r>
            <a:endParaRPr lang="en-US" sz="2400" dirty="0"/>
          </a:p>
          <a:p>
            <a:pPr marL="0"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9578472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300"/>
                                        <p:tgtEl>
                                          <p:spTgt spid="3">
                                            <p:txEl>
                                              <p:pRg st="0" end="0"/>
                                            </p:txEl>
                                          </p:spTgt>
                                        </p:tgtEl>
                                      </p:cBhvr>
                                    </p:animEffect>
                                  </p:childTnLst>
                                </p:cTn>
                              </p:par>
                            </p:childTnLst>
                          </p:cTn>
                        </p:par>
                        <p:par>
                          <p:cTn id="8" fill="hold">
                            <p:stCondLst>
                              <p:cond delay="23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3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3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973490" cy="1400530"/>
          </a:xfrm>
        </p:spPr>
        <p:txBody>
          <a:bodyPr/>
          <a:lstStyle/>
          <a:p>
            <a:pPr algn="ctr"/>
            <a:r>
              <a:rPr lang="en-US" sz="3600" dirty="0" smtClean="0"/>
              <a:t>More and more of that screen time is on mobile devices</a:t>
            </a:r>
            <a:endParaRPr lang="en-US" dirty="0"/>
          </a:p>
        </p:txBody>
      </p:sp>
      <p:sp>
        <p:nvSpPr>
          <p:cNvPr id="3" name="Content Placeholder 2"/>
          <p:cNvSpPr>
            <a:spLocks noGrp="1"/>
          </p:cNvSpPr>
          <p:nvPr>
            <p:ph idx="1"/>
          </p:nvPr>
        </p:nvSpPr>
        <p:spPr>
          <a:xfrm>
            <a:off x="228600" y="1676400"/>
            <a:ext cx="8610600" cy="4852353"/>
          </a:xfrm>
        </p:spPr>
        <p:txBody>
          <a:bodyPr>
            <a:normAutofit/>
          </a:bodyPr>
          <a:lstStyle/>
          <a:p>
            <a:pPr marL="0" indent="0">
              <a:buNone/>
            </a:pPr>
            <a:endParaRPr lang="en-US" sz="2400" dirty="0" smtClean="0"/>
          </a:p>
          <a:p>
            <a:pPr marL="742958" lvl="2" indent="-342900"/>
            <a:r>
              <a:rPr lang="en-US" sz="2400" dirty="0" smtClean="0"/>
              <a:t>Mobile devices account for almost half of the time that teens spend with screens</a:t>
            </a:r>
            <a:endParaRPr lang="en-US" sz="2400" dirty="0" smtClean="0">
              <a:solidFill>
                <a:schemeClr val="tx2"/>
              </a:solidFill>
            </a:endParaRPr>
          </a:p>
          <a:p>
            <a:pPr lvl="1">
              <a:spcBef>
                <a:spcPts val="2400"/>
              </a:spcBef>
            </a:pPr>
            <a:r>
              <a:rPr lang="en-US" sz="2400" dirty="0" smtClean="0"/>
              <a:t>Nine out of ten teens access the internet on a mobile phone </a:t>
            </a:r>
            <a:r>
              <a:rPr lang="en-US" sz="2400" smtClean="0"/>
              <a:t>or tablet</a:t>
            </a:r>
            <a:endParaRPr lang="en-US" sz="2400" dirty="0" smtClean="0"/>
          </a:p>
          <a:p>
            <a:pPr marL="457207" lvl="1" indent="0">
              <a:buNone/>
            </a:pPr>
            <a:endParaRPr lang="en-US" sz="2400" dirty="0" smtClean="0"/>
          </a:p>
          <a:p>
            <a:pPr marL="457207" lvl="1" indent="0">
              <a:buNone/>
            </a:pPr>
            <a:endParaRPr lang="en-US" sz="2100" dirty="0"/>
          </a:p>
          <a:p>
            <a:pPr marL="0" indent="0">
              <a:buNone/>
            </a:pPr>
            <a:endParaRPr lang="en-US" dirty="0" smtClean="0">
              <a:solidFill>
                <a:srgbClr val="FFFFFF"/>
              </a:solidFill>
            </a:endParaRP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3"/>
          <a:stretch>
            <a:fillRect/>
          </a:stretch>
        </p:blipFill>
        <p:spPr>
          <a:xfrm>
            <a:off x="2438400" y="4203480"/>
            <a:ext cx="4267200" cy="2483069"/>
          </a:xfrm>
          <a:prstGeom prst="rect">
            <a:avLst/>
          </a:prstGeom>
        </p:spPr>
      </p:pic>
    </p:spTree>
    <p:extLst>
      <p:ext uri="{BB962C8B-B14F-4D97-AF65-F5344CB8AC3E}">
        <p14:creationId xmlns:p14="http://schemas.microsoft.com/office/powerpoint/2010/main" val="35223335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853248"/>
            <a:ext cx="8458200" cy="4776153"/>
          </a:xfrm>
        </p:spPr>
        <p:txBody>
          <a:bodyPr>
            <a:normAutofit/>
          </a:bodyPr>
          <a:lstStyle/>
          <a:p>
            <a:pPr marL="0" indent="0">
              <a:buNone/>
            </a:pPr>
            <a:endParaRPr lang="en-US" sz="2400" dirty="0" smtClean="0"/>
          </a:p>
          <a:p>
            <a:pPr marL="457207" lvl="1" indent="0">
              <a:buNone/>
            </a:pPr>
            <a:endParaRPr lang="en-US" sz="2100" dirty="0"/>
          </a:p>
          <a:p>
            <a:pPr marL="0" indent="0">
              <a:buNone/>
            </a:pPr>
            <a:endParaRPr lang="en-US" dirty="0" smtClean="0">
              <a:solidFill>
                <a:srgbClr val="FFFFFF"/>
              </a:solidFill>
            </a:endParaRP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sp>
        <p:nvSpPr>
          <p:cNvPr id="5" name="Title 1"/>
          <p:cNvSpPr txBox="1">
            <a:spLocks/>
          </p:cNvSpPr>
          <p:nvPr/>
        </p:nvSpPr>
        <p:spPr>
          <a:xfrm>
            <a:off x="637110" y="2561870"/>
            <a:ext cx="7973490"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Companies can now market to kids 24/7</a:t>
            </a:r>
            <a:endParaRPr lang="en-US" dirty="0"/>
          </a:p>
        </p:txBody>
      </p:sp>
    </p:spTree>
    <p:extLst>
      <p:ext uri="{BB962C8B-B14F-4D97-AF65-F5344CB8AC3E}">
        <p14:creationId xmlns:p14="http://schemas.microsoft.com/office/powerpoint/2010/main" val="361318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125890" cy="990600"/>
          </a:xfrm>
        </p:spPr>
        <p:txBody>
          <a:bodyPr/>
          <a:lstStyle/>
          <a:p>
            <a:pPr algn="ctr"/>
            <a:r>
              <a:rPr lang="en-US" dirty="0" smtClean="0"/>
              <a:t>   This is advertising in disguise</a:t>
            </a:r>
            <a:endParaRPr lang="en-US" dirty="0"/>
          </a:p>
        </p:txBody>
      </p:sp>
      <p:sp>
        <p:nvSpPr>
          <p:cNvPr id="7" name="TextBox 6"/>
          <p:cNvSpPr txBox="1"/>
          <p:nvPr/>
        </p:nvSpPr>
        <p:spPr>
          <a:xfrm>
            <a:off x="624349" y="3429000"/>
            <a:ext cx="8165746" cy="1200329"/>
          </a:xfrm>
          <a:prstGeom prst="rect">
            <a:avLst/>
          </a:prstGeom>
          <a:noFill/>
        </p:spPr>
        <p:txBody>
          <a:bodyPr wrap="square" rtlCol="0">
            <a:spAutoFit/>
          </a:bodyPr>
          <a:lstStyle/>
          <a:p>
            <a:r>
              <a:rPr lang="en-US" sz="2400" dirty="0" smtClean="0"/>
              <a:t>Advertising hidden </a:t>
            </a:r>
            <a:r>
              <a:rPr lang="en-US" sz="2400" dirty="0"/>
              <a:t>as something else – like a fun game or a post from a </a:t>
            </a:r>
            <a:r>
              <a:rPr lang="en-US" sz="2400" dirty="0" smtClean="0"/>
              <a:t>friend – </a:t>
            </a:r>
            <a:r>
              <a:rPr lang="en-US" sz="2400" b="1" dirty="0" smtClean="0">
                <a:solidFill>
                  <a:srgbClr val="B4DCFA"/>
                </a:solidFill>
              </a:rPr>
              <a:t>is harder to resist</a:t>
            </a:r>
            <a:endParaRPr lang="en-US" sz="2400" b="1" dirty="0">
              <a:solidFill>
                <a:srgbClr val="B4DCFA"/>
              </a:solidFill>
            </a:endParaRPr>
          </a:p>
          <a:p>
            <a:endParaRPr lang="en-US" sz="2400" dirty="0"/>
          </a:p>
        </p:txBody>
      </p:sp>
      <p:sp>
        <p:nvSpPr>
          <p:cNvPr id="11" name="TextBox 10"/>
          <p:cNvSpPr txBox="1"/>
          <p:nvPr/>
        </p:nvSpPr>
        <p:spPr>
          <a:xfrm>
            <a:off x="624349" y="5105400"/>
            <a:ext cx="8494633" cy="830997"/>
          </a:xfrm>
          <a:prstGeom prst="rect">
            <a:avLst/>
          </a:prstGeom>
          <a:noFill/>
        </p:spPr>
        <p:txBody>
          <a:bodyPr wrap="none" rtlCol="0">
            <a:spAutoFit/>
          </a:bodyPr>
          <a:lstStyle/>
          <a:p>
            <a:r>
              <a:rPr lang="en-US" sz="2400" dirty="0"/>
              <a:t>Viral marketing </a:t>
            </a:r>
            <a:r>
              <a:rPr lang="en-US" sz="2400" dirty="0" smtClean="0"/>
              <a:t>gets </a:t>
            </a:r>
            <a:r>
              <a:rPr lang="en-US" sz="2400" b="1" dirty="0">
                <a:solidFill>
                  <a:schemeClr val="accent2">
                    <a:lumMod val="40000"/>
                    <a:lumOff val="60000"/>
                  </a:schemeClr>
                </a:solidFill>
              </a:rPr>
              <a:t>kids to advertise to each </a:t>
            </a:r>
            <a:r>
              <a:rPr lang="en-US" sz="2400" b="1" dirty="0" smtClean="0">
                <a:solidFill>
                  <a:schemeClr val="accent2">
                    <a:lumMod val="40000"/>
                    <a:lumOff val="60000"/>
                  </a:schemeClr>
                </a:solidFill>
              </a:rPr>
              <a:t>other</a:t>
            </a:r>
            <a:r>
              <a:rPr lang="en-US" sz="2400" dirty="0" smtClean="0"/>
              <a:t> </a:t>
            </a:r>
            <a:r>
              <a:rPr lang="en-US" sz="2400" dirty="0"/>
              <a:t>	</a:t>
            </a:r>
          </a:p>
          <a:p>
            <a:endParaRPr lang="en-US" sz="2400" dirty="0"/>
          </a:p>
        </p:txBody>
      </p:sp>
      <p:sp>
        <p:nvSpPr>
          <p:cNvPr id="12" name="TextBox 11"/>
          <p:cNvSpPr txBox="1"/>
          <p:nvPr/>
        </p:nvSpPr>
        <p:spPr>
          <a:xfrm>
            <a:off x="555702" y="1715429"/>
            <a:ext cx="8165746" cy="1200329"/>
          </a:xfrm>
          <a:prstGeom prst="rect">
            <a:avLst/>
          </a:prstGeom>
          <a:noFill/>
        </p:spPr>
        <p:txBody>
          <a:bodyPr wrap="square" rtlCol="0">
            <a:spAutoFit/>
          </a:bodyPr>
          <a:lstStyle/>
          <a:p>
            <a:r>
              <a:rPr lang="en-US" sz="2400" dirty="0" smtClean="0"/>
              <a:t>Children and teens are less likely to recognize digital advertising as a message aimed </a:t>
            </a:r>
            <a:r>
              <a:rPr lang="en-US" sz="2400" b="1" dirty="0" smtClean="0">
                <a:solidFill>
                  <a:schemeClr val="tx2"/>
                </a:solidFill>
              </a:rPr>
              <a:t>to influence them</a:t>
            </a:r>
            <a:endParaRPr lang="en-US" sz="2400" b="1" dirty="0">
              <a:solidFill>
                <a:schemeClr val="tx2"/>
              </a:solidFill>
            </a:endParaRPr>
          </a:p>
          <a:p>
            <a:endParaRPr lang="en-US" sz="2400" dirty="0"/>
          </a:p>
        </p:txBody>
      </p:sp>
    </p:spTree>
    <p:extLst>
      <p:ext uri="{BB962C8B-B14F-4D97-AF65-F5344CB8AC3E}">
        <p14:creationId xmlns:p14="http://schemas.microsoft.com/office/powerpoint/2010/main" val="7228257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070"/>
            <a:ext cx="8382000" cy="1400530"/>
          </a:xfrm>
        </p:spPr>
        <p:txBody>
          <a:bodyPr/>
          <a:lstStyle/>
          <a:p>
            <a:pPr algn="ctr"/>
            <a:r>
              <a:rPr lang="en-US" sz="4000" dirty="0" smtClean="0"/>
              <a:t>Is this fair? </a:t>
            </a:r>
            <a:endParaRPr lang="en-US" sz="1050" dirty="0"/>
          </a:p>
        </p:txBody>
      </p:sp>
      <p:sp>
        <p:nvSpPr>
          <p:cNvPr id="3" name="TextBox 2"/>
          <p:cNvSpPr txBox="1"/>
          <p:nvPr/>
        </p:nvSpPr>
        <p:spPr>
          <a:xfrm>
            <a:off x="457200" y="1828800"/>
            <a:ext cx="5715000" cy="1754326"/>
          </a:xfrm>
          <a:prstGeom prst="rect">
            <a:avLst/>
          </a:prstGeom>
          <a:noFill/>
        </p:spPr>
        <p:txBody>
          <a:bodyPr wrap="square" rtlCol="0">
            <a:spAutoFit/>
          </a:bodyPr>
          <a:lstStyle/>
          <a:p>
            <a:r>
              <a:rPr lang="en-US" sz="2400" dirty="0" smtClean="0"/>
              <a:t>“Teens </a:t>
            </a:r>
            <a:r>
              <a:rPr lang="en-US" sz="2400" dirty="0"/>
              <a:t>revere the trusted online personalities that they follow in the same way they do the most popular kids in school."</a:t>
            </a:r>
          </a:p>
          <a:p>
            <a:r>
              <a:rPr lang="en-US" sz="1200" dirty="0" smtClean="0"/>
              <a:t>Tim </a:t>
            </a:r>
            <a:r>
              <a:rPr lang="en-US" sz="1200" dirty="0"/>
              <a:t>McMullen, founder and CEO of advertising agency </a:t>
            </a:r>
            <a:r>
              <a:rPr lang="en-US" sz="1200" dirty="0" err="1" smtClean="0">
                <a:hlinkClick r:id="rId3"/>
              </a:rPr>
              <a:t>redpepper</a:t>
            </a:r>
            <a:r>
              <a:rPr lang="en-US" sz="1200" dirty="0" smtClean="0"/>
              <a:t> </a:t>
            </a:r>
            <a:endParaRPr lang="en-US" sz="1200" dirty="0"/>
          </a:p>
        </p:txBody>
      </p:sp>
      <p:sp>
        <p:nvSpPr>
          <p:cNvPr id="5" name="TextBox 4"/>
          <p:cNvSpPr txBox="1"/>
          <p:nvPr/>
        </p:nvSpPr>
        <p:spPr>
          <a:xfrm>
            <a:off x="3124200" y="4343400"/>
            <a:ext cx="5334000" cy="2031325"/>
          </a:xfrm>
          <a:prstGeom prst="rect">
            <a:avLst/>
          </a:prstGeom>
          <a:noFill/>
        </p:spPr>
        <p:txBody>
          <a:bodyPr wrap="square" rtlCol="0">
            <a:spAutoFit/>
          </a:bodyPr>
          <a:lstStyle/>
          <a:p>
            <a:r>
              <a:rPr lang="en-US" dirty="0" smtClean="0"/>
              <a:t>“</a:t>
            </a:r>
            <a:r>
              <a:rPr lang="en-US" sz="2400" dirty="0" smtClean="0"/>
              <a:t>Teens </a:t>
            </a:r>
            <a:r>
              <a:rPr lang="en-US" sz="2400" dirty="0"/>
              <a:t>are constantly searching for </a:t>
            </a:r>
            <a:r>
              <a:rPr lang="en-US" sz="2400" dirty="0" smtClean="0"/>
              <a:t>affirmation…a </a:t>
            </a:r>
            <a:r>
              <a:rPr lang="en-US" sz="2400" dirty="0"/>
              <a:t>simple social engagement is all it takes to make them feel </a:t>
            </a:r>
            <a:r>
              <a:rPr lang="en-US" sz="2400" dirty="0" smtClean="0"/>
              <a:t>special.”</a:t>
            </a:r>
          </a:p>
          <a:p>
            <a:r>
              <a:rPr lang="en-US" sz="1200" dirty="0"/>
              <a:t>Tim McMullen, founder and CEO of advertising agency </a:t>
            </a:r>
            <a:r>
              <a:rPr lang="en-US" sz="1200" dirty="0" err="1">
                <a:hlinkClick r:id="rId3"/>
              </a:rPr>
              <a:t>redpepper</a:t>
            </a:r>
            <a:r>
              <a:rPr lang="en-US" sz="1200" dirty="0"/>
              <a:t> </a:t>
            </a:r>
          </a:p>
          <a:p>
            <a:endParaRPr lang="en-US" dirty="0"/>
          </a:p>
        </p:txBody>
      </p:sp>
    </p:spTree>
    <p:extLst>
      <p:ext uri="{BB962C8B-B14F-4D97-AF65-F5344CB8AC3E}">
        <p14:creationId xmlns:p14="http://schemas.microsoft.com/office/powerpoint/2010/main" val="26850149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2133600"/>
            <a:ext cx="7848600" cy="2369880"/>
          </a:xfrm>
          <a:prstGeom prst="rect">
            <a:avLst/>
          </a:prstGeom>
        </p:spPr>
        <p:txBody>
          <a:bodyPr wrap="square">
            <a:spAutoFit/>
          </a:bodyPr>
          <a:lstStyle/>
          <a:p>
            <a:r>
              <a:rPr lang="en-US" sz="3600" dirty="0">
                <a:solidFill>
                  <a:schemeClr val="tx2"/>
                </a:solidFill>
                <a:effectLst>
                  <a:outerShdw blurRad="50800" dist="889000" dir="900000" algn="tl" rotWithShape="0">
                    <a:srgbClr val="000000">
                      <a:alpha val="12000"/>
                    </a:srgbClr>
                  </a:outerShdw>
                </a:effectLst>
              </a:rPr>
              <a:t>What can </a:t>
            </a:r>
            <a:r>
              <a:rPr lang="en-US" sz="4000" b="1" dirty="0">
                <a:solidFill>
                  <a:schemeClr val="tx2"/>
                </a:solidFill>
                <a:effectLst>
                  <a:outerShdw blurRad="50800" dist="889000" dir="900000" algn="tl" rotWithShape="0">
                    <a:srgbClr val="000000">
                      <a:alpha val="12000"/>
                    </a:srgbClr>
                  </a:outerShdw>
                </a:effectLst>
              </a:rPr>
              <a:t>YOU</a:t>
            </a:r>
            <a:r>
              <a:rPr lang="en-US" sz="3600" dirty="0">
                <a:solidFill>
                  <a:schemeClr val="tx2"/>
                </a:solidFill>
                <a:effectLst>
                  <a:outerShdw blurRad="50800" dist="889000" dir="900000" algn="tl" rotWithShape="0">
                    <a:srgbClr val="000000">
                      <a:alpha val="12000"/>
                    </a:srgbClr>
                  </a:outerShdw>
                </a:effectLst>
              </a:rPr>
              <a:t> do to </a:t>
            </a:r>
            <a:r>
              <a:rPr lang="en-US" sz="3600" dirty="0" smtClean="0">
                <a:solidFill>
                  <a:schemeClr val="tx2"/>
                </a:solidFill>
                <a:effectLst>
                  <a:outerShdw blurRad="50800" dist="889000" dir="900000" algn="tl" rotWithShape="0">
                    <a:srgbClr val="000000">
                      <a:alpha val="12000"/>
                    </a:srgbClr>
                  </a:outerShdw>
                </a:effectLst>
              </a:rPr>
              <a:t>reduce unhealthy </a:t>
            </a:r>
            <a:r>
              <a:rPr lang="en-US" sz="3600" dirty="0">
                <a:solidFill>
                  <a:schemeClr val="tx2"/>
                </a:solidFill>
                <a:effectLst>
                  <a:outerShdw blurRad="50800" dist="889000" dir="900000" algn="tl" rotWithShape="0">
                    <a:srgbClr val="000000">
                      <a:alpha val="12000"/>
                    </a:srgbClr>
                  </a:outerShdw>
                </a:effectLst>
              </a:rPr>
              <a:t>food and beverage </a:t>
            </a:r>
            <a:r>
              <a:rPr lang="en-US" sz="3600" dirty="0" smtClean="0">
                <a:solidFill>
                  <a:schemeClr val="tx2"/>
                </a:solidFill>
                <a:effectLst>
                  <a:outerShdw blurRad="50800" dist="889000" dir="900000" algn="tl" rotWithShape="0">
                    <a:srgbClr val="000000">
                      <a:alpha val="12000"/>
                    </a:srgbClr>
                  </a:outerShdw>
                </a:effectLst>
              </a:rPr>
              <a:t>digital marketing to children and teens?</a:t>
            </a:r>
            <a:endParaRPr lang="en-US" sz="3600" dirty="0">
              <a:solidFill>
                <a:schemeClr val="tx2"/>
              </a:solidFill>
              <a:effectLst>
                <a:outerShdw blurRad="50800" dist="889000" dir="900000" algn="tl" rotWithShape="0">
                  <a:srgbClr val="000000">
                    <a:alpha val="12000"/>
                  </a:srgbClr>
                </a:outerShdw>
              </a:effectLst>
            </a:endParaRPr>
          </a:p>
        </p:txBody>
      </p:sp>
    </p:spTree>
    <p:extLst>
      <p:ext uri="{BB962C8B-B14F-4D97-AF65-F5344CB8AC3E}">
        <p14:creationId xmlns:p14="http://schemas.microsoft.com/office/powerpoint/2010/main" val="40462134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home</a:t>
            </a:r>
            <a:endParaRPr lang="en-US" dirty="0"/>
          </a:p>
        </p:txBody>
      </p:sp>
      <p:sp>
        <p:nvSpPr>
          <p:cNvPr id="4" name="TextBox 3"/>
          <p:cNvSpPr txBox="1"/>
          <p:nvPr/>
        </p:nvSpPr>
        <p:spPr>
          <a:xfrm>
            <a:off x="1143000" y="1929824"/>
            <a:ext cx="966931" cy="584776"/>
          </a:xfrm>
          <a:prstGeom prst="rect">
            <a:avLst/>
          </a:prstGeom>
          <a:noFill/>
        </p:spPr>
        <p:txBody>
          <a:bodyPr wrap="none" rtlCol="0">
            <a:spAutoFit/>
          </a:bodyPr>
          <a:lstStyle/>
          <a:p>
            <a:r>
              <a:rPr lang="en-US" sz="3200" b="1" dirty="0" smtClean="0">
                <a:solidFill>
                  <a:srgbClr val="B4DCFA"/>
                </a:solidFill>
              </a:rPr>
              <a:t>Talk</a:t>
            </a:r>
            <a:endParaRPr lang="en-US" sz="2400" dirty="0"/>
          </a:p>
        </p:txBody>
      </p:sp>
      <p:sp>
        <p:nvSpPr>
          <p:cNvPr id="5" name="TextBox 4"/>
          <p:cNvSpPr txBox="1"/>
          <p:nvPr/>
        </p:nvSpPr>
        <p:spPr>
          <a:xfrm>
            <a:off x="1295400" y="3352800"/>
            <a:ext cx="7210628" cy="954107"/>
          </a:xfrm>
          <a:prstGeom prst="rect">
            <a:avLst/>
          </a:prstGeom>
          <a:noFill/>
        </p:spPr>
        <p:txBody>
          <a:bodyPr wrap="none" rtlCol="0">
            <a:spAutoFit/>
          </a:bodyPr>
          <a:lstStyle/>
          <a:p>
            <a:r>
              <a:rPr lang="en-US" sz="2800" b="1" dirty="0" smtClean="0">
                <a:solidFill>
                  <a:schemeClr val="tx2"/>
                </a:solidFill>
              </a:rPr>
              <a:t>Explain</a:t>
            </a:r>
            <a:r>
              <a:rPr lang="en-US" sz="2800" dirty="0" smtClean="0"/>
              <a:t> what advertisers are trying to do </a:t>
            </a:r>
          </a:p>
          <a:p>
            <a:r>
              <a:rPr lang="en-US" sz="2800" dirty="0" smtClean="0"/>
              <a:t>using digital media</a:t>
            </a:r>
          </a:p>
        </p:txBody>
      </p:sp>
      <p:pic>
        <p:nvPicPr>
          <p:cNvPr id="3" name="Picture 2" descr="at-ho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227" y="4191000"/>
            <a:ext cx="3296325" cy="2316542"/>
          </a:xfrm>
          <a:prstGeom prst="rect">
            <a:avLst/>
          </a:prstGeom>
        </p:spPr>
      </p:pic>
      <p:sp>
        <p:nvSpPr>
          <p:cNvPr id="7" name="Rectangle 6"/>
          <p:cNvSpPr/>
          <p:nvPr/>
        </p:nvSpPr>
        <p:spPr>
          <a:xfrm>
            <a:off x="2057400" y="1991380"/>
            <a:ext cx="6748963" cy="954107"/>
          </a:xfrm>
          <a:prstGeom prst="rect">
            <a:avLst/>
          </a:prstGeom>
        </p:spPr>
        <p:txBody>
          <a:bodyPr wrap="none">
            <a:spAutoFit/>
          </a:bodyPr>
          <a:lstStyle/>
          <a:p>
            <a:r>
              <a:rPr lang="en-US" sz="2800" dirty="0"/>
              <a:t>to your </a:t>
            </a:r>
            <a:r>
              <a:rPr lang="en-US" sz="2800" dirty="0" smtClean="0"/>
              <a:t>kids. Understand how they are</a:t>
            </a:r>
          </a:p>
          <a:p>
            <a:r>
              <a:rPr lang="en-US" sz="2800" dirty="0"/>
              <a:t>u</a:t>
            </a:r>
            <a:r>
              <a:rPr lang="en-US" sz="2800" dirty="0" smtClean="0"/>
              <a:t>sing digital devices </a:t>
            </a:r>
            <a:endParaRPr lang="en-US" sz="2800" dirty="0"/>
          </a:p>
        </p:txBody>
      </p:sp>
    </p:spTree>
    <p:extLst>
      <p:ext uri="{BB962C8B-B14F-4D97-AF65-F5344CB8AC3E}">
        <p14:creationId xmlns:p14="http://schemas.microsoft.com/office/powerpoint/2010/main" val="10366390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278290" cy="1400530"/>
          </a:xfrm>
        </p:spPr>
        <p:txBody>
          <a:bodyPr/>
          <a:lstStyle/>
          <a:p>
            <a:pPr algn="ctr"/>
            <a:r>
              <a:rPr lang="en-US" dirty="0" smtClean="0"/>
              <a:t>They eat too many high-sugar high-fat foods</a:t>
            </a:r>
            <a:endParaRPr lang="en-US" dirty="0"/>
          </a:p>
        </p:txBody>
      </p:sp>
      <p:graphicFrame>
        <p:nvGraphicFramePr>
          <p:cNvPr id="5" name="Chart 4"/>
          <p:cNvGraphicFramePr/>
          <p:nvPr>
            <p:extLst>
              <p:ext uri="{D42A27DB-BD31-4B8C-83A1-F6EECF244321}">
                <p14:modId xmlns:p14="http://schemas.microsoft.com/office/powerpoint/2010/main" val="2570733429"/>
              </p:ext>
            </p:extLst>
          </p:nvPr>
        </p:nvGraphicFramePr>
        <p:xfrm>
          <a:off x="1524000" y="18796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Left Arrow 5"/>
          <p:cNvSpPr/>
          <p:nvPr/>
        </p:nvSpPr>
        <p:spPr>
          <a:xfrm>
            <a:off x="6096000" y="3124200"/>
            <a:ext cx="2819400" cy="17526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Most empty calories in kids’ diets come from:</a:t>
            </a:r>
            <a:endParaRPr lang="en-US" dirty="0"/>
          </a:p>
        </p:txBody>
      </p:sp>
      <p:sp>
        <p:nvSpPr>
          <p:cNvPr id="7" name="TextBox 6"/>
          <p:cNvSpPr txBox="1"/>
          <p:nvPr/>
        </p:nvSpPr>
        <p:spPr>
          <a:xfrm>
            <a:off x="7162800" y="5710535"/>
            <a:ext cx="1066800" cy="461665"/>
          </a:xfrm>
          <a:prstGeom prst="rect">
            <a:avLst/>
          </a:prstGeom>
          <a:noFill/>
        </p:spPr>
        <p:txBody>
          <a:bodyPr wrap="square" rtlCol="0">
            <a:spAutoFit/>
          </a:bodyPr>
          <a:lstStyle/>
          <a:p>
            <a:r>
              <a:rPr lang="en-US" sz="2400" dirty="0" smtClean="0"/>
              <a:t>soda</a:t>
            </a:r>
            <a:endParaRPr lang="en-US" sz="2400" dirty="0"/>
          </a:p>
        </p:txBody>
      </p:sp>
      <p:sp>
        <p:nvSpPr>
          <p:cNvPr id="8" name="TextBox 7"/>
          <p:cNvSpPr txBox="1"/>
          <p:nvPr/>
        </p:nvSpPr>
        <p:spPr>
          <a:xfrm>
            <a:off x="7162800" y="5304135"/>
            <a:ext cx="1752600" cy="461665"/>
          </a:xfrm>
          <a:prstGeom prst="rect">
            <a:avLst/>
          </a:prstGeom>
          <a:noFill/>
        </p:spPr>
        <p:txBody>
          <a:bodyPr wrap="square" rtlCol="0">
            <a:spAutoFit/>
          </a:bodyPr>
          <a:lstStyle/>
          <a:p>
            <a:r>
              <a:rPr lang="en-US" sz="2400" dirty="0"/>
              <a:t>f</a:t>
            </a:r>
            <a:r>
              <a:rPr lang="en-US" sz="2400" dirty="0" smtClean="0"/>
              <a:t>ruit </a:t>
            </a:r>
            <a:r>
              <a:rPr lang="en-US" sz="2400" dirty="0"/>
              <a:t>d</a:t>
            </a:r>
            <a:r>
              <a:rPr lang="en-US" sz="2400" dirty="0" smtClean="0"/>
              <a:t>rinks</a:t>
            </a:r>
            <a:endParaRPr lang="en-US" sz="2400" dirty="0"/>
          </a:p>
        </p:txBody>
      </p:sp>
      <p:sp>
        <p:nvSpPr>
          <p:cNvPr id="9" name="TextBox 8"/>
          <p:cNvSpPr txBox="1"/>
          <p:nvPr/>
        </p:nvSpPr>
        <p:spPr>
          <a:xfrm>
            <a:off x="7162800" y="4897735"/>
            <a:ext cx="1066800" cy="461665"/>
          </a:xfrm>
          <a:prstGeom prst="rect">
            <a:avLst/>
          </a:prstGeom>
          <a:noFill/>
        </p:spPr>
        <p:txBody>
          <a:bodyPr wrap="square" rtlCol="0">
            <a:spAutoFit/>
          </a:bodyPr>
          <a:lstStyle/>
          <a:p>
            <a:r>
              <a:rPr lang="en-US" sz="2400" dirty="0" smtClean="0"/>
              <a:t>pizza</a:t>
            </a:r>
            <a:endParaRPr lang="en-US" sz="2400" dirty="0"/>
          </a:p>
        </p:txBody>
      </p:sp>
      <p:sp>
        <p:nvSpPr>
          <p:cNvPr id="10" name="TextBox 9"/>
          <p:cNvSpPr txBox="1"/>
          <p:nvPr/>
        </p:nvSpPr>
        <p:spPr>
          <a:xfrm>
            <a:off x="7162800" y="4491335"/>
            <a:ext cx="1524000" cy="461665"/>
          </a:xfrm>
          <a:prstGeom prst="rect">
            <a:avLst/>
          </a:prstGeom>
          <a:noFill/>
        </p:spPr>
        <p:txBody>
          <a:bodyPr wrap="square" rtlCol="0">
            <a:spAutoFit/>
          </a:bodyPr>
          <a:lstStyle/>
          <a:p>
            <a:r>
              <a:rPr lang="en-US" sz="2400" dirty="0" smtClean="0"/>
              <a:t>desserts</a:t>
            </a:r>
            <a:endParaRPr lang="en-US" sz="2400" dirty="0"/>
          </a:p>
        </p:txBody>
      </p:sp>
    </p:spTree>
    <p:custDataLst>
      <p:tags r:id="rId1"/>
    </p:custDataLst>
    <p:extLst>
      <p:ext uri="{BB962C8B-B14F-4D97-AF65-F5344CB8AC3E}">
        <p14:creationId xmlns:p14="http://schemas.microsoft.com/office/powerpoint/2010/main" val="9638787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4710" y="452718"/>
            <a:ext cx="7055380" cy="1400530"/>
          </a:xfrm>
        </p:spPr>
        <p:txBody>
          <a:bodyPr/>
          <a:lstStyle/>
          <a:p>
            <a:r>
              <a:rPr lang="en-US" dirty="0" smtClean="0"/>
              <a:t>In your home</a:t>
            </a:r>
            <a:endParaRPr lang="en-US" dirty="0"/>
          </a:p>
        </p:txBody>
      </p:sp>
      <p:sp>
        <p:nvSpPr>
          <p:cNvPr id="6" name="TextBox 5"/>
          <p:cNvSpPr txBox="1"/>
          <p:nvPr/>
        </p:nvSpPr>
        <p:spPr>
          <a:xfrm>
            <a:off x="919493" y="1441386"/>
            <a:ext cx="7543800" cy="830997"/>
          </a:xfrm>
          <a:prstGeom prst="rect">
            <a:avLst/>
          </a:prstGeom>
          <a:noFill/>
        </p:spPr>
        <p:txBody>
          <a:bodyPr wrap="square" rtlCol="0">
            <a:spAutoFit/>
          </a:bodyPr>
          <a:lstStyle/>
          <a:p>
            <a:endParaRPr lang="en-US" sz="2400" b="1" dirty="0" smtClean="0">
              <a:solidFill>
                <a:schemeClr val="tx2"/>
              </a:solidFill>
            </a:endParaRPr>
          </a:p>
          <a:p>
            <a:endParaRPr lang="en-US" sz="2400" b="1" dirty="0">
              <a:solidFill>
                <a:schemeClr val="tx2"/>
              </a:solidFill>
            </a:endParaRPr>
          </a:p>
        </p:txBody>
      </p:sp>
      <p:sp>
        <p:nvSpPr>
          <p:cNvPr id="10" name="TextBox 9"/>
          <p:cNvSpPr txBox="1"/>
          <p:nvPr/>
        </p:nvSpPr>
        <p:spPr>
          <a:xfrm>
            <a:off x="533400" y="1752600"/>
            <a:ext cx="5638800" cy="1138773"/>
          </a:xfrm>
          <a:prstGeom prst="rect">
            <a:avLst/>
          </a:prstGeom>
          <a:noFill/>
        </p:spPr>
        <p:txBody>
          <a:bodyPr wrap="square" rtlCol="0">
            <a:spAutoFit/>
          </a:bodyPr>
          <a:lstStyle/>
          <a:p>
            <a:pPr marL="0" lvl="1"/>
            <a:r>
              <a:rPr lang="en-US" sz="2400" b="1" dirty="0" smtClean="0">
                <a:solidFill>
                  <a:schemeClr val="tx2"/>
                </a:solidFill>
              </a:rPr>
              <a:t>Use parental controls on smartphones and tablets. </a:t>
            </a:r>
            <a:r>
              <a:rPr lang="en-US" sz="2000" dirty="0" smtClean="0"/>
              <a:t>Controls help set limits and monitor mobile device use</a:t>
            </a:r>
            <a:endParaRPr lang="en-US" sz="2400" dirty="0"/>
          </a:p>
        </p:txBody>
      </p:sp>
      <p:sp>
        <p:nvSpPr>
          <p:cNvPr id="12" name="TextBox 11"/>
          <p:cNvSpPr txBox="1"/>
          <p:nvPr/>
        </p:nvSpPr>
        <p:spPr>
          <a:xfrm>
            <a:off x="609600" y="3429000"/>
            <a:ext cx="5181600" cy="1384995"/>
          </a:xfrm>
          <a:prstGeom prst="rect">
            <a:avLst/>
          </a:prstGeom>
          <a:noFill/>
        </p:spPr>
        <p:txBody>
          <a:bodyPr wrap="square" rtlCol="0">
            <a:spAutoFit/>
          </a:bodyPr>
          <a:lstStyle/>
          <a:p>
            <a:pPr marL="0" lvl="1"/>
            <a:r>
              <a:rPr lang="en-US" sz="2400" b="1" dirty="0" smtClean="0">
                <a:solidFill>
                  <a:schemeClr val="tx2"/>
                </a:solidFill>
              </a:rPr>
              <a:t>Limit screen time.  </a:t>
            </a:r>
            <a:r>
              <a:rPr lang="en-US" sz="2000" dirty="0" smtClean="0"/>
              <a:t>Experts recommend no more than 2 hours per day, including computers and mobile devices</a:t>
            </a:r>
            <a:r>
              <a:rPr lang="en-US" sz="2000" b="1" dirty="0" smtClean="0">
                <a:solidFill>
                  <a:schemeClr val="tx2"/>
                </a:solidFill>
              </a:rPr>
              <a:t> </a:t>
            </a:r>
            <a:endParaRPr lang="en-US" sz="2000" dirty="0"/>
          </a:p>
        </p:txBody>
      </p:sp>
      <p:sp>
        <p:nvSpPr>
          <p:cNvPr id="13" name="TextBox 12"/>
          <p:cNvSpPr txBox="1"/>
          <p:nvPr/>
        </p:nvSpPr>
        <p:spPr>
          <a:xfrm>
            <a:off x="609600" y="5257800"/>
            <a:ext cx="5715000" cy="1077218"/>
          </a:xfrm>
          <a:prstGeom prst="rect">
            <a:avLst/>
          </a:prstGeom>
          <a:noFill/>
        </p:spPr>
        <p:txBody>
          <a:bodyPr wrap="square" rtlCol="0">
            <a:spAutoFit/>
          </a:bodyPr>
          <a:lstStyle/>
          <a:p>
            <a:pPr marL="0" lvl="1"/>
            <a:r>
              <a:rPr lang="en-US" sz="2400" b="1" dirty="0" smtClean="0">
                <a:solidFill>
                  <a:schemeClr val="tx2"/>
                </a:solidFill>
              </a:rPr>
              <a:t>Turn off cell phones. </a:t>
            </a:r>
            <a:r>
              <a:rPr lang="en-US" sz="2000" dirty="0" smtClean="0"/>
              <a:t>Keep them out of the bedroom</a:t>
            </a:r>
            <a:r>
              <a:rPr lang="en-US" sz="2000" dirty="0"/>
              <a:t> </a:t>
            </a:r>
            <a:r>
              <a:rPr lang="en-US" sz="2000" dirty="0" smtClean="0"/>
              <a:t>and turn them off during meals and at bedtime</a:t>
            </a:r>
            <a:endParaRPr lang="en-US" sz="2000" dirty="0"/>
          </a:p>
        </p:txBody>
      </p:sp>
      <p:pic>
        <p:nvPicPr>
          <p:cNvPr id="2" name="Picture 1" descr="ID-100306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429000"/>
            <a:ext cx="1981201" cy="1752600"/>
          </a:xfrm>
          <a:prstGeom prst="rect">
            <a:avLst/>
          </a:prstGeom>
        </p:spPr>
      </p:pic>
      <p:pic>
        <p:nvPicPr>
          <p:cNvPr id="3" name="Picture 2" descr="ID-100186450.jpg"/>
          <p:cNvPicPr>
            <a:picLocks noChangeAspect="1"/>
          </p:cNvPicPr>
          <p:nvPr/>
        </p:nvPicPr>
        <p:blipFill rotWithShape="1">
          <a:blip r:embed="rId4">
            <a:extLst>
              <a:ext uri="{28A0092B-C50C-407E-A947-70E740481C1C}">
                <a14:useLocalDpi xmlns:a14="http://schemas.microsoft.com/office/drawing/2010/main" val="0"/>
              </a:ext>
            </a:extLst>
          </a:blip>
          <a:srcRect l="32620" t="1194" r="-5239"/>
          <a:stretch/>
        </p:blipFill>
        <p:spPr>
          <a:xfrm>
            <a:off x="6400800" y="1143000"/>
            <a:ext cx="2057400" cy="1946285"/>
          </a:xfrm>
          <a:prstGeom prst="rect">
            <a:avLst/>
          </a:prstGeom>
        </p:spPr>
      </p:pic>
      <p:sp>
        <p:nvSpPr>
          <p:cNvPr id="11" name="Rectangle 10"/>
          <p:cNvSpPr/>
          <p:nvPr/>
        </p:nvSpPr>
        <p:spPr>
          <a:xfrm>
            <a:off x="4114800" y="6477000"/>
            <a:ext cx="4876800" cy="253916"/>
          </a:xfrm>
          <a:prstGeom prst="rect">
            <a:avLst/>
          </a:prstGeom>
        </p:spPr>
        <p:txBody>
          <a:bodyPr wrap="square">
            <a:spAutoFit/>
          </a:bodyPr>
          <a:lstStyle/>
          <a:p>
            <a:r>
              <a:rPr lang="en-US" sz="1050" i="1" dirty="0" smtClean="0">
                <a:solidFill>
                  <a:schemeClr val="tx2"/>
                </a:solidFill>
              </a:rPr>
              <a:t>Images courtesy </a:t>
            </a:r>
            <a:r>
              <a:rPr lang="en-US" sz="1050" i="1" dirty="0">
                <a:solidFill>
                  <a:schemeClr val="tx2"/>
                </a:solidFill>
              </a:rPr>
              <a:t>of </a:t>
            </a:r>
            <a:r>
              <a:rPr lang="en-US" sz="1050" i="1" dirty="0" err="1" smtClean="0">
                <a:solidFill>
                  <a:schemeClr val="tx2"/>
                </a:solidFill>
              </a:rPr>
              <a:t>yingyo</a:t>
            </a:r>
            <a:r>
              <a:rPr lang="en-US" sz="1050" i="1" dirty="0" smtClean="0">
                <a:solidFill>
                  <a:schemeClr val="tx2"/>
                </a:solidFill>
              </a:rPr>
              <a:t> and Clare </a:t>
            </a:r>
            <a:r>
              <a:rPr lang="en-US" sz="1050" i="1" dirty="0">
                <a:solidFill>
                  <a:schemeClr val="tx2"/>
                </a:solidFill>
              </a:rPr>
              <a:t>Bloomfield at </a:t>
            </a:r>
            <a:r>
              <a:rPr lang="en-US" sz="1050" i="1" dirty="0" err="1" smtClean="0">
                <a:solidFill>
                  <a:schemeClr val="tx2"/>
                </a:solidFill>
              </a:rPr>
              <a:t>FreeDigitalPhotos.net</a:t>
            </a:r>
            <a:endParaRPr lang="en-US" sz="1050" dirty="0">
              <a:solidFill>
                <a:schemeClr val="tx2"/>
              </a:solidFill>
            </a:endParaRPr>
          </a:p>
        </p:txBody>
      </p:sp>
    </p:spTree>
    <p:extLst>
      <p:ext uri="{BB962C8B-B14F-4D97-AF65-F5344CB8AC3E}">
        <p14:creationId xmlns:p14="http://schemas.microsoft.com/office/powerpoint/2010/main" val="25596427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897290" cy="914400"/>
          </a:xfrm>
        </p:spPr>
        <p:txBody>
          <a:bodyPr/>
          <a:lstStyle/>
          <a:p>
            <a:r>
              <a:rPr lang="en-US" dirty="0" smtClean="0"/>
              <a:t>Want to do even more?</a:t>
            </a:r>
            <a:endParaRPr lang="en-US" dirty="0"/>
          </a:p>
        </p:txBody>
      </p:sp>
      <p:sp>
        <p:nvSpPr>
          <p:cNvPr id="4" name="TextBox 3"/>
          <p:cNvSpPr txBox="1"/>
          <p:nvPr/>
        </p:nvSpPr>
        <p:spPr>
          <a:xfrm>
            <a:off x="591433" y="1600200"/>
            <a:ext cx="7961134" cy="830997"/>
          </a:xfrm>
          <a:prstGeom prst="rect">
            <a:avLst/>
          </a:prstGeom>
          <a:noFill/>
        </p:spPr>
        <p:txBody>
          <a:bodyPr wrap="none" rtlCol="0">
            <a:spAutoFit/>
          </a:bodyPr>
          <a:lstStyle/>
          <a:p>
            <a:pPr algn="ctr"/>
            <a:r>
              <a:rPr lang="en-US" sz="2400" dirty="0" smtClean="0"/>
              <a:t>Learn more about unhealthy food marketing to kids.</a:t>
            </a:r>
          </a:p>
          <a:p>
            <a:pPr algn="ctr"/>
            <a:r>
              <a:rPr lang="en-US" sz="2400" dirty="0"/>
              <a:t>V</a:t>
            </a:r>
            <a:r>
              <a:rPr lang="en-US" sz="2400" dirty="0" smtClean="0"/>
              <a:t>isit </a:t>
            </a:r>
            <a:r>
              <a:rPr lang="en-US" sz="2400" b="1" dirty="0" smtClean="0">
                <a:solidFill>
                  <a:schemeClr val="tx2"/>
                </a:solidFill>
              </a:rPr>
              <a:t>www.uconnruddcenter.org/food-marketing</a:t>
            </a:r>
            <a:endParaRPr lang="en-US" sz="2400" dirty="0"/>
          </a:p>
        </p:txBody>
      </p:sp>
      <p:sp>
        <p:nvSpPr>
          <p:cNvPr id="7" name="TextBox 6"/>
          <p:cNvSpPr txBox="1"/>
          <p:nvPr/>
        </p:nvSpPr>
        <p:spPr>
          <a:xfrm>
            <a:off x="457201" y="4907340"/>
            <a:ext cx="8229599" cy="1569660"/>
          </a:xfrm>
          <a:prstGeom prst="rect">
            <a:avLst/>
          </a:prstGeom>
          <a:noFill/>
        </p:spPr>
        <p:txBody>
          <a:bodyPr wrap="square" rtlCol="0">
            <a:spAutoFit/>
          </a:bodyPr>
          <a:lstStyle/>
          <a:p>
            <a:pPr algn="ctr"/>
            <a:r>
              <a:rPr lang="en-US" sz="2400" dirty="0" smtClean="0"/>
              <a:t>Join the Food Marketing Workgroup</a:t>
            </a:r>
            <a:r>
              <a:rPr lang="en-US" sz="2400" dirty="0"/>
              <a:t>:</a:t>
            </a:r>
            <a:r>
              <a:rPr lang="en-US" sz="2400" dirty="0" smtClean="0"/>
              <a:t> </a:t>
            </a:r>
          </a:p>
          <a:p>
            <a:pPr algn="ctr"/>
            <a:r>
              <a:rPr lang="en-US" sz="2400" dirty="0"/>
              <a:t>N</a:t>
            </a:r>
            <a:r>
              <a:rPr lang="en-US" sz="2400" dirty="0" smtClean="0"/>
              <a:t>etwork of 200+ organizations, individuals, and experts dedicated to eliminating harmful food marketing.</a:t>
            </a:r>
          </a:p>
          <a:p>
            <a:pPr algn="ctr"/>
            <a:r>
              <a:rPr lang="en-US" sz="2400" dirty="0" smtClean="0"/>
              <a:t>Visit </a:t>
            </a:r>
            <a:r>
              <a:rPr lang="en-US" sz="2400" b="1" dirty="0" smtClean="0">
                <a:solidFill>
                  <a:srgbClr val="B4DCFA"/>
                </a:solidFill>
              </a:rPr>
              <a:t>www.foodmarketing.org</a:t>
            </a:r>
            <a:endParaRPr lang="en-US" sz="2400" dirty="0"/>
          </a:p>
        </p:txBody>
      </p:sp>
      <p:sp>
        <p:nvSpPr>
          <p:cNvPr id="8" name="TextBox 7"/>
          <p:cNvSpPr txBox="1"/>
          <p:nvPr/>
        </p:nvSpPr>
        <p:spPr>
          <a:xfrm>
            <a:off x="228600" y="2732705"/>
            <a:ext cx="8686800" cy="461665"/>
          </a:xfrm>
          <a:prstGeom prst="rect">
            <a:avLst/>
          </a:prstGeom>
          <a:noFill/>
        </p:spPr>
        <p:txBody>
          <a:bodyPr wrap="square" rtlCol="0">
            <a:spAutoFit/>
          </a:bodyPr>
          <a:lstStyle/>
          <a:p>
            <a:pPr algn="ctr"/>
            <a:r>
              <a:rPr lang="en-US" sz="2400" dirty="0" smtClean="0"/>
              <a:t>Get Rudd Center news and updates on social media:</a:t>
            </a:r>
            <a:endParaRPr lang="en-US" sz="2400" dirty="0"/>
          </a:p>
        </p:txBody>
      </p:sp>
      <p:pic>
        <p:nvPicPr>
          <p:cNvPr id="9" name="Picture 8" descr="Facebook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489" y="3444270"/>
            <a:ext cx="838200" cy="838200"/>
          </a:xfrm>
          <a:prstGeom prst="rect">
            <a:avLst/>
          </a:prstGeom>
        </p:spPr>
      </p:pic>
      <p:pic>
        <p:nvPicPr>
          <p:cNvPr id="11" name="Picture 10" descr="twitter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0097" y="3444270"/>
            <a:ext cx="914400" cy="914400"/>
          </a:xfrm>
          <a:prstGeom prst="rect">
            <a:avLst/>
          </a:prstGeom>
        </p:spPr>
      </p:pic>
      <p:pic>
        <p:nvPicPr>
          <p:cNvPr id="12" name="Picture 11" descr="youtub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905" y="3444270"/>
            <a:ext cx="838200" cy="838200"/>
          </a:xfrm>
          <a:prstGeom prst="rect">
            <a:avLst/>
          </a:prstGeom>
        </p:spPr>
      </p:pic>
    </p:spTree>
    <p:extLst>
      <p:ext uri="{BB962C8B-B14F-4D97-AF65-F5344CB8AC3E}">
        <p14:creationId xmlns:p14="http://schemas.microsoft.com/office/powerpoint/2010/main" val="17537533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your community</a:t>
            </a:r>
            <a:endParaRPr lang="en-US" dirty="0"/>
          </a:p>
        </p:txBody>
      </p:sp>
      <p:sp>
        <p:nvSpPr>
          <p:cNvPr id="5" name="TextBox 4"/>
          <p:cNvSpPr txBox="1"/>
          <p:nvPr/>
        </p:nvSpPr>
        <p:spPr>
          <a:xfrm>
            <a:off x="685800" y="1905000"/>
            <a:ext cx="7696199" cy="3416320"/>
          </a:xfrm>
          <a:prstGeom prst="rect">
            <a:avLst/>
          </a:prstGeom>
          <a:noFill/>
        </p:spPr>
        <p:txBody>
          <a:bodyPr wrap="square" rtlCol="0">
            <a:spAutoFit/>
          </a:bodyPr>
          <a:lstStyle/>
          <a:p>
            <a:r>
              <a:rPr lang="en-US" sz="2400" dirty="0" smtClean="0"/>
              <a:t>Local Presenters: </a:t>
            </a:r>
            <a:r>
              <a:rPr lang="en-US" sz="2400" dirty="0"/>
              <a:t>U</a:t>
            </a:r>
            <a:r>
              <a:rPr lang="en-US" sz="2400" dirty="0" smtClean="0"/>
              <a:t>se this slide to describe any local campaigns or initiatives that people can join to make a difference in their local communities</a:t>
            </a:r>
          </a:p>
          <a:p>
            <a:endParaRPr lang="en-US" sz="2400" dirty="0"/>
          </a:p>
          <a:p>
            <a:r>
              <a:rPr lang="en-US" sz="2400" dirty="0" smtClean="0"/>
              <a:t>If you don’t have any such initiatives at present, feel free to delete this slide. </a:t>
            </a:r>
          </a:p>
          <a:p>
            <a:endParaRPr lang="en-US" sz="2400" dirty="0"/>
          </a:p>
          <a:p>
            <a:r>
              <a:rPr lang="en-US" sz="2400" dirty="0" smtClean="0"/>
              <a:t>For ideas about local campaigns, visit our contact page  at </a:t>
            </a:r>
            <a:r>
              <a:rPr lang="en-US" sz="2400" b="1" dirty="0" err="1" smtClean="0">
                <a:solidFill>
                  <a:srgbClr val="B4DCFA"/>
                </a:solidFill>
              </a:rPr>
              <a:t>www.uconnruddcenter.org</a:t>
            </a:r>
            <a:r>
              <a:rPr lang="en-US" sz="2400" b="1" dirty="0" smtClean="0">
                <a:solidFill>
                  <a:srgbClr val="B4DCFA"/>
                </a:solidFill>
              </a:rPr>
              <a:t> </a:t>
            </a:r>
          </a:p>
        </p:txBody>
      </p:sp>
    </p:spTree>
    <p:extLst>
      <p:ext uri="{BB962C8B-B14F-4D97-AF65-F5344CB8AC3E}">
        <p14:creationId xmlns:p14="http://schemas.microsoft.com/office/powerpoint/2010/main" val="3506544282"/>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9827"/>
            <a:ext cx="7764734" cy="899859"/>
          </a:xfrm>
        </p:spPr>
        <p:txBody>
          <a:bodyPr/>
          <a:lstStyle/>
          <a:p>
            <a:pPr algn="ctr"/>
            <a:r>
              <a:rPr lang="en-US" sz="2800" dirty="0"/>
              <a:t>Check out the following sites </a:t>
            </a:r>
            <a:r>
              <a:rPr lang="en-US" sz="2800" dirty="0" smtClean="0"/>
              <a:t>for more information.</a:t>
            </a:r>
            <a:br>
              <a:rPr lang="en-US" sz="2800" dirty="0" smtClean="0"/>
            </a:br>
            <a:r>
              <a:rPr lang="en-US" sz="2800" dirty="0"/>
              <a:t/>
            </a:r>
            <a:br>
              <a:rPr lang="en-US" sz="2800" dirty="0"/>
            </a:br>
            <a:r>
              <a:rPr lang="en-US" sz="2800" dirty="0" smtClean="0"/>
              <a:t/>
            </a:r>
            <a:br>
              <a:rPr lang="en-US" sz="2800" dirty="0" smtClean="0"/>
            </a:br>
            <a:endParaRPr lang="en-US" sz="2800" dirty="0"/>
          </a:p>
        </p:txBody>
      </p:sp>
      <p:sp>
        <p:nvSpPr>
          <p:cNvPr id="4" name="TextBox 3"/>
          <p:cNvSpPr txBox="1"/>
          <p:nvPr/>
        </p:nvSpPr>
        <p:spPr>
          <a:xfrm>
            <a:off x="533400" y="4191000"/>
            <a:ext cx="7092950" cy="769441"/>
          </a:xfrm>
          <a:prstGeom prst="rect">
            <a:avLst/>
          </a:prstGeom>
          <a:noFill/>
        </p:spPr>
        <p:txBody>
          <a:bodyPr wrap="square" rtlCol="0">
            <a:spAutoFit/>
          </a:bodyPr>
          <a:lstStyle/>
          <a:p>
            <a:r>
              <a:rPr lang="en-US" sz="2400" dirty="0"/>
              <a:t>Campaign for a Commercial Free Childhood </a:t>
            </a:r>
            <a:r>
              <a:rPr lang="en-US" sz="2000" dirty="0" smtClean="0">
                <a:solidFill>
                  <a:schemeClr val="tx2"/>
                </a:solidFill>
              </a:rPr>
              <a:t>www.commercialfreechildhood.org</a:t>
            </a:r>
            <a:endParaRPr lang="en-US" sz="2000" dirty="0">
              <a:solidFill>
                <a:schemeClr val="tx2"/>
              </a:solidFill>
            </a:endParaRPr>
          </a:p>
        </p:txBody>
      </p:sp>
      <p:sp>
        <p:nvSpPr>
          <p:cNvPr id="5" name="TextBox 4"/>
          <p:cNvSpPr txBox="1"/>
          <p:nvPr/>
        </p:nvSpPr>
        <p:spPr>
          <a:xfrm>
            <a:off x="521321" y="3026239"/>
            <a:ext cx="7776813" cy="769441"/>
          </a:xfrm>
          <a:prstGeom prst="rect">
            <a:avLst/>
          </a:prstGeom>
          <a:noFill/>
        </p:spPr>
        <p:txBody>
          <a:bodyPr wrap="square" rtlCol="0">
            <a:spAutoFit/>
          </a:bodyPr>
          <a:lstStyle/>
          <a:p>
            <a:r>
              <a:rPr lang="en-US" sz="2400" dirty="0"/>
              <a:t>Center for Digital Democracy </a:t>
            </a:r>
            <a:r>
              <a:rPr lang="en-US" sz="2000" dirty="0" smtClean="0">
                <a:solidFill>
                  <a:schemeClr val="tx2"/>
                </a:solidFill>
              </a:rPr>
              <a:t>www.democraticmedia.org</a:t>
            </a:r>
            <a:endParaRPr lang="en-US" sz="2000" dirty="0">
              <a:solidFill>
                <a:schemeClr val="tx2"/>
              </a:solidFill>
            </a:endParaRPr>
          </a:p>
        </p:txBody>
      </p:sp>
      <p:sp>
        <p:nvSpPr>
          <p:cNvPr id="6" name="TextBox 5"/>
          <p:cNvSpPr txBox="1"/>
          <p:nvPr/>
        </p:nvSpPr>
        <p:spPr>
          <a:xfrm>
            <a:off x="521321" y="1861478"/>
            <a:ext cx="8013080" cy="769441"/>
          </a:xfrm>
          <a:prstGeom prst="rect">
            <a:avLst/>
          </a:prstGeom>
          <a:noFill/>
        </p:spPr>
        <p:txBody>
          <a:bodyPr wrap="square" rtlCol="0">
            <a:spAutoFit/>
          </a:bodyPr>
          <a:lstStyle/>
          <a:p>
            <a:r>
              <a:rPr lang="en-US" sz="2400" dirty="0"/>
              <a:t>Common Sense </a:t>
            </a:r>
            <a:r>
              <a:rPr lang="en-US" sz="2400" dirty="0" smtClean="0"/>
              <a:t>Media </a:t>
            </a:r>
          </a:p>
          <a:p>
            <a:r>
              <a:rPr lang="en-US" sz="2000" dirty="0" smtClean="0">
                <a:solidFill>
                  <a:schemeClr val="tx2"/>
                </a:solidFill>
              </a:rPr>
              <a:t>www.commonsensemedia.org</a:t>
            </a:r>
            <a:endParaRPr lang="en-US" sz="2000" dirty="0">
              <a:solidFill>
                <a:schemeClr val="tx2"/>
              </a:solidFill>
            </a:endParaRPr>
          </a:p>
        </p:txBody>
      </p:sp>
    </p:spTree>
    <p:extLst>
      <p:ext uri="{BB962C8B-B14F-4D97-AF65-F5344CB8AC3E}">
        <p14:creationId xmlns:p14="http://schemas.microsoft.com/office/powerpoint/2010/main" val="19443072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165100" dir="2700000" algn="tl" rotWithShape="0">
              <a:prstClr val="black">
                <a:alpha val="40000"/>
              </a:prstClr>
            </a:outerShdw>
          </a:effectLst>
        </p:spPr>
        <p:txBody>
          <a:bodyPr>
            <a:normAutofit/>
          </a:bodyPr>
          <a:lstStyle/>
          <a:p>
            <a:r>
              <a:rPr lang="en-US" sz="6600" dirty="0" smtClean="0"/>
              <a:t>Thank you!</a:t>
            </a:r>
            <a:endParaRPr lang="en-US" sz="6600" dirty="0"/>
          </a:p>
        </p:txBody>
      </p:sp>
      <p:sp>
        <p:nvSpPr>
          <p:cNvPr id="6" name="TextBox 5"/>
          <p:cNvSpPr txBox="1"/>
          <p:nvPr/>
        </p:nvSpPr>
        <p:spPr>
          <a:xfrm>
            <a:off x="1905000" y="1828800"/>
            <a:ext cx="5087926" cy="523220"/>
          </a:xfrm>
          <a:prstGeom prst="rect">
            <a:avLst/>
          </a:prstGeom>
          <a:noFill/>
          <a:effectLst>
            <a:outerShdw blurRad="50800" dist="355600" dir="2700000" algn="tl" rotWithShape="0">
              <a:prstClr val="black">
                <a:alpha val="40000"/>
              </a:prstClr>
            </a:outerShdw>
          </a:effectLst>
        </p:spPr>
        <p:txBody>
          <a:bodyPr wrap="none" rtlCol="0">
            <a:spAutoFit/>
          </a:bodyPr>
          <a:lstStyle/>
          <a:p>
            <a:r>
              <a:rPr lang="en-US" sz="2800" b="1" dirty="0" err="1" smtClean="0">
                <a:solidFill>
                  <a:srgbClr val="B4DCFA"/>
                </a:solidFill>
              </a:rPr>
              <a:t>www.UConnRuddCenter.org</a:t>
            </a:r>
            <a:endParaRPr lang="en-US" sz="2800" b="1" dirty="0">
              <a:solidFill>
                <a:srgbClr val="B4DCFA"/>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2971800"/>
            <a:ext cx="5706263" cy="2586148"/>
          </a:xfrm>
          <a:prstGeom prst="rect">
            <a:avLst/>
          </a:prstGeom>
        </p:spPr>
      </p:pic>
    </p:spTree>
    <p:extLst>
      <p:ext uri="{BB962C8B-B14F-4D97-AF65-F5344CB8AC3E}">
        <p14:creationId xmlns:p14="http://schemas.microsoft.com/office/powerpoint/2010/main" val="3108364931"/>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973490" cy="1400530"/>
          </a:xfrm>
        </p:spPr>
        <p:txBody>
          <a:bodyPr/>
          <a:lstStyle/>
          <a:p>
            <a:pPr algn="ctr"/>
            <a:r>
              <a:rPr lang="en-US" dirty="0" smtClean="0"/>
              <a:t>And not enough fruits and vegetables</a:t>
            </a:r>
            <a:endParaRPr lang="en-US" dirty="0"/>
          </a:p>
        </p:txBody>
      </p:sp>
      <p:graphicFrame>
        <p:nvGraphicFramePr>
          <p:cNvPr id="5" name="Chart 4"/>
          <p:cNvGraphicFramePr/>
          <p:nvPr>
            <p:extLst>
              <p:ext uri="{D42A27DB-BD31-4B8C-83A1-F6EECF244321}">
                <p14:modId xmlns:p14="http://schemas.microsoft.com/office/powerpoint/2010/main" val="3088883604"/>
              </p:ext>
            </p:extLst>
          </p:nvPr>
        </p:nvGraphicFramePr>
        <p:xfrm>
          <a:off x="800100" y="2133600"/>
          <a:ext cx="7543800" cy="4064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16571128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583090" cy="1400530"/>
          </a:xfrm>
        </p:spPr>
        <p:txBody>
          <a:bodyPr/>
          <a:lstStyle/>
          <a:p>
            <a:pPr algn="ctr"/>
            <a:r>
              <a:rPr lang="en-US" dirty="0" smtClean="0"/>
              <a:t>Poor diet leads to </a:t>
            </a:r>
            <a:br>
              <a:rPr lang="en-US" dirty="0" smtClean="0"/>
            </a:br>
            <a:r>
              <a:rPr lang="en-US" dirty="0" smtClean="0"/>
              <a:t>poor health in childhood…</a:t>
            </a:r>
            <a:endParaRPr lang="en-US" dirty="0"/>
          </a:p>
        </p:txBody>
      </p:sp>
      <p:pic>
        <p:nvPicPr>
          <p:cNvPr id="4" name="Picture 3"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828800"/>
            <a:ext cx="2985655" cy="3863788"/>
          </a:xfrm>
          <a:prstGeom prst="rect">
            <a:avLst/>
          </a:prstGeom>
        </p:spPr>
      </p:pic>
      <p:pic>
        <p:nvPicPr>
          <p:cNvPr id="5" name="Picture 4"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28800"/>
            <a:ext cx="2985655" cy="3863788"/>
          </a:xfrm>
          <a:prstGeom prst="rect">
            <a:avLst/>
          </a:prstGeom>
        </p:spPr>
      </p:pic>
      <p:pic>
        <p:nvPicPr>
          <p:cNvPr id="6" name="Picture 5" descr="human figure pin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427" y="2438400"/>
            <a:ext cx="977573" cy="2722371"/>
          </a:xfrm>
          <a:prstGeom prst="rect">
            <a:avLst/>
          </a:prstGeom>
        </p:spPr>
      </p:pic>
      <p:sp>
        <p:nvSpPr>
          <p:cNvPr id="7" name="TextBox 6"/>
          <p:cNvSpPr txBox="1"/>
          <p:nvPr/>
        </p:nvSpPr>
        <p:spPr>
          <a:xfrm>
            <a:off x="1780123" y="5486400"/>
            <a:ext cx="5583755" cy="369332"/>
          </a:xfrm>
          <a:prstGeom prst="rect">
            <a:avLst/>
          </a:prstGeom>
          <a:noFill/>
        </p:spPr>
        <p:txBody>
          <a:bodyPr wrap="none" rtlCol="0">
            <a:spAutoFit/>
          </a:bodyPr>
          <a:lstStyle/>
          <a:p>
            <a:r>
              <a:rPr lang="en-US" dirty="0" smtClean="0"/>
              <a:t>One out of three children is overweight or obese</a:t>
            </a:r>
            <a:endParaRPr lang="en-US" dirty="0"/>
          </a:p>
        </p:txBody>
      </p:sp>
      <p:sp>
        <p:nvSpPr>
          <p:cNvPr id="8" name="TextBox 7"/>
          <p:cNvSpPr txBox="1"/>
          <p:nvPr/>
        </p:nvSpPr>
        <p:spPr>
          <a:xfrm>
            <a:off x="1363429" y="5949356"/>
            <a:ext cx="6417141" cy="923330"/>
          </a:xfrm>
          <a:prstGeom prst="rect">
            <a:avLst/>
          </a:prstGeom>
          <a:noFill/>
        </p:spPr>
        <p:txBody>
          <a:bodyPr wrap="none" rtlCol="0">
            <a:spAutoFit/>
          </a:bodyPr>
          <a:lstStyle/>
          <a:p>
            <a:pPr algn="ctr"/>
            <a:r>
              <a:rPr lang="en-US" dirty="0" smtClean="0"/>
              <a:t>Type II diabetes used to be called adult onset diabetes.</a:t>
            </a:r>
          </a:p>
          <a:p>
            <a:pPr algn="ctr"/>
            <a:r>
              <a:rPr lang="en-US" dirty="0" smtClean="0"/>
              <a:t>Now, more than 5,000 youth are diagnosed every year.</a:t>
            </a:r>
          </a:p>
          <a:p>
            <a:pPr algn="ctr"/>
            <a:endParaRPr lang="en-US" dirty="0"/>
          </a:p>
        </p:txBody>
      </p:sp>
    </p:spTree>
    <p:extLst>
      <p:ext uri="{BB962C8B-B14F-4D97-AF65-F5344CB8AC3E}">
        <p14:creationId xmlns:p14="http://schemas.microsoft.com/office/powerpoint/2010/main" val="3871164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5755" y="452718"/>
            <a:ext cx="7592490" cy="1400530"/>
          </a:xfrm>
        </p:spPr>
        <p:txBody>
          <a:bodyPr/>
          <a:lstStyle/>
          <a:p>
            <a:pPr algn="ctr"/>
            <a:r>
              <a:rPr lang="en-US" dirty="0" smtClean="0"/>
              <a:t>And lifelong consequences</a:t>
            </a:r>
            <a:endParaRPr lang="en-US" dirty="0"/>
          </a:p>
        </p:txBody>
      </p:sp>
      <p:pic>
        <p:nvPicPr>
          <p:cNvPr id="5" name="Picture 4" descr="human figure pin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148" y="2286000"/>
            <a:ext cx="1075330" cy="2994608"/>
          </a:xfrm>
          <a:prstGeom prst="rect">
            <a:avLst/>
          </a:prstGeom>
        </p:spPr>
      </p:pic>
      <p:sp>
        <p:nvSpPr>
          <p:cNvPr id="6" name="TextBox 5"/>
          <p:cNvSpPr txBox="1"/>
          <p:nvPr/>
        </p:nvSpPr>
        <p:spPr>
          <a:xfrm>
            <a:off x="3779457" y="2590800"/>
            <a:ext cx="2210862" cy="461665"/>
          </a:xfrm>
          <a:prstGeom prst="rect">
            <a:avLst/>
          </a:prstGeom>
          <a:noFill/>
        </p:spPr>
        <p:txBody>
          <a:bodyPr wrap="none" rtlCol="0">
            <a:spAutoFit/>
          </a:bodyPr>
          <a:lstStyle/>
          <a:p>
            <a:r>
              <a:rPr lang="en-US" sz="2400" dirty="0" smtClean="0"/>
              <a:t>Heart disease</a:t>
            </a:r>
            <a:endParaRPr lang="en-US" sz="2400" dirty="0"/>
          </a:p>
        </p:txBody>
      </p:sp>
      <p:sp>
        <p:nvSpPr>
          <p:cNvPr id="7" name="TextBox 6"/>
          <p:cNvSpPr txBox="1"/>
          <p:nvPr/>
        </p:nvSpPr>
        <p:spPr>
          <a:xfrm>
            <a:off x="3779457" y="4825640"/>
            <a:ext cx="2592326" cy="507832"/>
          </a:xfrm>
          <a:prstGeom prst="rect">
            <a:avLst/>
          </a:prstGeom>
          <a:noFill/>
        </p:spPr>
        <p:txBody>
          <a:bodyPr wrap="none" rtlCol="0">
            <a:spAutoFit/>
          </a:bodyPr>
          <a:lstStyle/>
          <a:p>
            <a:r>
              <a:rPr lang="en-US" sz="2400" dirty="0" smtClean="0"/>
              <a:t>Life-long obesity</a:t>
            </a:r>
            <a:endParaRPr lang="en-US" sz="2400" dirty="0"/>
          </a:p>
        </p:txBody>
      </p:sp>
      <p:sp>
        <p:nvSpPr>
          <p:cNvPr id="8" name="TextBox 7"/>
          <p:cNvSpPr txBox="1"/>
          <p:nvPr/>
        </p:nvSpPr>
        <p:spPr>
          <a:xfrm>
            <a:off x="3779457" y="3149510"/>
            <a:ext cx="1324402" cy="461665"/>
          </a:xfrm>
          <a:prstGeom prst="rect">
            <a:avLst/>
          </a:prstGeom>
          <a:noFill/>
        </p:spPr>
        <p:txBody>
          <a:bodyPr wrap="none" rtlCol="0">
            <a:spAutoFit/>
          </a:bodyPr>
          <a:lstStyle/>
          <a:p>
            <a:r>
              <a:rPr lang="en-US" sz="2400" dirty="0" smtClean="0"/>
              <a:t>Cancer</a:t>
            </a:r>
            <a:endParaRPr lang="en-US" sz="2400" dirty="0"/>
          </a:p>
        </p:txBody>
      </p:sp>
      <p:sp>
        <p:nvSpPr>
          <p:cNvPr id="9" name="TextBox 8"/>
          <p:cNvSpPr txBox="1"/>
          <p:nvPr/>
        </p:nvSpPr>
        <p:spPr>
          <a:xfrm>
            <a:off x="3779457" y="3708220"/>
            <a:ext cx="1212191" cy="461665"/>
          </a:xfrm>
          <a:prstGeom prst="rect">
            <a:avLst/>
          </a:prstGeom>
          <a:noFill/>
        </p:spPr>
        <p:txBody>
          <a:bodyPr wrap="none" rtlCol="0">
            <a:spAutoFit/>
          </a:bodyPr>
          <a:lstStyle/>
          <a:p>
            <a:r>
              <a:rPr lang="en-US" sz="2400" dirty="0" smtClean="0"/>
              <a:t>Strokes</a:t>
            </a:r>
            <a:endParaRPr lang="en-US" sz="2400" dirty="0"/>
          </a:p>
        </p:txBody>
      </p:sp>
      <p:sp>
        <p:nvSpPr>
          <p:cNvPr id="10" name="TextBox 9"/>
          <p:cNvSpPr txBox="1"/>
          <p:nvPr/>
        </p:nvSpPr>
        <p:spPr>
          <a:xfrm>
            <a:off x="3779457" y="4266930"/>
            <a:ext cx="1236236" cy="461665"/>
          </a:xfrm>
          <a:prstGeom prst="rect">
            <a:avLst/>
          </a:prstGeom>
          <a:noFill/>
        </p:spPr>
        <p:txBody>
          <a:bodyPr wrap="none" rtlCol="0">
            <a:spAutoFit/>
          </a:bodyPr>
          <a:lstStyle/>
          <a:p>
            <a:r>
              <a:rPr lang="en-US" sz="2400" dirty="0" smtClean="0"/>
              <a:t>Arthritis</a:t>
            </a:r>
            <a:endParaRPr lang="en-US" sz="2400" dirty="0"/>
          </a:p>
        </p:txBody>
      </p:sp>
    </p:spTree>
    <p:extLst>
      <p:ext uri="{BB962C8B-B14F-4D97-AF65-F5344CB8AC3E}">
        <p14:creationId xmlns:p14="http://schemas.microsoft.com/office/powerpoint/2010/main" val="25628586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133600"/>
            <a:ext cx="7821090" cy="1752600"/>
          </a:xfrm>
        </p:spPr>
        <p:txBody>
          <a:bodyPr/>
          <a:lstStyle/>
          <a:p>
            <a:pPr algn="ctr"/>
            <a:r>
              <a:rPr lang="en-US" sz="3200" dirty="0" smtClean="0"/>
              <a:t>This may be the first generation of children to live </a:t>
            </a:r>
            <a:r>
              <a:rPr lang="en-US" sz="3200" b="1" dirty="0" smtClean="0"/>
              <a:t>SHORTER LIVES </a:t>
            </a:r>
            <a:r>
              <a:rPr lang="en-US" sz="3200" dirty="0" smtClean="0"/>
              <a:t>than their parents</a:t>
            </a:r>
            <a:endParaRPr lang="en-US" sz="3200" dirty="0"/>
          </a:p>
        </p:txBody>
      </p:sp>
    </p:spTree>
    <p:extLst>
      <p:ext uri="{BB962C8B-B14F-4D97-AF65-F5344CB8AC3E}">
        <p14:creationId xmlns:p14="http://schemas.microsoft.com/office/powerpoint/2010/main" val="26316276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990600" y="2057400"/>
            <a:ext cx="2377574" cy="461665"/>
          </a:xfrm>
          <a:prstGeom prst="rect">
            <a:avLst/>
          </a:prstGeom>
          <a:noFill/>
        </p:spPr>
        <p:txBody>
          <a:bodyPr wrap="none" rtlCol="0">
            <a:spAutoFit/>
          </a:bodyPr>
          <a:lstStyle/>
          <a:p>
            <a:r>
              <a:rPr lang="en-US" sz="2400" dirty="0" smtClean="0"/>
              <a:t>So where does </a:t>
            </a:r>
            <a:endParaRPr lang="en-US" sz="2400" dirty="0"/>
          </a:p>
        </p:txBody>
      </p:sp>
      <p:sp>
        <p:nvSpPr>
          <p:cNvPr id="6" name="TextBox 5"/>
          <p:cNvSpPr txBox="1"/>
          <p:nvPr/>
        </p:nvSpPr>
        <p:spPr>
          <a:xfrm>
            <a:off x="2438400" y="2667000"/>
            <a:ext cx="4783550" cy="1107996"/>
          </a:xfrm>
          <a:prstGeom prst="rect">
            <a:avLst/>
          </a:prstGeom>
          <a:noFill/>
        </p:spPr>
        <p:txBody>
          <a:bodyPr wrap="square" rtlCol="0">
            <a:spAutoFit/>
          </a:bodyPr>
          <a:lstStyle/>
          <a:p>
            <a:r>
              <a:rPr lang="en-US" sz="6600" dirty="0" smtClean="0">
                <a:solidFill>
                  <a:schemeClr val="tx2"/>
                </a:solidFill>
              </a:rPr>
              <a:t>marketing</a:t>
            </a:r>
            <a:endParaRPr lang="en-US" sz="6600" dirty="0">
              <a:solidFill>
                <a:schemeClr val="tx2"/>
              </a:solidFill>
            </a:endParaRPr>
          </a:p>
        </p:txBody>
      </p:sp>
      <p:sp>
        <p:nvSpPr>
          <p:cNvPr id="8" name="TextBox 7"/>
          <p:cNvSpPr txBox="1"/>
          <p:nvPr/>
        </p:nvSpPr>
        <p:spPr>
          <a:xfrm>
            <a:off x="4953000" y="4191000"/>
            <a:ext cx="3224861" cy="523220"/>
          </a:xfrm>
          <a:prstGeom prst="rect">
            <a:avLst/>
          </a:prstGeom>
          <a:noFill/>
        </p:spPr>
        <p:txBody>
          <a:bodyPr wrap="none" rtlCol="0">
            <a:spAutoFit/>
          </a:bodyPr>
          <a:lstStyle/>
          <a:p>
            <a:r>
              <a:rPr lang="en-US" sz="2800" dirty="0"/>
              <a:t>f</a:t>
            </a:r>
            <a:r>
              <a:rPr lang="en-US" sz="2800" dirty="0" smtClean="0"/>
              <a:t>it into kids’ diets?</a:t>
            </a:r>
            <a:endParaRPr lang="en-US" sz="2800" dirty="0"/>
          </a:p>
        </p:txBody>
      </p:sp>
    </p:spTree>
    <p:extLst>
      <p:ext uri="{BB962C8B-B14F-4D97-AF65-F5344CB8AC3E}">
        <p14:creationId xmlns:p14="http://schemas.microsoft.com/office/powerpoint/2010/main" val="11628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455" y="452718"/>
            <a:ext cx="8583090" cy="995082"/>
          </a:xfrm>
        </p:spPr>
        <p:txBody>
          <a:bodyPr/>
          <a:lstStyle/>
          <a:p>
            <a:r>
              <a:rPr lang="en-US" dirty="0" smtClean="0"/>
              <a:t>The truth about food </a:t>
            </a:r>
            <a:r>
              <a:rPr lang="en-US" dirty="0"/>
              <a:t>m</a:t>
            </a:r>
            <a:r>
              <a:rPr lang="en-US" dirty="0" smtClean="0"/>
              <a:t>arketing</a:t>
            </a:r>
            <a:endParaRPr lang="en-US" dirty="0"/>
          </a:p>
        </p:txBody>
      </p:sp>
      <p:graphicFrame>
        <p:nvGraphicFramePr>
          <p:cNvPr id="4" name="Chart 3"/>
          <p:cNvGraphicFramePr/>
          <p:nvPr>
            <p:extLst/>
          </p:nvPr>
        </p:nvGraphicFramePr>
        <p:xfrm>
          <a:off x="2133600" y="1524000"/>
          <a:ext cx="48006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Brace 5"/>
          <p:cNvSpPr/>
          <p:nvPr/>
        </p:nvSpPr>
        <p:spPr>
          <a:xfrm>
            <a:off x="2590800" y="2133600"/>
            <a:ext cx="762000" cy="3581400"/>
          </a:xfrm>
          <a:prstGeom prst="leftBrace">
            <a:avLst/>
          </a:prstGeom>
          <a:noFill/>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57200" y="3200400"/>
            <a:ext cx="2286000" cy="13542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t>$1.8 billion</a:t>
            </a:r>
            <a:endParaRPr lang="en-US" sz="2800" b="1" dirty="0"/>
          </a:p>
          <a:p>
            <a:r>
              <a:rPr lang="en-US" b="1" dirty="0" smtClean="0"/>
              <a:t>Spent per year on marketing aimed at children &amp; teens</a:t>
            </a:r>
            <a:endParaRPr lang="en-US" b="1" dirty="0"/>
          </a:p>
        </p:txBody>
      </p:sp>
      <p:grpSp>
        <p:nvGrpSpPr>
          <p:cNvPr id="19" name="Group 18"/>
          <p:cNvGrpSpPr/>
          <p:nvPr/>
        </p:nvGrpSpPr>
        <p:grpSpPr>
          <a:xfrm>
            <a:off x="5867400" y="2184737"/>
            <a:ext cx="2845002" cy="369332"/>
            <a:chOff x="9448800" y="2514600"/>
            <a:chExt cx="2845002" cy="369332"/>
          </a:xfrm>
        </p:grpSpPr>
        <p:sp>
          <p:nvSpPr>
            <p:cNvPr id="3" name="TextBox 2"/>
            <p:cNvSpPr txBox="1"/>
            <p:nvPr/>
          </p:nvSpPr>
          <p:spPr>
            <a:xfrm>
              <a:off x="9601200" y="2514600"/>
              <a:ext cx="2692602" cy="369332"/>
            </a:xfrm>
            <a:prstGeom prst="rect">
              <a:avLst/>
            </a:prstGeom>
            <a:noFill/>
          </p:spPr>
          <p:txBody>
            <a:bodyPr wrap="none" rtlCol="0">
              <a:spAutoFit/>
            </a:bodyPr>
            <a:lstStyle/>
            <a:p>
              <a:r>
                <a:rPr lang="en-US" dirty="0" smtClean="0"/>
                <a:t>&lt;1% fruits &amp;vegetables</a:t>
              </a:r>
              <a:endParaRPr lang="en-US" dirty="0"/>
            </a:p>
          </p:txBody>
        </p:sp>
        <p:sp>
          <p:nvSpPr>
            <p:cNvPr id="9" name="Rectangle 8"/>
            <p:cNvSpPr/>
            <p:nvPr/>
          </p:nvSpPr>
          <p:spPr>
            <a:xfrm>
              <a:off x="9448800" y="2590800"/>
              <a:ext cx="152400" cy="1524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8" name="Group 17"/>
          <p:cNvGrpSpPr/>
          <p:nvPr/>
        </p:nvGrpSpPr>
        <p:grpSpPr>
          <a:xfrm>
            <a:off x="5867400" y="2688848"/>
            <a:ext cx="1983776" cy="369332"/>
            <a:chOff x="9448800" y="2983468"/>
            <a:chExt cx="1983776" cy="369332"/>
          </a:xfrm>
        </p:grpSpPr>
        <p:sp>
          <p:nvSpPr>
            <p:cNvPr id="10" name="TextBox 9"/>
            <p:cNvSpPr txBox="1"/>
            <p:nvPr/>
          </p:nvSpPr>
          <p:spPr>
            <a:xfrm>
              <a:off x="9601200" y="2983468"/>
              <a:ext cx="1831376" cy="369332"/>
            </a:xfrm>
            <a:prstGeom prst="rect">
              <a:avLst/>
            </a:prstGeom>
            <a:noFill/>
          </p:spPr>
          <p:txBody>
            <a:bodyPr wrap="none" rtlCol="0">
              <a:spAutoFit/>
            </a:bodyPr>
            <a:lstStyle/>
            <a:p>
              <a:r>
                <a:rPr lang="en-US" dirty="0"/>
                <a:t>9</a:t>
              </a:r>
              <a:r>
                <a:rPr lang="en-US" dirty="0" smtClean="0"/>
                <a:t>% other foods</a:t>
              </a:r>
              <a:endParaRPr lang="en-US" dirty="0"/>
            </a:p>
          </p:txBody>
        </p:sp>
        <p:sp>
          <p:nvSpPr>
            <p:cNvPr id="11" name="Rectangle 10"/>
            <p:cNvSpPr/>
            <p:nvPr/>
          </p:nvSpPr>
          <p:spPr>
            <a:xfrm>
              <a:off x="9448800" y="3059668"/>
              <a:ext cx="152400" cy="1524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7" name="Group 16"/>
          <p:cNvGrpSpPr/>
          <p:nvPr/>
        </p:nvGrpSpPr>
        <p:grpSpPr>
          <a:xfrm>
            <a:off x="5867400" y="3192959"/>
            <a:ext cx="1830489" cy="369332"/>
            <a:chOff x="9448800" y="3429000"/>
            <a:chExt cx="1830489" cy="369332"/>
          </a:xfrm>
        </p:grpSpPr>
        <p:sp>
          <p:nvSpPr>
            <p:cNvPr id="12" name="TextBox 11"/>
            <p:cNvSpPr txBox="1"/>
            <p:nvPr/>
          </p:nvSpPr>
          <p:spPr>
            <a:xfrm>
              <a:off x="9601200" y="3429000"/>
              <a:ext cx="1678089" cy="369332"/>
            </a:xfrm>
            <a:prstGeom prst="rect">
              <a:avLst/>
            </a:prstGeom>
            <a:noFill/>
          </p:spPr>
          <p:txBody>
            <a:bodyPr wrap="none" rtlCol="0">
              <a:spAutoFit/>
            </a:bodyPr>
            <a:lstStyle/>
            <a:p>
              <a:r>
                <a:rPr lang="en-US" dirty="0" smtClean="0"/>
                <a:t>40% fast food</a:t>
              </a:r>
              <a:endParaRPr lang="en-US" dirty="0"/>
            </a:p>
          </p:txBody>
        </p:sp>
        <p:sp>
          <p:nvSpPr>
            <p:cNvPr id="13" name="Rectangle 12"/>
            <p:cNvSpPr/>
            <p:nvPr/>
          </p:nvSpPr>
          <p:spPr>
            <a:xfrm>
              <a:off x="9448800" y="3505200"/>
              <a:ext cx="152400" cy="152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6" name="Group 15"/>
          <p:cNvGrpSpPr/>
          <p:nvPr/>
        </p:nvGrpSpPr>
        <p:grpSpPr>
          <a:xfrm>
            <a:off x="5867400" y="3697069"/>
            <a:ext cx="3119879" cy="646331"/>
            <a:chOff x="9448800" y="3974068"/>
            <a:chExt cx="3119879" cy="646331"/>
          </a:xfrm>
        </p:grpSpPr>
        <p:sp>
          <p:nvSpPr>
            <p:cNvPr id="14" name="TextBox 13"/>
            <p:cNvSpPr txBox="1"/>
            <p:nvPr/>
          </p:nvSpPr>
          <p:spPr>
            <a:xfrm>
              <a:off x="9601200" y="3974068"/>
              <a:ext cx="2967479" cy="646331"/>
            </a:xfrm>
            <a:prstGeom prst="rect">
              <a:avLst/>
            </a:prstGeom>
            <a:noFill/>
          </p:spPr>
          <p:txBody>
            <a:bodyPr wrap="none" rtlCol="0">
              <a:spAutoFit/>
            </a:bodyPr>
            <a:lstStyle/>
            <a:p>
              <a:r>
                <a:rPr lang="en-US" dirty="0" smtClean="0"/>
                <a:t>51% sugary drinks, sugary </a:t>
              </a:r>
            </a:p>
            <a:p>
              <a:r>
                <a:rPr lang="en-US" dirty="0" smtClean="0"/>
                <a:t>cereals, sweets &amp; snacks</a:t>
              </a:r>
              <a:endParaRPr lang="en-US" dirty="0"/>
            </a:p>
          </p:txBody>
        </p:sp>
        <p:sp>
          <p:nvSpPr>
            <p:cNvPr id="15" name="Rectangle 14"/>
            <p:cNvSpPr/>
            <p:nvPr/>
          </p:nvSpPr>
          <p:spPr>
            <a:xfrm>
              <a:off x="9448800" y="4050268"/>
              <a:ext cx="152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spTree>
    <p:extLst>
      <p:ext uri="{BB962C8B-B14F-4D97-AF65-F5344CB8AC3E}">
        <p14:creationId xmlns:p14="http://schemas.microsoft.com/office/powerpoint/2010/main" val="26202967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ppt_w*0.7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par>
                          <p:cTn id="26" fill="hold">
                            <p:stCondLst>
                              <p:cond delay="4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4.5|3.2"/>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udd Modules">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Rudd Modules.thmx</Template>
  <TotalTime>7253</TotalTime>
  <Words>2750</Words>
  <Application>Microsoft Office PowerPoint</Application>
  <PresentationFormat>On-screen Show (4:3)</PresentationFormat>
  <Paragraphs>265</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Wingdings</vt:lpstr>
      <vt:lpstr>Wingdings 3</vt:lpstr>
      <vt:lpstr>Rudd Modules</vt:lpstr>
      <vt:lpstr>Food Marketing to Children: Why should we be concerned?</vt:lpstr>
      <vt:lpstr>Most children have poor diets</vt:lpstr>
      <vt:lpstr>They eat too many high-sugar high-fat foods</vt:lpstr>
      <vt:lpstr>And not enough fruits and vegetables</vt:lpstr>
      <vt:lpstr>Poor diet leads to  poor health in childhood…</vt:lpstr>
      <vt:lpstr>And lifelong consequences</vt:lpstr>
      <vt:lpstr>This may be the first generation of children to live SHORTER LIVES than their parents</vt:lpstr>
      <vt:lpstr>PowerPoint Presentation</vt:lpstr>
      <vt:lpstr>The truth about food marketing</vt:lpstr>
      <vt:lpstr>The newest trend in food marketing to children and teens</vt:lpstr>
      <vt:lpstr>What is digital marketing?</vt:lpstr>
      <vt:lpstr>How do food companies reach kids online and on their mobile devices?</vt:lpstr>
      <vt:lpstr>PowerPoint Presentation</vt:lpstr>
      <vt:lpstr>Advergames</vt:lpstr>
      <vt:lpstr>Video game placements</vt:lpstr>
      <vt:lpstr>Banner ads on kids’ websites</vt:lpstr>
      <vt:lpstr>Viral marketing on social media</vt:lpstr>
      <vt:lpstr>Engaging youth</vt:lpstr>
      <vt:lpstr>Targeting kids online</vt:lpstr>
      <vt:lpstr>Coke’s slumping sales</vt:lpstr>
      <vt:lpstr>Mobile apps</vt:lpstr>
      <vt:lpstr>Why should we be concerned?</vt:lpstr>
      <vt:lpstr>TV time is down, but internet is up</vt:lpstr>
      <vt:lpstr>More and more of that screen time is on mobile devices</vt:lpstr>
      <vt:lpstr>PowerPoint Presentation</vt:lpstr>
      <vt:lpstr>   This is advertising in disguise</vt:lpstr>
      <vt:lpstr>Is this fair? </vt:lpstr>
      <vt:lpstr>PowerPoint Presentation</vt:lpstr>
      <vt:lpstr>In your home</vt:lpstr>
      <vt:lpstr>In your home</vt:lpstr>
      <vt:lpstr>Want to do even more?</vt:lpstr>
      <vt:lpstr>In your community</vt:lpstr>
      <vt:lpstr>Check out the following sites for more information.   </vt:lpstr>
      <vt:lpstr>Thank you!</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all Want Healthy Children</dc:title>
  <dc:creator>LoDolce, Megan</dc:creator>
  <cp:lastModifiedBy>Elmi, Hebaq</cp:lastModifiedBy>
  <cp:revision>428</cp:revision>
  <dcterms:created xsi:type="dcterms:W3CDTF">2014-06-02T20:26:29Z</dcterms:created>
  <dcterms:modified xsi:type="dcterms:W3CDTF">2022-06-06T19:51:56Z</dcterms:modified>
</cp:coreProperties>
</file>