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charts/chart2.xml" ContentType="application/vnd.openxmlformats-officedocument.drawingml.chart+xml"/>
  <Override PartName="/ppt/notesSlides/notesSlide4.xml" ContentType="application/vnd.openxmlformats-officedocument.presentationml.notesSlide+xml"/>
  <Override PartName="/ppt/charts/chart3.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4.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8" r:id="rId1"/>
  </p:sldMasterIdLst>
  <p:notesMasterIdLst>
    <p:notesMasterId r:id="rId38"/>
  </p:notesMasterIdLst>
  <p:handoutMasterIdLst>
    <p:handoutMasterId r:id="rId39"/>
  </p:handoutMasterIdLst>
  <p:sldIdLst>
    <p:sldId id="333" r:id="rId2"/>
    <p:sldId id="290" r:id="rId3"/>
    <p:sldId id="304" r:id="rId4"/>
    <p:sldId id="291" r:id="rId5"/>
    <p:sldId id="292" r:id="rId6"/>
    <p:sldId id="293" r:id="rId7"/>
    <p:sldId id="294" r:id="rId8"/>
    <p:sldId id="335" r:id="rId9"/>
    <p:sldId id="344" r:id="rId10"/>
    <p:sldId id="345" r:id="rId11"/>
    <p:sldId id="309" r:id="rId12"/>
    <p:sldId id="310" r:id="rId13"/>
    <p:sldId id="311" r:id="rId14"/>
    <p:sldId id="312" r:id="rId15"/>
    <p:sldId id="314" r:id="rId16"/>
    <p:sldId id="315" r:id="rId17"/>
    <p:sldId id="336" r:id="rId18"/>
    <p:sldId id="316" r:id="rId19"/>
    <p:sldId id="346" r:id="rId20"/>
    <p:sldId id="348" r:id="rId21"/>
    <p:sldId id="313" r:id="rId22"/>
    <p:sldId id="323" r:id="rId23"/>
    <p:sldId id="334" r:id="rId24"/>
    <p:sldId id="340" r:id="rId25"/>
    <p:sldId id="319" r:id="rId26"/>
    <p:sldId id="318" r:id="rId27"/>
    <p:sldId id="343" r:id="rId28"/>
    <p:sldId id="325" r:id="rId29"/>
    <p:sldId id="320" r:id="rId30"/>
    <p:sldId id="326" r:id="rId31"/>
    <p:sldId id="339" r:id="rId32"/>
    <p:sldId id="327" r:id="rId33"/>
    <p:sldId id="337" r:id="rId34"/>
    <p:sldId id="329" r:id="rId35"/>
    <p:sldId id="341" r:id="rId36"/>
    <p:sldId id="338" r:id="rId37"/>
  </p:sldIdLst>
  <p:sldSz cx="9144000" cy="6858000" type="screen4x3"/>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16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oDolce, Megan" initials="LM" lastIdx="8" clrIdx="0"/>
  <p:cmAuthor id="1" name="Harris, Jennifer" initials="HJ" lastIdx="9" clrIdx="1"/>
  <p:cmAuthor id="2" name="Jennifer L. Harris" initials="JLH" lastIdx="42" clrIdx="2">
    <p:extLst/>
  </p:cmAuthor>
  <p:cmAuthor id="3" name="Patrick Mustain" initials="" lastIdx="7" clrIdx="3"/>
  <p:cmAuthor id="4" name="Megan E. LoDolce" initials="MEL" lastIdx="14" clrIdx="4">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778" autoAdjust="0"/>
    <p:restoredTop sz="86174" autoAdjust="0"/>
  </p:normalViewPr>
  <p:slideViewPr>
    <p:cSldViewPr>
      <p:cViewPr varScale="1">
        <p:scale>
          <a:sx n="140" d="100"/>
          <a:sy n="140" d="100"/>
        </p:scale>
        <p:origin x="2316" y="120"/>
      </p:cViewPr>
      <p:guideLst>
        <p:guide orient="horz" pos="2160"/>
        <p:guide pos="2880"/>
      </p:guideLst>
    </p:cSldViewPr>
  </p:slideViewPr>
  <p:outlineViewPr>
    <p:cViewPr>
      <p:scale>
        <a:sx n="33" d="100"/>
        <a:sy n="33" d="100"/>
      </p:scale>
      <p:origin x="0" y="-954"/>
    </p:cViewPr>
  </p:outlineViewPr>
  <p:notesTextViewPr>
    <p:cViewPr>
      <p:scale>
        <a:sx n="3" d="2"/>
        <a:sy n="3" d="2"/>
      </p:scale>
      <p:origin x="0" y="0"/>
    </p:cViewPr>
  </p:notesTextViewPr>
  <p:sorterViewPr>
    <p:cViewPr varScale="1">
      <p:scale>
        <a:sx n="1" d="1"/>
        <a:sy n="1" d="1"/>
      </p:scale>
      <p:origin x="0" y="-13014"/>
    </p:cViewPr>
  </p:sorterViewPr>
  <p:notesViewPr>
    <p:cSldViewPr>
      <p:cViewPr varScale="1">
        <p:scale>
          <a:sx n="84" d="100"/>
          <a:sy n="84" d="100"/>
        </p:scale>
        <p:origin x="3186" y="96"/>
      </p:cViewPr>
      <p:guideLst>
        <p:guide orient="horz" pos="2928"/>
        <p:guide pos="216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tx>
        <c:rich>
          <a:bodyPr/>
          <a:lstStyle/>
          <a:p>
            <a:pPr>
              <a:defRPr/>
            </a:pPr>
            <a:r>
              <a:rPr lang="en-US" dirty="0"/>
              <a:t>What experts </a:t>
            </a:r>
            <a:r>
              <a:rPr lang="en-US" dirty="0" smtClean="0"/>
              <a:t>recommend</a:t>
            </a:r>
            <a:endParaRPr lang="en-US" dirty="0"/>
          </a:p>
        </c:rich>
      </c:tx>
      <c:layout>
        <c:manualLayout>
          <c:xMode val="edge"/>
          <c:yMode val="edge"/>
          <c:x val="0.23761140110295201"/>
          <c:y val="3.3707865168539297E-2"/>
        </c:manualLayout>
      </c:layout>
      <c:overlay val="0"/>
    </c:title>
    <c:autoTitleDeleted val="0"/>
    <c:plotArea>
      <c:layout/>
      <c:pieChart>
        <c:varyColors val="1"/>
        <c:ser>
          <c:idx val="0"/>
          <c:order val="0"/>
          <c:tx>
            <c:strRef>
              <c:f>Sheet1!$B$1</c:f>
              <c:strCache>
                <c:ptCount val="1"/>
                <c:pt idx="0">
                  <c:v>What experts Recommend</c:v>
                </c:pt>
              </c:strCache>
            </c:strRef>
          </c:tx>
          <c:dLbls>
            <c:dLbl>
              <c:idx val="0"/>
              <c:layout>
                <c:manualLayout>
                  <c:x val="0.227175676074199"/>
                  <c:y val="0.10086923825532999"/>
                </c:manualLayout>
              </c:layout>
              <c:tx>
                <c:rich>
                  <a:bodyPr/>
                  <a:lstStyle/>
                  <a:p>
                    <a:r>
                      <a:rPr lang="en-US" dirty="0" smtClean="0"/>
                      <a:t>Empty calories</a:t>
                    </a:r>
                  </a:p>
                  <a:p>
                    <a:r>
                      <a:rPr lang="en-US" dirty="0" smtClean="0"/>
                      <a:t>(from</a:t>
                    </a:r>
                    <a:r>
                      <a:rPr lang="en-US" baseline="0" dirty="0" smtClean="0"/>
                      <a:t> sugar and fat)</a:t>
                    </a:r>
                  </a:p>
                  <a:p>
                    <a:r>
                      <a:rPr lang="en-US" dirty="0" smtClean="0"/>
                      <a:t> 10%</a:t>
                    </a:r>
                    <a:endParaRPr lang="en-US" dirty="0"/>
                  </a:p>
                </c:rich>
              </c:tx>
              <c:showLegendKey val="0"/>
              <c:showVal val="0"/>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EA85-413B-91D7-9235A94DDF06}"/>
                </c:ext>
              </c:extLst>
            </c:dLbl>
            <c:dLbl>
              <c:idx val="1"/>
              <c:layout>
                <c:manualLayout>
                  <c:x val="0.10261493998643401"/>
                  <c:y val="-0.169101123595506"/>
                </c:manualLayout>
              </c:layout>
              <c:tx>
                <c:rich>
                  <a:bodyPr/>
                  <a:lstStyle/>
                  <a:p>
                    <a:r>
                      <a:rPr lang="en-US" dirty="0" smtClean="0"/>
                      <a:t>Nutritious </a:t>
                    </a:r>
                  </a:p>
                  <a:p>
                    <a:r>
                      <a:rPr lang="en-US" dirty="0" smtClean="0"/>
                      <a:t>calories </a:t>
                    </a:r>
                  </a:p>
                  <a:p>
                    <a:r>
                      <a:rPr lang="en-US" dirty="0" smtClean="0"/>
                      <a:t>90%</a:t>
                    </a:r>
                    <a:endParaRPr lang="en-US" dirty="0"/>
                  </a:p>
                </c:rich>
              </c:tx>
              <c:showLegendKey val="0"/>
              <c:showVal val="0"/>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EA85-413B-91D7-9235A94DDF06}"/>
                </c:ext>
              </c:extLst>
            </c:dLbl>
            <c:spPr>
              <a:noFill/>
              <a:ln>
                <a:noFill/>
              </a:ln>
              <a:effectLst/>
            </c:spPr>
            <c:showLegendKey val="0"/>
            <c:showVal val="0"/>
            <c:showCatName val="1"/>
            <c:showSerName val="0"/>
            <c:showPercent val="0"/>
            <c:showBubbleSize val="0"/>
            <c:showLeaderLines val="1"/>
            <c:extLst>
              <c:ext xmlns:c15="http://schemas.microsoft.com/office/drawing/2012/chart" uri="{CE6537A1-D6FC-4f65-9D91-7224C49458BB}"/>
            </c:extLst>
          </c:dLbls>
          <c:cat>
            <c:strRef>
              <c:f>Sheet1!$A$2:$A$5</c:f>
              <c:strCache>
                <c:ptCount val="2"/>
                <c:pt idx="0">
                  <c:v>Empty Calories 10%</c:v>
                </c:pt>
                <c:pt idx="1">
                  <c:v>Other Food</c:v>
                </c:pt>
              </c:strCache>
            </c:strRef>
          </c:cat>
          <c:val>
            <c:numRef>
              <c:f>Sheet1!$B$2:$B$5</c:f>
              <c:numCache>
                <c:formatCode>General</c:formatCode>
                <c:ptCount val="4"/>
                <c:pt idx="0">
                  <c:v>10</c:v>
                </c:pt>
                <c:pt idx="1">
                  <c:v>90</c:v>
                </c:pt>
              </c:numCache>
            </c:numRef>
          </c:val>
          <c:extLst>
            <c:ext xmlns:c16="http://schemas.microsoft.com/office/drawing/2014/chart" uri="{C3380CC4-5D6E-409C-BE32-E72D297353CC}">
              <c16:uniqueId val="{00000002-EA85-413B-91D7-9235A94DDF06}"/>
            </c:ext>
          </c:extLst>
        </c:ser>
        <c:dLbls>
          <c:showLegendKey val="0"/>
          <c:showVal val="0"/>
          <c:showCatName val="1"/>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title>
      <c:layout>
        <c:manualLayout>
          <c:xMode val="edge"/>
          <c:yMode val="edge"/>
          <c:x val="0.35077083333333298"/>
          <c:y val="3.7499999999999999E-2"/>
        </c:manualLayout>
      </c:layout>
      <c:overlay val="0"/>
    </c:title>
    <c:autoTitleDeleted val="0"/>
    <c:plotArea>
      <c:layout/>
      <c:pieChart>
        <c:varyColors val="1"/>
        <c:ser>
          <c:idx val="0"/>
          <c:order val="0"/>
          <c:tx>
            <c:strRef>
              <c:f>Sheet1!$B$1</c:f>
              <c:strCache>
                <c:ptCount val="1"/>
                <c:pt idx="0">
                  <c:v>What kids eat</c:v>
                </c:pt>
              </c:strCache>
            </c:strRef>
          </c:tx>
          <c:dLbls>
            <c:dLbl>
              <c:idx val="0"/>
              <c:layout/>
              <c:tx>
                <c:rich>
                  <a:bodyPr/>
                  <a:lstStyle/>
                  <a:p>
                    <a:r>
                      <a:rPr lang="en-US" dirty="0"/>
                      <a:t>Empty </a:t>
                    </a:r>
                    <a:r>
                      <a:rPr lang="en-US" dirty="0" smtClean="0"/>
                      <a:t>calories 40%</a:t>
                    </a:r>
                    <a:endParaRPr lang="en-US" dirty="0"/>
                  </a:p>
                </c:rich>
              </c:tx>
              <c:showLegendKey val="0"/>
              <c:showVal val="0"/>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4E5E-43C7-9227-593CE73E8ADE}"/>
                </c:ext>
              </c:extLst>
            </c:dLbl>
            <c:dLbl>
              <c:idx val="1"/>
              <c:layout>
                <c:manualLayout>
                  <c:x val="0.20942150590551201"/>
                  <c:y val="-2.8745324803149602E-2"/>
                </c:manualLayout>
              </c:layout>
              <c:tx>
                <c:rich>
                  <a:bodyPr/>
                  <a:lstStyle/>
                  <a:p>
                    <a:r>
                      <a:rPr lang="en-US" dirty="0" smtClean="0"/>
                      <a:t>Nutritious</a:t>
                    </a:r>
                    <a:r>
                      <a:rPr lang="en-US" baseline="0" dirty="0" smtClean="0"/>
                      <a:t> calories</a:t>
                    </a:r>
                    <a:r>
                      <a:rPr lang="en-US" dirty="0" smtClean="0"/>
                      <a:t> 60%</a:t>
                    </a:r>
                    <a:endParaRPr lang="en-US" dirty="0"/>
                  </a:p>
                </c:rich>
              </c:tx>
              <c:showLegendKey val="0"/>
              <c:showVal val="0"/>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4E5E-43C7-9227-593CE73E8ADE}"/>
                </c:ext>
              </c:extLst>
            </c:dLbl>
            <c:spPr>
              <a:noFill/>
              <a:ln>
                <a:noFill/>
              </a:ln>
              <a:effectLst/>
            </c:spPr>
            <c:showLegendKey val="0"/>
            <c:showVal val="0"/>
            <c:showCatName val="1"/>
            <c:showSerName val="0"/>
            <c:showPercent val="0"/>
            <c:showBubbleSize val="0"/>
            <c:showLeaderLines val="1"/>
            <c:extLst>
              <c:ext xmlns:c15="http://schemas.microsoft.com/office/drawing/2012/chart" uri="{CE6537A1-D6FC-4f65-9D91-7224C49458BB}"/>
            </c:extLst>
          </c:dLbls>
          <c:cat>
            <c:strRef>
              <c:f>Sheet1!$A$2:$A$5</c:f>
              <c:strCache>
                <c:ptCount val="2"/>
                <c:pt idx="0">
                  <c:v>Empty Calories 40%</c:v>
                </c:pt>
                <c:pt idx="1">
                  <c:v>Other Food 60%</c:v>
                </c:pt>
              </c:strCache>
            </c:strRef>
          </c:cat>
          <c:val>
            <c:numRef>
              <c:f>Sheet1!$B$2:$B$5</c:f>
              <c:numCache>
                <c:formatCode>0%</c:formatCode>
                <c:ptCount val="4"/>
                <c:pt idx="0">
                  <c:v>0.4</c:v>
                </c:pt>
                <c:pt idx="1">
                  <c:v>0.6</c:v>
                </c:pt>
              </c:numCache>
            </c:numRef>
          </c:val>
          <c:extLst>
            <c:ext xmlns:c16="http://schemas.microsoft.com/office/drawing/2014/chart" uri="{C3380CC4-5D6E-409C-BE32-E72D297353CC}">
              <c16:uniqueId val="{00000002-4E5E-43C7-9227-593CE73E8ADE}"/>
            </c:ext>
          </c:extLst>
        </c:ser>
        <c:dLbls>
          <c:showLegendKey val="0"/>
          <c:showVal val="0"/>
          <c:showCatName val="1"/>
          <c:showSerName val="0"/>
          <c:showPercent val="0"/>
          <c:showBubbleSize val="0"/>
          <c:showLeaderLines val="1"/>
        </c:dLbls>
        <c:firstSliceAng val="0"/>
      </c:pieChart>
    </c:plotArea>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0.29997979002624697"/>
          <c:y val="5.5625000000000001E-2"/>
          <c:w val="0.37195892388451401"/>
          <c:h val="0.82353149606299203"/>
        </c:manualLayout>
      </c:layout>
      <c:barChart>
        <c:barDir val="col"/>
        <c:grouping val="clustered"/>
        <c:varyColors val="0"/>
        <c:ser>
          <c:idx val="0"/>
          <c:order val="0"/>
          <c:tx>
            <c:strRef>
              <c:f>Sheet1!$B$1</c:f>
              <c:strCache>
                <c:ptCount val="1"/>
                <c:pt idx="0">
                  <c:v>Eat enough</c:v>
                </c:pt>
              </c:strCache>
            </c:strRef>
          </c:tx>
          <c:invertIfNegative val="0"/>
          <c:cat>
            <c:strRef>
              <c:f>Sheet1!$A$2:$A$3</c:f>
              <c:strCache>
                <c:ptCount val="2"/>
                <c:pt idx="0">
                  <c:v>Fruits</c:v>
                </c:pt>
                <c:pt idx="1">
                  <c:v>Vegetables</c:v>
                </c:pt>
              </c:strCache>
            </c:strRef>
          </c:cat>
          <c:val>
            <c:numRef>
              <c:f>Sheet1!$B$2:$B$3</c:f>
              <c:numCache>
                <c:formatCode>0%</c:formatCode>
                <c:ptCount val="2"/>
                <c:pt idx="0">
                  <c:v>0.4</c:v>
                </c:pt>
                <c:pt idx="1">
                  <c:v>7.0000000000000007E-2</c:v>
                </c:pt>
              </c:numCache>
            </c:numRef>
          </c:val>
          <c:extLst>
            <c:ext xmlns:c16="http://schemas.microsoft.com/office/drawing/2014/chart" uri="{C3380CC4-5D6E-409C-BE32-E72D297353CC}">
              <c16:uniqueId val="{00000000-6C8D-4623-A066-8FF6E7667116}"/>
            </c:ext>
          </c:extLst>
        </c:ser>
        <c:ser>
          <c:idx val="1"/>
          <c:order val="1"/>
          <c:tx>
            <c:strRef>
              <c:f>Sheet1!$C$1</c:f>
              <c:strCache>
                <c:ptCount val="1"/>
                <c:pt idx="0">
                  <c:v>Eat too little</c:v>
                </c:pt>
              </c:strCache>
            </c:strRef>
          </c:tx>
          <c:spPr>
            <a:solidFill>
              <a:schemeClr val="accent3"/>
            </a:solidFill>
            <a:effectLst/>
          </c:spPr>
          <c:invertIfNegative val="0"/>
          <c:cat>
            <c:strRef>
              <c:f>Sheet1!$A$2:$A$3</c:f>
              <c:strCache>
                <c:ptCount val="2"/>
                <c:pt idx="0">
                  <c:v>Fruits</c:v>
                </c:pt>
                <c:pt idx="1">
                  <c:v>Vegetables</c:v>
                </c:pt>
              </c:strCache>
            </c:strRef>
          </c:cat>
          <c:val>
            <c:numRef>
              <c:f>Sheet1!$C$2:$C$3</c:f>
              <c:numCache>
                <c:formatCode>0%</c:formatCode>
                <c:ptCount val="2"/>
                <c:pt idx="0">
                  <c:v>0.6</c:v>
                </c:pt>
                <c:pt idx="1">
                  <c:v>0.93</c:v>
                </c:pt>
              </c:numCache>
            </c:numRef>
          </c:val>
          <c:extLst>
            <c:ext xmlns:c16="http://schemas.microsoft.com/office/drawing/2014/chart" uri="{C3380CC4-5D6E-409C-BE32-E72D297353CC}">
              <c16:uniqueId val="{00000001-6C8D-4623-A066-8FF6E7667116}"/>
            </c:ext>
          </c:extLst>
        </c:ser>
        <c:ser>
          <c:idx val="2"/>
          <c:order val="2"/>
          <c:tx>
            <c:strRef>
              <c:f>Sheet1!$D$1</c:f>
              <c:strCache>
                <c:ptCount val="1"/>
                <c:pt idx="0">
                  <c:v>Column1</c:v>
                </c:pt>
              </c:strCache>
            </c:strRef>
          </c:tx>
          <c:invertIfNegative val="0"/>
          <c:cat>
            <c:strRef>
              <c:f>Sheet1!$A$2:$A$3</c:f>
              <c:strCache>
                <c:ptCount val="2"/>
                <c:pt idx="0">
                  <c:v>Fruits</c:v>
                </c:pt>
                <c:pt idx="1">
                  <c:v>Vegetables</c:v>
                </c:pt>
              </c:strCache>
            </c:strRef>
          </c:cat>
          <c:val>
            <c:numRef>
              <c:f>Sheet1!$D$2:$D$3</c:f>
              <c:numCache>
                <c:formatCode>General</c:formatCode>
                <c:ptCount val="2"/>
              </c:numCache>
            </c:numRef>
          </c:val>
          <c:extLst>
            <c:ext xmlns:c16="http://schemas.microsoft.com/office/drawing/2014/chart" uri="{C3380CC4-5D6E-409C-BE32-E72D297353CC}">
              <c16:uniqueId val="{00000002-6C8D-4623-A066-8FF6E7667116}"/>
            </c:ext>
          </c:extLst>
        </c:ser>
        <c:dLbls>
          <c:showLegendKey val="0"/>
          <c:showVal val="0"/>
          <c:showCatName val="0"/>
          <c:showSerName val="0"/>
          <c:showPercent val="0"/>
          <c:showBubbleSize val="0"/>
        </c:dLbls>
        <c:gapWidth val="150"/>
        <c:axId val="381118992"/>
        <c:axId val="381119552"/>
      </c:barChart>
      <c:catAx>
        <c:axId val="381118992"/>
        <c:scaling>
          <c:orientation val="minMax"/>
        </c:scaling>
        <c:delete val="0"/>
        <c:axPos val="b"/>
        <c:numFmt formatCode="General" sourceLinked="0"/>
        <c:majorTickMark val="none"/>
        <c:minorTickMark val="none"/>
        <c:tickLblPos val="nextTo"/>
        <c:crossAx val="381119552"/>
        <c:crosses val="autoZero"/>
        <c:auto val="1"/>
        <c:lblAlgn val="ctr"/>
        <c:lblOffset val="100"/>
        <c:noMultiLvlLbl val="0"/>
      </c:catAx>
      <c:valAx>
        <c:axId val="381119552"/>
        <c:scaling>
          <c:orientation val="minMax"/>
        </c:scaling>
        <c:delete val="0"/>
        <c:axPos val="l"/>
        <c:majorGridlines>
          <c:spPr>
            <a:ln>
              <a:noFill/>
            </a:ln>
          </c:spPr>
        </c:majorGridlines>
        <c:title>
          <c:tx>
            <c:rich>
              <a:bodyPr rot="0" vert="horz"/>
              <a:lstStyle/>
              <a:p>
                <a:pPr>
                  <a:defRPr/>
                </a:pPr>
                <a:r>
                  <a:rPr lang="en-US" dirty="0" smtClean="0"/>
                  <a:t>% of</a:t>
                </a:r>
              </a:p>
              <a:p>
                <a:pPr>
                  <a:defRPr/>
                </a:pPr>
                <a:r>
                  <a:rPr lang="en-US" dirty="0" smtClean="0"/>
                  <a:t>children</a:t>
                </a:r>
              </a:p>
            </c:rich>
          </c:tx>
          <c:layout/>
          <c:overlay val="0"/>
        </c:title>
        <c:numFmt formatCode="0%" sourceLinked="1"/>
        <c:majorTickMark val="out"/>
        <c:minorTickMark val="none"/>
        <c:tickLblPos val="nextTo"/>
        <c:crossAx val="381118992"/>
        <c:crosses val="autoZero"/>
        <c:crossBetween val="between"/>
      </c:valAx>
    </c:plotArea>
    <c:legend>
      <c:legendPos val="r"/>
      <c:legendEntry>
        <c:idx val="2"/>
        <c:delete val="1"/>
      </c:legendEntry>
      <c:layout>
        <c:manualLayout>
          <c:xMode val="edge"/>
          <c:yMode val="edge"/>
          <c:x val="0.68124829396325404"/>
          <c:y val="0.39423646653543298"/>
          <c:w val="0.217085039370079"/>
          <c:h val="0.18652706692913401"/>
        </c:manualLayout>
      </c:layout>
      <c:overlay val="0"/>
    </c:legend>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view3D>
      <c:rotX val="15"/>
      <c:rotY val="20"/>
      <c:rAngAx val="1"/>
    </c:view3D>
    <c:floor>
      <c:thickness val="0"/>
      <c:spPr>
        <a:noFill/>
        <a:ln w="9525">
          <a:noFill/>
        </a:ln>
      </c:spPr>
    </c:floor>
    <c:sideWall>
      <c:thickness val="0"/>
    </c:sideWall>
    <c:backWall>
      <c:thickness val="0"/>
    </c:backWall>
    <c:plotArea>
      <c:layout/>
      <c:bar3DChart>
        <c:barDir val="col"/>
        <c:grouping val="stacked"/>
        <c:varyColors val="0"/>
        <c:ser>
          <c:idx val="0"/>
          <c:order val="0"/>
          <c:tx>
            <c:strRef>
              <c:f>Sheet1!$B$1</c:f>
              <c:strCache>
                <c:ptCount val="1"/>
                <c:pt idx="0">
                  <c:v>51% sugary drinks, sugary cereals, sweets &amp; snacks</c:v>
                </c:pt>
              </c:strCache>
            </c:strRef>
          </c:tx>
          <c:spPr>
            <a:effectLst>
              <a:outerShdw blurRad="50800" dist="38100" dir="2700000" algn="tl" rotWithShape="0">
                <a:prstClr val="black">
                  <a:alpha val="40000"/>
                </a:prstClr>
              </a:outerShdw>
            </a:effectLst>
          </c:spPr>
          <c:invertIfNegative val="0"/>
          <c:cat>
            <c:strRef>
              <c:f>Sheet1!$A$2</c:f>
              <c:strCache>
                <c:ptCount val="1"/>
                <c:pt idx="0">
                  <c:v>Category 1</c:v>
                </c:pt>
              </c:strCache>
            </c:strRef>
          </c:cat>
          <c:val>
            <c:numRef>
              <c:f>Sheet1!$B$2</c:f>
              <c:numCache>
                <c:formatCode>0%</c:formatCode>
                <c:ptCount val="1"/>
                <c:pt idx="0">
                  <c:v>0.51</c:v>
                </c:pt>
              </c:numCache>
            </c:numRef>
          </c:val>
          <c:extLst>
            <c:ext xmlns:c16="http://schemas.microsoft.com/office/drawing/2014/chart" uri="{C3380CC4-5D6E-409C-BE32-E72D297353CC}">
              <c16:uniqueId val="{00000000-006D-4E54-B897-AF6EDA07492D}"/>
            </c:ext>
          </c:extLst>
        </c:ser>
        <c:ser>
          <c:idx val="1"/>
          <c:order val="1"/>
          <c:tx>
            <c:strRef>
              <c:f>Sheet1!$C$1</c:f>
              <c:strCache>
                <c:ptCount val="1"/>
                <c:pt idx="0">
                  <c:v>40% fast food</c:v>
                </c:pt>
              </c:strCache>
            </c:strRef>
          </c:tx>
          <c:invertIfNegative val="0"/>
          <c:cat>
            <c:strRef>
              <c:f>Sheet1!$A$2</c:f>
              <c:strCache>
                <c:ptCount val="1"/>
                <c:pt idx="0">
                  <c:v>Category 1</c:v>
                </c:pt>
              </c:strCache>
            </c:strRef>
          </c:cat>
          <c:val>
            <c:numRef>
              <c:f>Sheet1!$C$2</c:f>
              <c:numCache>
                <c:formatCode>0%</c:formatCode>
                <c:ptCount val="1"/>
                <c:pt idx="0">
                  <c:v>0.4</c:v>
                </c:pt>
              </c:numCache>
            </c:numRef>
          </c:val>
          <c:extLst>
            <c:ext xmlns:c16="http://schemas.microsoft.com/office/drawing/2014/chart" uri="{C3380CC4-5D6E-409C-BE32-E72D297353CC}">
              <c16:uniqueId val="{00000001-006D-4E54-B897-AF6EDA07492D}"/>
            </c:ext>
          </c:extLst>
        </c:ser>
        <c:ser>
          <c:idx val="2"/>
          <c:order val="2"/>
          <c:tx>
            <c:strRef>
              <c:f>Sheet1!$D$1</c:f>
              <c:strCache>
                <c:ptCount val="1"/>
                <c:pt idx="0">
                  <c:v>9% other foods</c:v>
                </c:pt>
              </c:strCache>
            </c:strRef>
          </c:tx>
          <c:invertIfNegative val="0"/>
          <c:cat>
            <c:strRef>
              <c:f>Sheet1!$A$2</c:f>
              <c:strCache>
                <c:ptCount val="1"/>
                <c:pt idx="0">
                  <c:v>Category 1</c:v>
                </c:pt>
              </c:strCache>
            </c:strRef>
          </c:cat>
          <c:val>
            <c:numRef>
              <c:f>Sheet1!$D$2</c:f>
              <c:numCache>
                <c:formatCode>0%</c:formatCode>
                <c:ptCount val="1"/>
                <c:pt idx="0">
                  <c:v>0.09</c:v>
                </c:pt>
              </c:numCache>
            </c:numRef>
          </c:val>
          <c:extLst>
            <c:ext xmlns:c16="http://schemas.microsoft.com/office/drawing/2014/chart" uri="{C3380CC4-5D6E-409C-BE32-E72D297353CC}">
              <c16:uniqueId val="{00000002-006D-4E54-B897-AF6EDA07492D}"/>
            </c:ext>
          </c:extLst>
        </c:ser>
        <c:ser>
          <c:idx val="3"/>
          <c:order val="3"/>
          <c:tx>
            <c:strRef>
              <c:f>Sheet1!$E$1</c:f>
              <c:strCache>
                <c:ptCount val="1"/>
                <c:pt idx="0">
                  <c:v>&lt;1% fruits and vegetables</c:v>
                </c:pt>
              </c:strCache>
            </c:strRef>
          </c:tx>
          <c:invertIfNegative val="0"/>
          <c:cat>
            <c:strRef>
              <c:f>Sheet1!$A$2</c:f>
              <c:strCache>
                <c:ptCount val="1"/>
                <c:pt idx="0">
                  <c:v>Category 1</c:v>
                </c:pt>
              </c:strCache>
            </c:strRef>
          </c:cat>
          <c:val>
            <c:numRef>
              <c:f>Sheet1!$E$2</c:f>
              <c:numCache>
                <c:formatCode>0%</c:formatCode>
                <c:ptCount val="1"/>
                <c:pt idx="0">
                  <c:v>0.01</c:v>
                </c:pt>
              </c:numCache>
            </c:numRef>
          </c:val>
          <c:extLst>
            <c:ext xmlns:c16="http://schemas.microsoft.com/office/drawing/2014/chart" uri="{C3380CC4-5D6E-409C-BE32-E72D297353CC}">
              <c16:uniqueId val="{00000003-006D-4E54-B897-AF6EDA07492D}"/>
            </c:ext>
          </c:extLst>
        </c:ser>
        <c:dLbls>
          <c:showLegendKey val="0"/>
          <c:showVal val="0"/>
          <c:showCatName val="0"/>
          <c:showSerName val="0"/>
          <c:showPercent val="0"/>
          <c:showBubbleSize val="0"/>
        </c:dLbls>
        <c:gapWidth val="150"/>
        <c:shape val="box"/>
        <c:axId val="340700528"/>
        <c:axId val="340708928"/>
        <c:axId val="0"/>
      </c:bar3DChart>
      <c:catAx>
        <c:axId val="340700528"/>
        <c:scaling>
          <c:orientation val="minMax"/>
        </c:scaling>
        <c:delete val="1"/>
        <c:axPos val="b"/>
        <c:numFmt formatCode="General" sourceLinked="0"/>
        <c:majorTickMark val="out"/>
        <c:minorTickMark val="none"/>
        <c:tickLblPos val="nextTo"/>
        <c:crossAx val="340708928"/>
        <c:crossesAt val="0"/>
        <c:auto val="1"/>
        <c:lblAlgn val="ctr"/>
        <c:lblOffset val="100"/>
        <c:noMultiLvlLbl val="0"/>
      </c:catAx>
      <c:valAx>
        <c:axId val="340708928"/>
        <c:scaling>
          <c:orientation val="minMax"/>
          <c:max val="1"/>
          <c:min val="0"/>
        </c:scaling>
        <c:delete val="1"/>
        <c:axPos val="l"/>
        <c:numFmt formatCode="0%" sourceLinked="1"/>
        <c:majorTickMark val="none"/>
        <c:minorTickMark val="none"/>
        <c:tickLblPos val="nextTo"/>
        <c:crossAx val="340700528"/>
        <c:crosses val="autoZero"/>
        <c:crossBetween val="between"/>
        <c:majorUnit val="0.2"/>
        <c:minorUnit val="0.04"/>
      </c:valAx>
    </c:plotArea>
    <c:plotVisOnly val="1"/>
    <c:dispBlanksAs val="gap"/>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4820"/>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sz="quarter" idx="1"/>
          </p:nvPr>
        </p:nvSpPr>
        <p:spPr>
          <a:xfrm>
            <a:off x="3898102" y="0"/>
            <a:ext cx="2982119" cy="464820"/>
          </a:xfrm>
          <a:prstGeom prst="rect">
            <a:avLst/>
          </a:prstGeom>
        </p:spPr>
        <p:txBody>
          <a:bodyPr vert="horz" lIns="92446" tIns="46223" rIns="92446" bIns="46223" rtlCol="0"/>
          <a:lstStyle>
            <a:lvl1pPr algn="r">
              <a:defRPr sz="1200"/>
            </a:lvl1pPr>
          </a:lstStyle>
          <a:p>
            <a:fld id="{5AFD0DCF-CB74-4DBB-856B-CAC1DE6A6018}" type="datetimeFigureOut">
              <a:rPr lang="en-US" smtClean="0"/>
              <a:t>6/6/2022</a:t>
            </a:fld>
            <a:endParaRPr lang="en-US"/>
          </a:p>
        </p:txBody>
      </p:sp>
      <p:sp>
        <p:nvSpPr>
          <p:cNvPr id="4" name="Footer Placeholder 3"/>
          <p:cNvSpPr>
            <a:spLocks noGrp="1"/>
          </p:cNvSpPr>
          <p:nvPr>
            <p:ph type="ftr" sz="quarter" idx="2"/>
          </p:nvPr>
        </p:nvSpPr>
        <p:spPr>
          <a:xfrm>
            <a:off x="0" y="8829967"/>
            <a:ext cx="2982119" cy="464820"/>
          </a:xfrm>
          <a:prstGeom prst="rect">
            <a:avLst/>
          </a:prstGeom>
        </p:spPr>
        <p:txBody>
          <a:bodyPr vert="horz" lIns="92446" tIns="46223" rIns="92446" bIns="46223" rtlCol="0" anchor="b"/>
          <a:lstStyle>
            <a:lvl1pPr algn="l">
              <a:defRPr sz="1200"/>
            </a:lvl1pPr>
          </a:lstStyle>
          <a:p>
            <a:endParaRPr lang="en-US"/>
          </a:p>
        </p:txBody>
      </p:sp>
      <p:sp>
        <p:nvSpPr>
          <p:cNvPr id="5" name="Slide Number Placeholder 4"/>
          <p:cNvSpPr>
            <a:spLocks noGrp="1"/>
          </p:cNvSpPr>
          <p:nvPr>
            <p:ph type="sldNum" sz="quarter" idx="3"/>
          </p:nvPr>
        </p:nvSpPr>
        <p:spPr>
          <a:xfrm>
            <a:off x="3898102" y="8829967"/>
            <a:ext cx="2982119" cy="464820"/>
          </a:xfrm>
          <a:prstGeom prst="rect">
            <a:avLst/>
          </a:prstGeom>
        </p:spPr>
        <p:txBody>
          <a:bodyPr vert="horz" lIns="92446" tIns="46223" rIns="92446" bIns="46223" rtlCol="0" anchor="b"/>
          <a:lstStyle>
            <a:lvl1pPr algn="r">
              <a:defRPr sz="1200"/>
            </a:lvl1pPr>
          </a:lstStyle>
          <a:p>
            <a:fld id="{F4F4CFAF-5A20-41AA-8D6F-02D380F2C590}" type="slidenum">
              <a:rPr lang="en-US" smtClean="0"/>
              <a:t>‹#›</a:t>
            </a:fld>
            <a:endParaRPr lang="en-US"/>
          </a:p>
        </p:txBody>
      </p:sp>
    </p:spTree>
    <p:extLst>
      <p:ext uri="{BB962C8B-B14F-4D97-AF65-F5344CB8AC3E}">
        <p14:creationId xmlns:p14="http://schemas.microsoft.com/office/powerpoint/2010/main" val="20243948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4820"/>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idx="1"/>
          </p:nvPr>
        </p:nvSpPr>
        <p:spPr>
          <a:xfrm>
            <a:off x="3898102" y="0"/>
            <a:ext cx="2982119" cy="464820"/>
          </a:xfrm>
          <a:prstGeom prst="rect">
            <a:avLst/>
          </a:prstGeom>
        </p:spPr>
        <p:txBody>
          <a:bodyPr vert="horz" lIns="92446" tIns="46223" rIns="92446" bIns="46223" rtlCol="0"/>
          <a:lstStyle>
            <a:lvl1pPr algn="r">
              <a:defRPr sz="1200"/>
            </a:lvl1pPr>
          </a:lstStyle>
          <a:p>
            <a:fld id="{009590F7-47EE-4B98-899F-4716ED188313}" type="datetimeFigureOut">
              <a:rPr lang="en-US" smtClean="0"/>
              <a:t>6/6/2022</a:t>
            </a:fld>
            <a:endParaRPr lang="en-US"/>
          </a:p>
        </p:txBody>
      </p:sp>
      <p:sp>
        <p:nvSpPr>
          <p:cNvPr id="4" name="Slide Image Placeholder 3"/>
          <p:cNvSpPr>
            <a:spLocks noGrp="1" noRot="1" noChangeAspect="1"/>
          </p:cNvSpPr>
          <p:nvPr>
            <p:ph type="sldImg" idx="2"/>
          </p:nvPr>
        </p:nvSpPr>
        <p:spPr>
          <a:xfrm>
            <a:off x="1117600" y="696913"/>
            <a:ext cx="4648200" cy="3486150"/>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688182" y="4415790"/>
            <a:ext cx="5505450" cy="4183380"/>
          </a:xfrm>
          <a:prstGeom prst="rect">
            <a:avLst/>
          </a:prstGeom>
        </p:spPr>
        <p:txBody>
          <a:bodyPr vert="horz" lIns="92446" tIns="46223" rIns="92446" bIns="46223"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2982119" cy="464820"/>
          </a:xfrm>
          <a:prstGeom prst="rect">
            <a:avLst/>
          </a:prstGeom>
        </p:spPr>
        <p:txBody>
          <a:bodyPr vert="horz" lIns="92446" tIns="46223" rIns="92446" bIns="46223" rtlCol="0" anchor="b"/>
          <a:lstStyle>
            <a:lvl1pPr algn="l">
              <a:defRPr sz="1200"/>
            </a:lvl1pPr>
          </a:lstStyle>
          <a:p>
            <a:endParaRPr lang="en-US"/>
          </a:p>
        </p:txBody>
      </p:sp>
      <p:sp>
        <p:nvSpPr>
          <p:cNvPr id="7" name="Slide Number Placeholder 6"/>
          <p:cNvSpPr>
            <a:spLocks noGrp="1"/>
          </p:cNvSpPr>
          <p:nvPr>
            <p:ph type="sldNum" sz="quarter" idx="5"/>
          </p:nvPr>
        </p:nvSpPr>
        <p:spPr>
          <a:xfrm>
            <a:off x="3898102" y="8829967"/>
            <a:ext cx="2982119" cy="464820"/>
          </a:xfrm>
          <a:prstGeom prst="rect">
            <a:avLst/>
          </a:prstGeom>
        </p:spPr>
        <p:txBody>
          <a:bodyPr vert="horz" lIns="92446" tIns="46223" rIns="92446" bIns="46223" rtlCol="0" anchor="b"/>
          <a:lstStyle>
            <a:lvl1pPr algn="r">
              <a:defRPr sz="1200"/>
            </a:lvl1pPr>
          </a:lstStyle>
          <a:p>
            <a:fld id="{C32D2789-4AEB-47BB-908A-C87F94F76B97}" type="slidenum">
              <a:rPr lang="en-US" smtClean="0"/>
              <a:t>‹#›</a:t>
            </a:fld>
            <a:endParaRPr lang="en-US"/>
          </a:p>
        </p:txBody>
      </p:sp>
    </p:spTree>
    <p:extLst>
      <p:ext uri="{BB962C8B-B14F-4D97-AF65-F5344CB8AC3E}">
        <p14:creationId xmlns:p14="http://schemas.microsoft.com/office/powerpoint/2010/main" val="2409203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www.ruddrootsparents.org/food-marketing-in-schools/take-action/assess-your-school"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Parents may not realize just how much food marketing there is, how it influences what they purchase and what their children </a:t>
            </a:r>
            <a:r>
              <a:rPr lang="en-US" dirty="0" smtClean="0"/>
              <a:t>want to eat</a:t>
            </a:r>
            <a:r>
              <a:rPr lang="en-US" dirty="0"/>
              <a:t>, and just how harmful this marketing can be. In this presentation, we focus on the marketing children see in schools.</a:t>
            </a:r>
          </a:p>
        </p:txBody>
      </p:sp>
      <p:sp>
        <p:nvSpPr>
          <p:cNvPr id="4" name="Slide Number Placeholder 3"/>
          <p:cNvSpPr>
            <a:spLocks noGrp="1"/>
          </p:cNvSpPr>
          <p:nvPr>
            <p:ph type="sldNum" sz="quarter" idx="10"/>
          </p:nvPr>
        </p:nvSpPr>
        <p:spPr/>
        <p:txBody>
          <a:bodyPr/>
          <a:lstStyle/>
          <a:p>
            <a:fld id="{C32D2789-4AEB-47BB-908A-C87F94F76B97}" type="slidenum">
              <a:rPr lang="en-US" smtClean="0"/>
              <a:t>1</a:t>
            </a:fld>
            <a:endParaRPr lang="en-US"/>
          </a:p>
        </p:txBody>
      </p:sp>
    </p:spTree>
    <p:extLst>
      <p:ext uri="{BB962C8B-B14F-4D97-AF65-F5344CB8AC3E}">
        <p14:creationId xmlns:p14="http://schemas.microsoft.com/office/powerpoint/2010/main" val="14509469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food industry spends a massive amount of money—almost 2 billion </a:t>
            </a:r>
            <a:r>
              <a:rPr lang="en-US" dirty="0" smtClean="0"/>
              <a:t>dollars a year—to </a:t>
            </a:r>
            <a:r>
              <a:rPr lang="en-US" dirty="0"/>
              <a:t>get kids to eat and drink more sugary drinks, sugary cereals, sweet and salty snacks, and fast food. Less than </a:t>
            </a:r>
            <a:r>
              <a:rPr lang="en-US" dirty="0" smtClean="0"/>
              <a:t>1 out of every 100 food marketing dollars is </a:t>
            </a:r>
            <a:r>
              <a:rPr lang="en-US" dirty="0"/>
              <a:t>spent </a:t>
            </a:r>
            <a:r>
              <a:rPr lang="en-US" dirty="0" smtClean="0"/>
              <a:t>on </a:t>
            </a:r>
            <a:r>
              <a:rPr lang="en-US" dirty="0"/>
              <a:t>healthy foods like fruits and vegetables to kids.</a:t>
            </a:r>
          </a:p>
          <a:p>
            <a:endParaRPr lang="en-US" dirty="0"/>
          </a:p>
        </p:txBody>
      </p:sp>
      <p:sp>
        <p:nvSpPr>
          <p:cNvPr id="4" name="Slide Number Placeholder 3"/>
          <p:cNvSpPr>
            <a:spLocks noGrp="1"/>
          </p:cNvSpPr>
          <p:nvPr>
            <p:ph type="sldNum" sz="quarter" idx="10"/>
          </p:nvPr>
        </p:nvSpPr>
        <p:spPr/>
        <p:txBody>
          <a:bodyPr/>
          <a:lstStyle/>
          <a:p>
            <a:fld id="{C32D2789-4AEB-47BB-908A-C87F94F76B97}" type="slidenum">
              <a:rPr lang="en-US" smtClean="0"/>
              <a:t>10</a:t>
            </a:fld>
            <a:endParaRPr lang="en-US"/>
          </a:p>
        </p:txBody>
      </p:sp>
    </p:spTree>
    <p:extLst>
      <p:ext uri="{BB962C8B-B14F-4D97-AF65-F5344CB8AC3E}">
        <p14:creationId xmlns:p14="http://schemas.microsoft.com/office/powerpoint/2010/main" val="3445266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a:t>
            </a:r>
            <a:r>
              <a:rPr lang="en-US" dirty="0"/>
              <a:t>we send our </a:t>
            </a:r>
            <a:r>
              <a:rPr lang="en-US" dirty="0" smtClean="0"/>
              <a:t>children </a:t>
            </a:r>
            <a:r>
              <a:rPr lang="en-US" dirty="0"/>
              <a:t>to school, we </a:t>
            </a:r>
            <a:r>
              <a:rPr lang="en-US" dirty="0" smtClean="0"/>
              <a:t>expect them to learn </a:t>
            </a:r>
            <a:r>
              <a:rPr lang="en-US" dirty="0"/>
              <a:t>about math, reading, and science, etc.  But </a:t>
            </a:r>
            <a:r>
              <a:rPr lang="en-US" dirty="0" smtClean="0"/>
              <a:t>food companies are also trying to teach them about their brands</a:t>
            </a:r>
            <a:r>
              <a:rPr lang="en-US" dirty="0"/>
              <a:t>. </a:t>
            </a:r>
            <a:r>
              <a:rPr lang="en-US" dirty="0" smtClean="0"/>
              <a:t>Marketing soda, candy, fast food and other unhealthy products in </a:t>
            </a:r>
            <a:r>
              <a:rPr lang="en-US" dirty="0"/>
              <a:t>schools </a:t>
            </a:r>
            <a:r>
              <a:rPr lang="en-US" dirty="0" smtClean="0"/>
              <a:t>undermines </a:t>
            </a:r>
            <a:r>
              <a:rPr lang="en-US" dirty="0"/>
              <a:t>efforts to teach children about </a:t>
            </a:r>
            <a:r>
              <a:rPr lang="en-US" dirty="0" smtClean="0"/>
              <a:t>good health </a:t>
            </a:r>
            <a:r>
              <a:rPr lang="en-US" dirty="0"/>
              <a:t>and nutrition</a:t>
            </a:r>
            <a:r>
              <a:rPr lang="en-US" dirty="0" smtClean="0"/>
              <a:t>.</a:t>
            </a:r>
          </a:p>
          <a:p>
            <a:endParaRPr lang="en-US" dirty="0"/>
          </a:p>
          <a:p>
            <a:r>
              <a:rPr lang="en-US" dirty="0"/>
              <a:t>So where </a:t>
            </a:r>
            <a:r>
              <a:rPr lang="en-US" dirty="0" smtClean="0"/>
              <a:t>do </a:t>
            </a:r>
            <a:r>
              <a:rPr lang="en-US" dirty="0"/>
              <a:t>kids </a:t>
            </a:r>
            <a:r>
              <a:rPr lang="en-US" dirty="0" smtClean="0"/>
              <a:t>see food </a:t>
            </a:r>
            <a:r>
              <a:rPr lang="en-US" dirty="0"/>
              <a:t>marketing in their schools? </a:t>
            </a:r>
          </a:p>
        </p:txBody>
      </p:sp>
      <p:sp>
        <p:nvSpPr>
          <p:cNvPr id="4" name="Slide Number Placeholder 3"/>
          <p:cNvSpPr>
            <a:spLocks noGrp="1"/>
          </p:cNvSpPr>
          <p:nvPr>
            <p:ph type="sldNum" sz="quarter" idx="10"/>
          </p:nvPr>
        </p:nvSpPr>
        <p:spPr/>
        <p:txBody>
          <a:bodyPr/>
          <a:lstStyle/>
          <a:p>
            <a:fld id="{DB50D0F7-D19A-4C8F-88D1-E918F782F5B5}" type="slidenum">
              <a:rPr lang="en-US" smtClean="0"/>
              <a:t>11</a:t>
            </a:fld>
            <a:endParaRPr lang="en-US" dirty="0"/>
          </a:p>
        </p:txBody>
      </p:sp>
    </p:spTree>
    <p:extLst>
      <p:ext uri="{BB962C8B-B14F-4D97-AF65-F5344CB8AC3E}">
        <p14:creationId xmlns:p14="http://schemas.microsoft.com/office/powerpoint/2010/main" val="22615684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Food and beverage companies donate </a:t>
            </a:r>
            <a:r>
              <a:rPr lang="en-US" dirty="0" smtClean="0"/>
              <a:t>so-called “educational</a:t>
            </a:r>
            <a:r>
              <a:rPr lang="en-US" dirty="0"/>
              <a:t>” materials and incentives </a:t>
            </a:r>
            <a:r>
              <a:rPr lang="en-US" dirty="0" smtClean="0"/>
              <a:t>like coupons </a:t>
            </a:r>
            <a:r>
              <a:rPr lang="en-US" dirty="0"/>
              <a:t>to teachers free of charge because they know that the more often students see or hear their </a:t>
            </a:r>
            <a:r>
              <a:rPr lang="en-US" dirty="0" smtClean="0"/>
              <a:t>brand names </a:t>
            </a:r>
            <a:r>
              <a:rPr lang="en-US" dirty="0"/>
              <a:t>and </a:t>
            </a:r>
            <a:r>
              <a:rPr lang="en-US" dirty="0" smtClean="0"/>
              <a:t>logos, </a:t>
            </a:r>
            <a:r>
              <a:rPr lang="en-US" dirty="0"/>
              <a:t>the more </a:t>
            </a:r>
            <a:r>
              <a:rPr lang="en-US" dirty="0" smtClean="0"/>
              <a:t>kids will like their brands. </a:t>
            </a:r>
          </a:p>
          <a:p>
            <a:endParaRPr lang="en-US" dirty="0"/>
          </a:p>
          <a:p>
            <a:r>
              <a:rPr lang="en-US" dirty="0" smtClean="0"/>
              <a:t>And </a:t>
            </a:r>
            <a:r>
              <a:rPr lang="en-US" dirty="0"/>
              <a:t>because the materials are free, lower income schools use them more often. </a:t>
            </a:r>
          </a:p>
          <a:p>
            <a:endParaRPr lang="en-US" dirty="0"/>
          </a:p>
        </p:txBody>
      </p:sp>
      <p:sp>
        <p:nvSpPr>
          <p:cNvPr id="4" name="Slide Number Placeholder 3"/>
          <p:cNvSpPr>
            <a:spLocks noGrp="1"/>
          </p:cNvSpPr>
          <p:nvPr>
            <p:ph type="sldNum" sz="quarter" idx="10"/>
          </p:nvPr>
        </p:nvSpPr>
        <p:spPr/>
        <p:txBody>
          <a:bodyPr/>
          <a:lstStyle/>
          <a:p>
            <a:fld id="{C32D2789-4AEB-47BB-908A-C87F94F76B97}" type="slidenum">
              <a:rPr lang="en-US" smtClean="0"/>
              <a:t>12</a:t>
            </a:fld>
            <a:endParaRPr lang="en-US"/>
          </a:p>
        </p:txBody>
      </p:sp>
    </p:spTree>
    <p:extLst>
      <p:ext uri="{BB962C8B-B14F-4D97-AF65-F5344CB8AC3E}">
        <p14:creationId xmlns:p14="http://schemas.microsoft.com/office/powerpoint/2010/main" val="12170746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50D0F7-D19A-4C8F-88D1-E918F782F5B5}" type="slidenum">
              <a:rPr lang="en-US" smtClean="0"/>
              <a:t>13</a:t>
            </a:fld>
            <a:endParaRPr lang="en-US"/>
          </a:p>
        </p:txBody>
      </p:sp>
    </p:spTree>
    <p:extLst>
      <p:ext uri="{BB962C8B-B14F-4D97-AF65-F5344CB8AC3E}">
        <p14:creationId xmlns:p14="http://schemas.microsoft.com/office/powerpoint/2010/main" val="30350033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does it teach kids when </a:t>
            </a:r>
            <a:r>
              <a:rPr lang="en-US" dirty="0"/>
              <a:t>the products featured in the halls, cafeterias, vending machines and athletic fields are </a:t>
            </a:r>
            <a:r>
              <a:rPr lang="en-US" dirty="0" smtClean="0"/>
              <a:t>the same ones that their teachers and parents tell  them are </a:t>
            </a:r>
            <a:r>
              <a:rPr lang="en-US" dirty="0"/>
              <a:t>not good for </a:t>
            </a:r>
            <a:r>
              <a:rPr lang="en-US" dirty="0" smtClean="0"/>
              <a:t>their health?  </a:t>
            </a:r>
            <a:endParaRPr lang="en-US" dirty="0"/>
          </a:p>
        </p:txBody>
      </p:sp>
      <p:sp>
        <p:nvSpPr>
          <p:cNvPr id="4" name="Slide Number Placeholder 3"/>
          <p:cNvSpPr>
            <a:spLocks noGrp="1"/>
          </p:cNvSpPr>
          <p:nvPr>
            <p:ph type="sldNum" sz="quarter" idx="10"/>
          </p:nvPr>
        </p:nvSpPr>
        <p:spPr/>
        <p:txBody>
          <a:bodyPr/>
          <a:lstStyle/>
          <a:p>
            <a:fld id="{C32D2789-4AEB-47BB-908A-C87F94F76B97}" type="slidenum">
              <a:rPr lang="en-US" smtClean="0"/>
              <a:t>14</a:t>
            </a:fld>
            <a:endParaRPr lang="en-US"/>
          </a:p>
        </p:txBody>
      </p:sp>
    </p:spTree>
    <p:extLst>
      <p:ext uri="{BB962C8B-B14F-4D97-AF65-F5344CB8AC3E}">
        <p14:creationId xmlns:p14="http://schemas.microsoft.com/office/powerpoint/2010/main" val="6200106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50D0F7-D19A-4C8F-88D1-E918F782F5B5}" type="slidenum">
              <a:rPr lang="en-US" smtClean="0"/>
              <a:t>15</a:t>
            </a:fld>
            <a:endParaRPr lang="en-US"/>
          </a:p>
        </p:txBody>
      </p:sp>
    </p:spTree>
    <p:extLst>
      <p:ext uri="{BB962C8B-B14F-4D97-AF65-F5344CB8AC3E}">
        <p14:creationId xmlns:p14="http://schemas.microsoft.com/office/powerpoint/2010/main" val="39455005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They provide a </a:t>
            </a:r>
            <a:r>
              <a:rPr lang="en-US" dirty="0"/>
              <a:t>captive audience of 30 million students in elementary, middle and high schools around the country.  </a:t>
            </a:r>
            <a:endParaRPr lang="en-US" dirty="0" smtClean="0"/>
          </a:p>
          <a:p>
            <a:endParaRPr lang="en-US" dirty="0" smtClean="0"/>
          </a:p>
          <a:p>
            <a:r>
              <a:rPr lang="en-US" dirty="0" smtClean="0"/>
              <a:t>And schools are one place where parents cannot monitor and control the messages their children see.</a:t>
            </a:r>
            <a:endParaRPr lang="en-US" dirty="0"/>
          </a:p>
        </p:txBody>
      </p:sp>
      <p:sp>
        <p:nvSpPr>
          <p:cNvPr id="4" name="Slide Number Placeholder 3"/>
          <p:cNvSpPr>
            <a:spLocks noGrp="1"/>
          </p:cNvSpPr>
          <p:nvPr>
            <p:ph type="sldNum" sz="quarter" idx="10"/>
          </p:nvPr>
        </p:nvSpPr>
        <p:spPr/>
        <p:txBody>
          <a:bodyPr/>
          <a:lstStyle/>
          <a:p>
            <a:fld id="{DB50D0F7-D19A-4C8F-88D1-E918F782F5B5}" type="slidenum">
              <a:rPr lang="en-US" smtClean="0"/>
              <a:t>16</a:t>
            </a:fld>
            <a:endParaRPr lang="en-US"/>
          </a:p>
        </p:txBody>
      </p:sp>
    </p:spTree>
    <p:extLst>
      <p:ext uri="{BB962C8B-B14F-4D97-AF65-F5344CB8AC3E}">
        <p14:creationId xmlns:p14="http://schemas.microsoft.com/office/powerpoint/2010/main" val="11005667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so-called educational and charitable</a:t>
            </a:r>
            <a:r>
              <a:rPr lang="en-US" baseline="0" dirty="0" smtClean="0"/>
              <a:t> programs create positive</a:t>
            </a:r>
            <a:r>
              <a:rPr lang="en-US" dirty="0" smtClean="0"/>
              <a:t> feelings about </a:t>
            </a:r>
            <a:r>
              <a:rPr lang="en-US" baseline="0" dirty="0" smtClean="0"/>
              <a:t>the companies. Most schools and parents view them as a public service. When in fact, companies see them as a very inexpensive and effective way to market their products to children and teens. </a:t>
            </a:r>
            <a:endParaRPr lang="en-US" dirty="0"/>
          </a:p>
        </p:txBody>
      </p:sp>
      <p:sp>
        <p:nvSpPr>
          <p:cNvPr id="4" name="Slide Number Placeholder 3"/>
          <p:cNvSpPr>
            <a:spLocks noGrp="1"/>
          </p:cNvSpPr>
          <p:nvPr>
            <p:ph type="sldNum" sz="quarter" idx="10"/>
          </p:nvPr>
        </p:nvSpPr>
        <p:spPr/>
        <p:txBody>
          <a:bodyPr/>
          <a:lstStyle/>
          <a:p>
            <a:fld id="{C32D2789-4AEB-47BB-908A-C87F94F76B97}" type="slidenum">
              <a:rPr lang="en-US" smtClean="0"/>
              <a:t>17</a:t>
            </a:fld>
            <a:endParaRPr lang="en-US"/>
          </a:p>
        </p:txBody>
      </p:sp>
    </p:spTree>
    <p:extLst>
      <p:ext uri="{BB962C8B-B14F-4D97-AF65-F5344CB8AC3E}">
        <p14:creationId xmlns:p14="http://schemas.microsoft.com/office/powerpoint/2010/main" val="33085427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Marketing </a:t>
            </a:r>
            <a:r>
              <a:rPr lang="en-US" dirty="0"/>
              <a:t>in schools implies that the school </a:t>
            </a:r>
            <a:r>
              <a:rPr lang="en-US" dirty="0" smtClean="0"/>
              <a:t>and teachers endorse </a:t>
            </a:r>
            <a:r>
              <a:rPr lang="en-US" dirty="0"/>
              <a:t>or </a:t>
            </a:r>
            <a:r>
              <a:rPr lang="en-US" dirty="0" smtClean="0"/>
              <a:t>approve </a:t>
            </a:r>
            <a:r>
              <a:rPr lang="en-US" dirty="0"/>
              <a:t>of </a:t>
            </a:r>
            <a:r>
              <a:rPr lang="en-US" dirty="0" smtClean="0"/>
              <a:t>these products</a:t>
            </a:r>
            <a:r>
              <a:rPr lang="en-US" dirty="0"/>
              <a:t>.  This sends a mixed message to </a:t>
            </a:r>
            <a:r>
              <a:rPr lang="en-US" dirty="0" smtClean="0"/>
              <a:t>students.  </a:t>
            </a:r>
            <a:endParaRPr lang="en-US" dirty="0"/>
          </a:p>
          <a:p>
            <a:endParaRPr lang="en-US" dirty="0"/>
          </a:p>
        </p:txBody>
      </p:sp>
      <p:sp>
        <p:nvSpPr>
          <p:cNvPr id="4" name="Slide Number Placeholder 3"/>
          <p:cNvSpPr>
            <a:spLocks noGrp="1"/>
          </p:cNvSpPr>
          <p:nvPr>
            <p:ph type="sldNum" sz="quarter" idx="10"/>
          </p:nvPr>
        </p:nvSpPr>
        <p:spPr/>
        <p:txBody>
          <a:bodyPr/>
          <a:lstStyle/>
          <a:p>
            <a:fld id="{C32D2789-4AEB-47BB-908A-C87F94F76B97}" type="slidenum">
              <a:rPr lang="en-US" smtClean="0"/>
              <a:t>18</a:t>
            </a:fld>
            <a:endParaRPr lang="en-US"/>
          </a:p>
        </p:txBody>
      </p:sp>
    </p:spTree>
    <p:extLst>
      <p:ext uri="{BB962C8B-B14F-4D97-AF65-F5344CB8AC3E}">
        <p14:creationId xmlns:p14="http://schemas.microsoft.com/office/powerpoint/2010/main" val="32431977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Most importantly, marketing in schools is a very effective tool in companies’ efforts to create lifelong loyal customers.</a:t>
            </a:r>
          </a:p>
          <a:p>
            <a:endParaRPr lang="en-US" dirty="0"/>
          </a:p>
        </p:txBody>
      </p:sp>
      <p:sp>
        <p:nvSpPr>
          <p:cNvPr id="4" name="Slide Number Placeholder 3"/>
          <p:cNvSpPr>
            <a:spLocks noGrp="1"/>
          </p:cNvSpPr>
          <p:nvPr>
            <p:ph type="sldNum" sz="quarter" idx="10"/>
          </p:nvPr>
        </p:nvSpPr>
        <p:spPr/>
        <p:txBody>
          <a:bodyPr/>
          <a:lstStyle/>
          <a:p>
            <a:fld id="{DB50D0F7-D19A-4C8F-88D1-E918F782F5B5}" type="slidenum">
              <a:rPr lang="en-US" smtClean="0"/>
              <a:t>19</a:t>
            </a:fld>
            <a:endParaRPr lang="en-US"/>
          </a:p>
        </p:txBody>
      </p:sp>
    </p:spTree>
    <p:extLst>
      <p:ext uri="{BB962C8B-B14F-4D97-AF65-F5344CB8AC3E}">
        <p14:creationId xmlns:p14="http://schemas.microsoft.com/office/powerpoint/2010/main" val="6362727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Most children in America eat a poor diet. Nutrition experts say that no more than 10 percent of kids’ food intake should come from empty calories, which are calories from fat and added sugar. </a:t>
            </a:r>
          </a:p>
        </p:txBody>
      </p:sp>
      <p:sp>
        <p:nvSpPr>
          <p:cNvPr id="4" name="Slide Number Placeholder 3"/>
          <p:cNvSpPr>
            <a:spLocks noGrp="1"/>
          </p:cNvSpPr>
          <p:nvPr>
            <p:ph type="sldNum" sz="quarter" idx="10"/>
          </p:nvPr>
        </p:nvSpPr>
        <p:spPr/>
        <p:txBody>
          <a:bodyPr/>
          <a:lstStyle/>
          <a:p>
            <a:fld id="{C32D2789-4AEB-47BB-908A-C87F94F76B97}" type="slidenum">
              <a:rPr lang="en-US" smtClean="0"/>
              <a:t>2</a:t>
            </a:fld>
            <a:endParaRPr lang="en-US"/>
          </a:p>
        </p:txBody>
      </p:sp>
    </p:spTree>
    <p:extLst>
      <p:ext uri="{BB962C8B-B14F-4D97-AF65-F5344CB8AC3E}">
        <p14:creationId xmlns:p14="http://schemas.microsoft.com/office/powerpoint/2010/main" val="12173229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how much marketing goes on in schools?</a:t>
            </a:r>
            <a:endParaRPr lang="en-US" dirty="0"/>
          </a:p>
        </p:txBody>
      </p:sp>
      <p:sp>
        <p:nvSpPr>
          <p:cNvPr id="4" name="Slide Number Placeholder 3"/>
          <p:cNvSpPr>
            <a:spLocks noGrp="1"/>
          </p:cNvSpPr>
          <p:nvPr>
            <p:ph type="sldNum" sz="quarter" idx="10"/>
          </p:nvPr>
        </p:nvSpPr>
        <p:spPr/>
        <p:txBody>
          <a:bodyPr/>
          <a:lstStyle/>
          <a:p>
            <a:fld id="{C32D2789-4AEB-47BB-908A-C87F94F76B97}" type="slidenum">
              <a:rPr lang="en-US" smtClean="0"/>
              <a:t>20</a:t>
            </a:fld>
            <a:endParaRPr lang="en-US"/>
          </a:p>
        </p:txBody>
      </p:sp>
    </p:spTree>
    <p:extLst>
      <p:ext uri="{BB962C8B-B14F-4D97-AF65-F5344CB8AC3E}">
        <p14:creationId xmlns:p14="http://schemas.microsoft.com/office/powerpoint/2010/main" val="39204253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Federal Trade Commission did a study and found that:</a:t>
            </a:r>
          </a:p>
          <a:p>
            <a:endParaRPr lang="en-US" dirty="0"/>
          </a:p>
          <a:p>
            <a:r>
              <a:rPr lang="en-US" dirty="0" smtClean="0"/>
              <a:t>Food and beverage companies spend almost $150 million to market to children and teens in their schools.</a:t>
            </a:r>
          </a:p>
          <a:p>
            <a:endParaRPr lang="en-US" dirty="0"/>
          </a:p>
          <a:p>
            <a:r>
              <a:rPr lang="en-US" dirty="0" smtClean="0"/>
              <a:t>More than 9 out of 10 of those dollars is spent to market sugary drinks, especially soda</a:t>
            </a:r>
          </a:p>
          <a:p>
            <a:endParaRPr lang="en-US" dirty="0"/>
          </a:p>
          <a:p>
            <a:r>
              <a:rPr lang="en-US" dirty="0" smtClean="0"/>
              <a:t>Those sugary drinks have almost 5 teaspoons of sugar per serving!</a:t>
            </a:r>
            <a:endParaRPr lang="en-US" dirty="0"/>
          </a:p>
        </p:txBody>
      </p:sp>
      <p:sp>
        <p:nvSpPr>
          <p:cNvPr id="4" name="Slide Number Placeholder 3"/>
          <p:cNvSpPr>
            <a:spLocks noGrp="1"/>
          </p:cNvSpPr>
          <p:nvPr>
            <p:ph type="sldNum" sz="quarter" idx="10"/>
          </p:nvPr>
        </p:nvSpPr>
        <p:spPr/>
        <p:txBody>
          <a:bodyPr/>
          <a:lstStyle/>
          <a:p>
            <a:fld id="{C32D2789-4AEB-47BB-908A-C87F94F76B97}" type="slidenum">
              <a:rPr lang="en-US" smtClean="0"/>
              <a:t>21</a:t>
            </a:fld>
            <a:endParaRPr lang="en-US"/>
          </a:p>
        </p:txBody>
      </p:sp>
    </p:spTree>
    <p:extLst>
      <p:ext uri="{BB962C8B-B14F-4D97-AF65-F5344CB8AC3E}">
        <p14:creationId xmlns:p14="http://schemas.microsoft.com/office/powerpoint/2010/main" val="40098792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That means that a lot</a:t>
            </a:r>
            <a:r>
              <a:rPr lang="en-US" sz="1200" baseline="0" dirty="0" smtClean="0"/>
              <a:t> of children see a lot of marketing in their schools</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C32D2789-4AEB-47BB-908A-C87F94F76B97}" type="slidenum">
              <a:rPr lang="en-US" smtClean="0"/>
              <a:t>22</a:t>
            </a:fld>
            <a:endParaRPr lang="en-US"/>
          </a:p>
        </p:txBody>
      </p:sp>
    </p:spTree>
    <p:extLst>
      <p:ext uri="{BB962C8B-B14F-4D97-AF65-F5344CB8AC3E}">
        <p14:creationId xmlns:p14="http://schemas.microsoft.com/office/powerpoint/2010/main" val="682955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 you think this</a:t>
            </a:r>
            <a:r>
              <a:rPr lang="en-US" baseline="0" dirty="0" smtClean="0"/>
              <a:t> might be happening in your child’s school? Here’s what to look for..</a:t>
            </a:r>
            <a:endParaRPr lang="en-US" dirty="0"/>
          </a:p>
        </p:txBody>
      </p:sp>
      <p:sp>
        <p:nvSpPr>
          <p:cNvPr id="4" name="Slide Number Placeholder 3"/>
          <p:cNvSpPr>
            <a:spLocks noGrp="1"/>
          </p:cNvSpPr>
          <p:nvPr>
            <p:ph type="sldNum" sz="quarter" idx="10"/>
          </p:nvPr>
        </p:nvSpPr>
        <p:spPr/>
        <p:txBody>
          <a:bodyPr/>
          <a:lstStyle/>
          <a:p>
            <a:fld id="{C32D2789-4AEB-47BB-908A-C87F94F76B97}" type="slidenum">
              <a:rPr lang="en-US" smtClean="0"/>
              <a:t>23</a:t>
            </a:fld>
            <a:endParaRPr lang="en-US"/>
          </a:p>
        </p:txBody>
      </p:sp>
    </p:spTree>
    <p:extLst>
      <p:ext uri="{BB962C8B-B14F-4D97-AF65-F5344CB8AC3E}">
        <p14:creationId xmlns:p14="http://schemas.microsoft.com/office/powerpoint/2010/main" val="185651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C32D2789-4AEB-47BB-908A-C87F94F76B97}" type="slidenum">
              <a:rPr lang="en-US" smtClean="0"/>
              <a:t>24</a:t>
            </a:fld>
            <a:endParaRPr lang="en-US"/>
          </a:p>
        </p:txBody>
      </p:sp>
    </p:spTree>
    <p:extLst>
      <p:ext uri="{BB962C8B-B14F-4D97-AF65-F5344CB8AC3E}">
        <p14:creationId xmlns:p14="http://schemas.microsoft.com/office/powerpoint/2010/main" val="29405172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 you seen this in your child’s school?</a:t>
            </a:r>
            <a:endParaRPr lang="en-US" dirty="0"/>
          </a:p>
        </p:txBody>
      </p:sp>
      <p:sp>
        <p:nvSpPr>
          <p:cNvPr id="4" name="Slide Number Placeholder 3"/>
          <p:cNvSpPr>
            <a:spLocks noGrp="1"/>
          </p:cNvSpPr>
          <p:nvPr>
            <p:ph type="sldNum" sz="quarter" idx="10"/>
          </p:nvPr>
        </p:nvSpPr>
        <p:spPr/>
        <p:txBody>
          <a:bodyPr/>
          <a:lstStyle/>
          <a:p>
            <a:fld id="{C32D2789-4AEB-47BB-908A-C87F94F76B97}" type="slidenum">
              <a:rPr lang="en-US" smtClean="0"/>
              <a:t>25</a:t>
            </a:fld>
            <a:endParaRPr lang="en-US"/>
          </a:p>
        </p:txBody>
      </p:sp>
    </p:spTree>
    <p:extLst>
      <p:ext uri="{BB962C8B-B14F-4D97-AF65-F5344CB8AC3E}">
        <p14:creationId xmlns:p14="http://schemas.microsoft.com/office/powerpoint/2010/main" val="39849567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 any of these?</a:t>
            </a:r>
            <a:endParaRPr lang="en-US" dirty="0"/>
          </a:p>
        </p:txBody>
      </p:sp>
      <p:sp>
        <p:nvSpPr>
          <p:cNvPr id="4" name="Slide Number Placeholder 3"/>
          <p:cNvSpPr>
            <a:spLocks noGrp="1"/>
          </p:cNvSpPr>
          <p:nvPr>
            <p:ph type="sldNum" sz="quarter" idx="10"/>
          </p:nvPr>
        </p:nvSpPr>
        <p:spPr/>
        <p:txBody>
          <a:bodyPr/>
          <a:lstStyle/>
          <a:p>
            <a:fld id="{C32D2789-4AEB-47BB-908A-C87F94F76B97}" type="slidenum">
              <a:rPr lang="en-US" smtClean="0"/>
              <a:t>26</a:t>
            </a:fld>
            <a:endParaRPr lang="en-US"/>
          </a:p>
        </p:txBody>
      </p:sp>
    </p:spTree>
    <p:extLst>
      <p:ext uri="{BB962C8B-B14F-4D97-AF65-F5344CB8AC3E}">
        <p14:creationId xmlns:p14="http://schemas.microsoft.com/office/powerpoint/2010/main" val="33214602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Your kids might be</a:t>
            </a:r>
            <a:r>
              <a:rPr lang="en-US" sz="1200" baseline="0" dirty="0" smtClean="0"/>
              <a:t> seeing these</a:t>
            </a:r>
            <a:endParaRPr lang="en-US" sz="1200" dirty="0" smtClean="0"/>
          </a:p>
          <a:p>
            <a:endParaRPr lang="en-US" dirty="0"/>
          </a:p>
          <a:p>
            <a:r>
              <a:rPr lang="en-US" sz="1200" dirty="0" smtClean="0"/>
              <a:t>Websites</a:t>
            </a:r>
            <a:r>
              <a:rPr lang="en-US" sz="1200" baseline="0" dirty="0" smtClean="0"/>
              <a:t> and TV channels for teachers with ads for kids</a:t>
            </a:r>
            <a:endParaRPr lang="en-US" sz="1200" dirty="0" smtClean="0"/>
          </a:p>
          <a:p>
            <a:r>
              <a:rPr lang="en-US" sz="1200" dirty="0" smtClean="0"/>
              <a:t>Even book covers</a:t>
            </a:r>
          </a:p>
          <a:p>
            <a:endParaRPr lang="en-US" dirty="0"/>
          </a:p>
        </p:txBody>
      </p:sp>
      <p:sp>
        <p:nvSpPr>
          <p:cNvPr id="4" name="Slide Number Placeholder 3"/>
          <p:cNvSpPr>
            <a:spLocks noGrp="1"/>
          </p:cNvSpPr>
          <p:nvPr>
            <p:ph type="sldNum" sz="quarter" idx="10"/>
          </p:nvPr>
        </p:nvSpPr>
        <p:spPr/>
        <p:txBody>
          <a:bodyPr/>
          <a:lstStyle/>
          <a:p>
            <a:fld id="{C32D2789-4AEB-47BB-908A-C87F94F76B97}" type="slidenum">
              <a:rPr lang="en-US" smtClean="0"/>
              <a:t>27</a:t>
            </a:fld>
            <a:endParaRPr lang="en-US"/>
          </a:p>
        </p:txBody>
      </p:sp>
    </p:spTree>
    <p:extLst>
      <p:ext uri="{BB962C8B-B14F-4D97-AF65-F5344CB8AC3E}">
        <p14:creationId xmlns:p14="http://schemas.microsoft.com/office/powerpoint/2010/main" val="10873208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smtClean="0"/>
          </a:p>
          <a:p>
            <a:endParaRPr lang="en-US" dirty="0"/>
          </a:p>
        </p:txBody>
      </p:sp>
      <p:sp>
        <p:nvSpPr>
          <p:cNvPr id="4" name="Slide Number Placeholder 3"/>
          <p:cNvSpPr>
            <a:spLocks noGrp="1"/>
          </p:cNvSpPr>
          <p:nvPr>
            <p:ph type="sldNum" sz="quarter" idx="10"/>
          </p:nvPr>
        </p:nvSpPr>
        <p:spPr/>
        <p:txBody>
          <a:bodyPr/>
          <a:lstStyle/>
          <a:p>
            <a:fld id="{C32D2789-4AEB-47BB-908A-C87F94F76B97}" type="slidenum">
              <a:rPr lang="en-US" smtClean="0"/>
              <a:t>28</a:t>
            </a:fld>
            <a:endParaRPr lang="en-US"/>
          </a:p>
        </p:txBody>
      </p:sp>
    </p:spTree>
    <p:extLst>
      <p:ext uri="{BB962C8B-B14F-4D97-AF65-F5344CB8AC3E}">
        <p14:creationId xmlns:p14="http://schemas.microsoft.com/office/powerpoint/2010/main" val="18910942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You’ve probably seen these</a:t>
            </a:r>
            <a:br>
              <a:rPr lang="en-US" dirty="0" smtClean="0"/>
            </a:br>
            <a:endParaRPr lang="en-US" dirty="0"/>
          </a:p>
        </p:txBody>
      </p:sp>
      <p:sp>
        <p:nvSpPr>
          <p:cNvPr id="4" name="Slide Number Placeholder 3"/>
          <p:cNvSpPr>
            <a:spLocks noGrp="1"/>
          </p:cNvSpPr>
          <p:nvPr>
            <p:ph type="sldNum" sz="quarter" idx="10"/>
          </p:nvPr>
        </p:nvSpPr>
        <p:spPr/>
        <p:txBody>
          <a:bodyPr/>
          <a:lstStyle/>
          <a:p>
            <a:fld id="{C32D2789-4AEB-47BB-908A-C87F94F76B97}" type="slidenum">
              <a:rPr lang="en-US" smtClean="0"/>
              <a:t>29</a:t>
            </a:fld>
            <a:endParaRPr lang="en-US"/>
          </a:p>
        </p:txBody>
      </p:sp>
      <p:sp>
        <p:nvSpPr>
          <p:cNvPr id="7" name="Notes Placeholder 2"/>
          <p:cNvSpPr txBox="1">
            <a:spLocks/>
          </p:cNvSpPr>
          <p:nvPr/>
        </p:nvSpPr>
        <p:spPr>
          <a:xfrm>
            <a:off x="840582" y="4568190"/>
            <a:ext cx="5505450" cy="4183380"/>
          </a:xfrm>
          <a:prstGeom prst="rect">
            <a:avLst/>
          </a:prstGeom>
        </p:spPr>
        <p:txBody>
          <a:bodyPr vert="horz" lIns="92446" tIns="46223" rIns="92446" bIns="46223"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a:defRPr/>
            </a:pPr>
            <a:r>
              <a:rPr lang="en-US" sz="1400" dirty="0"/>
              <a:t>It can be very confusing to children to learn about what and how they should eat in health and nutrition classes, only to turn around and find that their schools are promoting sugary, non-nutritious foods through things like fundraisers. These kinds of double messages undermine the health lessons kids learn in the classroom.  </a:t>
            </a:r>
          </a:p>
          <a:p>
            <a:pPr>
              <a:defRPr/>
            </a:pPr>
            <a:endParaRPr lang="en-US" sz="900" b="1" dirty="0" smtClean="0">
              <a:solidFill>
                <a:schemeClr val="tx2"/>
              </a:solidFill>
            </a:endParaRPr>
          </a:p>
          <a:p>
            <a:endParaRPr lang="en-US" dirty="0"/>
          </a:p>
        </p:txBody>
      </p:sp>
    </p:spTree>
    <p:extLst>
      <p:ext uri="{BB962C8B-B14F-4D97-AF65-F5344CB8AC3E}">
        <p14:creationId xmlns:p14="http://schemas.microsoft.com/office/powerpoint/2010/main" val="29521687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Unfortunately few children meet this recommendation. On average, children in America </a:t>
            </a:r>
            <a:r>
              <a:rPr lang="en-US" dirty="0" smtClean="0"/>
              <a:t>get </a:t>
            </a:r>
            <a:r>
              <a:rPr lang="en-US" dirty="0"/>
              <a:t>almost half of their calories from nutritionally poor foods, like desserts, pizza, fruit drinks and sugary soda. </a:t>
            </a:r>
          </a:p>
          <a:p>
            <a:endParaRPr lang="en-US" dirty="0"/>
          </a:p>
        </p:txBody>
      </p:sp>
      <p:sp>
        <p:nvSpPr>
          <p:cNvPr id="4" name="Slide Number Placeholder 3"/>
          <p:cNvSpPr>
            <a:spLocks noGrp="1"/>
          </p:cNvSpPr>
          <p:nvPr>
            <p:ph type="sldNum" sz="quarter" idx="10"/>
          </p:nvPr>
        </p:nvSpPr>
        <p:spPr/>
        <p:txBody>
          <a:bodyPr/>
          <a:lstStyle/>
          <a:p>
            <a:fld id="{C32D2789-4AEB-47BB-908A-C87F94F76B97}" type="slidenum">
              <a:rPr lang="en-US" smtClean="0"/>
              <a:t>3</a:t>
            </a:fld>
            <a:endParaRPr lang="en-US"/>
          </a:p>
        </p:txBody>
      </p:sp>
    </p:spTree>
    <p:extLst>
      <p:ext uri="{BB962C8B-B14F-4D97-AF65-F5344CB8AC3E}">
        <p14:creationId xmlns:p14="http://schemas.microsoft.com/office/powerpoint/2010/main" val="26010488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Well it turns out that</a:t>
            </a:r>
            <a:r>
              <a:rPr lang="en-US" baseline="0" dirty="0" smtClean="0"/>
              <a:t> a lot of times they don’t get much. </a:t>
            </a:r>
          </a:p>
          <a:p>
            <a:endParaRPr lang="en-US" dirty="0"/>
          </a:p>
          <a:p>
            <a:r>
              <a:rPr lang="en-US" baseline="0" dirty="0" smtClean="0"/>
              <a:t>The examples here</a:t>
            </a:r>
            <a:r>
              <a:rPr lang="en-US" dirty="0" smtClean="0"/>
              <a:t> show</a:t>
            </a:r>
            <a:r>
              <a:rPr lang="en-US" baseline="0" dirty="0" smtClean="0"/>
              <a:t> how little revenue schools get from this type of marketing, and the companies make out MUCH better in the deal.  Thus, they’re getting credit for doing good, reaping the benefits, and making our children sick in the process.</a:t>
            </a:r>
            <a:endParaRPr lang="en-US" dirty="0"/>
          </a:p>
        </p:txBody>
      </p:sp>
      <p:sp>
        <p:nvSpPr>
          <p:cNvPr id="4" name="Slide Number Placeholder 3"/>
          <p:cNvSpPr>
            <a:spLocks noGrp="1"/>
          </p:cNvSpPr>
          <p:nvPr>
            <p:ph type="sldNum" sz="quarter" idx="10"/>
          </p:nvPr>
        </p:nvSpPr>
        <p:spPr/>
        <p:txBody>
          <a:bodyPr/>
          <a:lstStyle/>
          <a:p>
            <a:fld id="{DB50D0F7-D19A-4C8F-88D1-E918F782F5B5}" type="slidenum">
              <a:rPr lang="en-US" smtClean="0"/>
              <a:t>30</a:t>
            </a:fld>
            <a:endParaRPr lang="en-US"/>
          </a:p>
        </p:txBody>
      </p:sp>
    </p:spTree>
    <p:extLst>
      <p:ext uri="{BB962C8B-B14F-4D97-AF65-F5344CB8AC3E}">
        <p14:creationId xmlns:p14="http://schemas.microsoft.com/office/powerpoint/2010/main" val="12746291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smtClean="0"/>
              <a:t>You may know about Box Tops for Education. </a:t>
            </a:r>
          </a:p>
          <a:p>
            <a:pPr>
              <a:defRPr/>
            </a:pPr>
            <a:endParaRPr lang="en-US" dirty="0"/>
          </a:p>
          <a:p>
            <a:pPr>
              <a:defRPr/>
            </a:pPr>
            <a:r>
              <a:rPr lang="en-US" dirty="0" smtClean="0"/>
              <a:t>But did you know that a school gets just 10 cents for each “top”?</a:t>
            </a:r>
            <a:r>
              <a:rPr lang="en-US" baseline="0" dirty="0" smtClean="0"/>
              <a:t> That means that if parents buy </a:t>
            </a:r>
            <a:r>
              <a:rPr lang="en-US" dirty="0" smtClean="0"/>
              <a:t>50 </a:t>
            </a:r>
            <a:r>
              <a:rPr lang="en-US" dirty="0"/>
              <a:t>boxes of Lucky </a:t>
            </a:r>
            <a:r>
              <a:rPr lang="en-US" dirty="0" smtClean="0"/>
              <a:t>Charms – more than 150 dollars – the school only</a:t>
            </a:r>
            <a:r>
              <a:rPr lang="en-US" baseline="0" dirty="0" smtClean="0"/>
              <a:t> </a:t>
            </a:r>
            <a:r>
              <a:rPr lang="en-US" dirty="0" smtClean="0"/>
              <a:t>gets 5 dollars.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C32D2789-4AEB-47BB-908A-C87F94F76B97}" type="slidenum">
              <a:rPr lang="en-US" smtClean="0"/>
              <a:t>31</a:t>
            </a:fld>
            <a:endParaRPr lang="en-US"/>
          </a:p>
        </p:txBody>
      </p:sp>
    </p:spTree>
    <p:extLst>
      <p:ext uri="{BB962C8B-B14F-4D97-AF65-F5344CB8AC3E}">
        <p14:creationId xmlns:p14="http://schemas.microsoft.com/office/powerpoint/2010/main" val="185430779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You might think that</a:t>
            </a:r>
            <a:r>
              <a:rPr lang="en-US" baseline="0" dirty="0" smtClean="0"/>
              <a:t> you’re the only parent that doesn’t want companies marketing unhealthy foods to children in schools. But most parents feel that way. </a:t>
            </a:r>
            <a:endParaRPr lang="en-US" dirty="0" smtClean="0"/>
          </a:p>
          <a:p>
            <a:endParaRPr lang="en-US" dirty="0"/>
          </a:p>
        </p:txBody>
      </p:sp>
      <p:sp>
        <p:nvSpPr>
          <p:cNvPr id="4" name="Slide Number Placeholder 3"/>
          <p:cNvSpPr>
            <a:spLocks noGrp="1"/>
          </p:cNvSpPr>
          <p:nvPr>
            <p:ph type="sldNum" sz="quarter" idx="10"/>
          </p:nvPr>
        </p:nvSpPr>
        <p:spPr/>
        <p:txBody>
          <a:bodyPr/>
          <a:lstStyle/>
          <a:p>
            <a:fld id="{C32D2789-4AEB-47BB-908A-C87F94F76B97}" type="slidenum">
              <a:rPr lang="en-US" smtClean="0"/>
              <a:t>32</a:t>
            </a:fld>
            <a:endParaRPr lang="en-US"/>
          </a:p>
        </p:txBody>
      </p:sp>
    </p:spTree>
    <p:extLst>
      <p:ext uri="{BB962C8B-B14F-4D97-AF65-F5344CB8AC3E}">
        <p14:creationId xmlns:p14="http://schemas.microsoft.com/office/powerpoint/2010/main" val="5250191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a:t>There is a better way.  What about healthy fundraising?</a:t>
            </a:r>
          </a:p>
          <a:p>
            <a:r>
              <a:rPr lang="en-US" dirty="0"/>
              <a:t>Here are just a few </a:t>
            </a:r>
            <a:r>
              <a:rPr lang="en-US" dirty="0" smtClean="0"/>
              <a:t>examples</a:t>
            </a:r>
            <a:endParaRPr lang="en-US" dirty="0"/>
          </a:p>
          <a:p>
            <a:endParaRPr lang="en-US" dirty="0"/>
          </a:p>
        </p:txBody>
      </p:sp>
      <p:sp>
        <p:nvSpPr>
          <p:cNvPr id="4" name="Slide Number Placeholder 3"/>
          <p:cNvSpPr>
            <a:spLocks noGrp="1"/>
          </p:cNvSpPr>
          <p:nvPr>
            <p:ph type="sldNum" sz="quarter" idx="10"/>
          </p:nvPr>
        </p:nvSpPr>
        <p:spPr/>
        <p:txBody>
          <a:bodyPr/>
          <a:lstStyle/>
          <a:p>
            <a:fld id="{C32D2789-4AEB-47BB-908A-C87F94F76B97}" type="slidenum">
              <a:rPr lang="en-US" smtClean="0"/>
              <a:t>33</a:t>
            </a:fld>
            <a:endParaRPr lang="en-US"/>
          </a:p>
        </p:txBody>
      </p:sp>
    </p:spTree>
    <p:extLst>
      <p:ext uri="{BB962C8B-B14F-4D97-AF65-F5344CB8AC3E}">
        <p14:creationId xmlns:p14="http://schemas.microsoft.com/office/powerpoint/2010/main" val="37967615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a:t>
            </a:r>
            <a:r>
              <a:rPr lang="en-US" baseline="0" dirty="0" smtClean="0"/>
              <a:t> states have passed laws about food marketing in schools</a:t>
            </a:r>
            <a:endParaRPr lang="en-US" dirty="0" smtClean="0"/>
          </a:p>
          <a:p>
            <a:r>
              <a:rPr lang="en-US" dirty="0" smtClean="0"/>
              <a:t>And</a:t>
            </a:r>
            <a:r>
              <a:rPr lang="en-US" baseline="0" dirty="0" smtClean="0"/>
              <a:t> local schools districts </a:t>
            </a:r>
            <a:r>
              <a:rPr lang="en-US" dirty="0" smtClean="0"/>
              <a:t>can</a:t>
            </a:r>
            <a:r>
              <a:rPr lang="en-US" baseline="0" dirty="0" smtClean="0"/>
              <a:t> set g</a:t>
            </a:r>
            <a:r>
              <a:rPr lang="en-US" dirty="0" smtClean="0"/>
              <a:t>uidelines to limit food </a:t>
            </a:r>
            <a:r>
              <a:rPr lang="en-US" baseline="0" dirty="0" smtClean="0"/>
              <a:t>marketing in schools in their school wellness policies</a:t>
            </a:r>
            <a:endParaRPr lang="en-US" dirty="0" smtClean="0"/>
          </a:p>
          <a:p>
            <a:endParaRPr lang="en-US" dirty="0"/>
          </a:p>
        </p:txBody>
      </p:sp>
      <p:sp>
        <p:nvSpPr>
          <p:cNvPr id="4" name="Slide Number Placeholder 3"/>
          <p:cNvSpPr>
            <a:spLocks noGrp="1"/>
          </p:cNvSpPr>
          <p:nvPr>
            <p:ph type="sldNum" sz="quarter" idx="10"/>
          </p:nvPr>
        </p:nvSpPr>
        <p:spPr/>
        <p:txBody>
          <a:bodyPr/>
          <a:lstStyle/>
          <a:p>
            <a:fld id="{C32D2789-4AEB-47BB-908A-C87F94F76B97}" type="slidenum">
              <a:rPr lang="en-US" smtClean="0"/>
              <a:t>34</a:t>
            </a:fld>
            <a:endParaRPr lang="en-US"/>
          </a:p>
        </p:txBody>
      </p:sp>
    </p:spTree>
    <p:extLst>
      <p:ext uri="{BB962C8B-B14F-4D97-AF65-F5344CB8AC3E}">
        <p14:creationId xmlns:p14="http://schemas.microsoft.com/office/powerpoint/2010/main" val="36127162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2D2789-4AEB-47BB-908A-C87F94F76B97}" type="slidenum">
              <a:rPr lang="en-US" smtClean="0"/>
              <a:t>35</a:t>
            </a:fld>
            <a:endParaRPr lang="en-US"/>
          </a:p>
        </p:txBody>
      </p:sp>
    </p:spTree>
    <p:extLst>
      <p:ext uri="{BB962C8B-B14F-4D97-AF65-F5344CB8AC3E}">
        <p14:creationId xmlns:p14="http://schemas.microsoft.com/office/powerpoint/2010/main" val="17591953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hlinkClick r:id="rId3"/>
              </a:rPr>
              <a:t>http://www.ruddrootsparents.org/food-marketing-in-schools/take-action/assess-your-school</a:t>
            </a:r>
            <a:endParaRPr lang="en-US" dirty="0" smtClean="0"/>
          </a:p>
          <a:p>
            <a:endParaRPr lang="en-US" dirty="0"/>
          </a:p>
        </p:txBody>
      </p:sp>
      <p:sp>
        <p:nvSpPr>
          <p:cNvPr id="4" name="Slide Number Placeholder 3"/>
          <p:cNvSpPr>
            <a:spLocks noGrp="1"/>
          </p:cNvSpPr>
          <p:nvPr>
            <p:ph type="sldNum" sz="quarter" idx="10"/>
          </p:nvPr>
        </p:nvSpPr>
        <p:spPr/>
        <p:txBody>
          <a:bodyPr/>
          <a:lstStyle/>
          <a:p>
            <a:fld id="{C32D2789-4AEB-47BB-908A-C87F94F76B97}" type="slidenum">
              <a:rPr lang="en-US" smtClean="0"/>
              <a:t>36</a:t>
            </a:fld>
            <a:endParaRPr lang="en-US"/>
          </a:p>
        </p:txBody>
      </p:sp>
    </p:spTree>
    <p:extLst>
      <p:ext uri="{BB962C8B-B14F-4D97-AF65-F5344CB8AC3E}">
        <p14:creationId xmlns:p14="http://schemas.microsoft.com/office/powerpoint/2010/main" val="25786553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few children get the recommended five fruits and vegetables a day. Just four out of ten kids eat enough fruit, and fewer than </a:t>
            </a:r>
            <a:r>
              <a:rPr lang="en-US" i="1" dirty="0"/>
              <a:t>one </a:t>
            </a:r>
            <a:r>
              <a:rPr lang="en-US" i="1" dirty="0" smtClean="0"/>
              <a:t>in ten </a:t>
            </a:r>
            <a:r>
              <a:rPr lang="en-US" dirty="0"/>
              <a:t>eat enough vegetables. </a:t>
            </a:r>
          </a:p>
          <a:p>
            <a:endParaRPr lang="en-US" dirty="0"/>
          </a:p>
        </p:txBody>
      </p:sp>
      <p:sp>
        <p:nvSpPr>
          <p:cNvPr id="4" name="Slide Number Placeholder 3"/>
          <p:cNvSpPr>
            <a:spLocks noGrp="1"/>
          </p:cNvSpPr>
          <p:nvPr>
            <p:ph type="sldNum" sz="quarter" idx="10"/>
          </p:nvPr>
        </p:nvSpPr>
        <p:spPr/>
        <p:txBody>
          <a:bodyPr/>
          <a:lstStyle/>
          <a:p>
            <a:fld id="{C32D2789-4AEB-47BB-908A-C87F94F76B97}" type="slidenum">
              <a:rPr lang="en-US" smtClean="0"/>
              <a:t>4</a:t>
            </a:fld>
            <a:endParaRPr lang="en-US"/>
          </a:p>
        </p:txBody>
      </p:sp>
    </p:spTree>
    <p:extLst>
      <p:ext uri="{BB962C8B-B14F-4D97-AF65-F5344CB8AC3E}">
        <p14:creationId xmlns:p14="http://schemas.microsoft.com/office/powerpoint/2010/main" val="28162354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Eating </a:t>
            </a:r>
            <a:r>
              <a:rPr lang="en-US" dirty="0" smtClean="0"/>
              <a:t>this way leads </a:t>
            </a:r>
            <a:r>
              <a:rPr lang="en-US" dirty="0"/>
              <a:t>to serious health problems. One in three </a:t>
            </a:r>
            <a:r>
              <a:rPr lang="en-US" dirty="0" smtClean="0"/>
              <a:t>children and teens </a:t>
            </a:r>
            <a:r>
              <a:rPr lang="en-US" dirty="0"/>
              <a:t>is overweight or obese. </a:t>
            </a:r>
            <a:endParaRPr lang="en-US" dirty="0" smtClean="0"/>
          </a:p>
          <a:p>
            <a:endParaRPr lang="en-US" dirty="0"/>
          </a:p>
          <a:p>
            <a:r>
              <a:rPr lang="en-US" dirty="0"/>
              <a:t>So many kids started developing Type 2 diabetes that they had to change the name from “adult onset” diabetes. Today, one in three </a:t>
            </a:r>
            <a:r>
              <a:rPr lang="en-US" dirty="0" smtClean="0"/>
              <a:t>new cases </a:t>
            </a:r>
            <a:r>
              <a:rPr lang="en-US" dirty="0"/>
              <a:t>of </a:t>
            </a:r>
            <a:r>
              <a:rPr lang="en-US" dirty="0" smtClean="0"/>
              <a:t>diabetes</a:t>
            </a:r>
            <a:r>
              <a:rPr lang="en-US" baseline="0" dirty="0" smtClean="0"/>
              <a:t> diagnosed </a:t>
            </a:r>
            <a:r>
              <a:rPr lang="en-US" dirty="0" smtClean="0"/>
              <a:t>in </a:t>
            </a:r>
            <a:r>
              <a:rPr lang="en-US" dirty="0"/>
              <a:t>youth </a:t>
            </a:r>
            <a:r>
              <a:rPr lang="en-US" dirty="0" smtClean="0"/>
              <a:t>10 to 19 years old are Type 2.</a:t>
            </a:r>
            <a:endParaRPr lang="en-US" dirty="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32D2789-4AEB-47BB-908A-C87F94F76B97}" type="slidenum">
              <a:rPr lang="en-US" smtClean="0"/>
              <a:t>5</a:t>
            </a:fld>
            <a:endParaRPr lang="en-US"/>
          </a:p>
        </p:txBody>
      </p:sp>
    </p:spTree>
    <p:extLst>
      <p:ext uri="{BB962C8B-B14F-4D97-AF65-F5344CB8AC3E}">
        <p14:creationId xmlns:p14="http://schemas.microsoft.com/office/powerpoint/2010/main" val="40392270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Health issues due to poor diet can follow children throughout their lives, often leading to heart disease, cancer, strokes, arthritis, kidney disease, and a lifetime of obesity and its associated health problems.</a:t>
            </a:r>
          </a:p>
          <a:p>
            <a:endParaRPr lang="en-US" dirty="0"/>
          </a:p>
        </p:txBody>
      </p:sp>
      <p:sp>
        <p:nvSpPr>
          <p:cNvPr id="4" name="Slide Number Placeholder 3"/>
          <p:cNvSpPr>
            <a:spLocks noGrp="1"/>
          </p:cNvSpPr>
          <p:nvPr>
            <p:ph type="sldNum" sz="quarter" idx="10"/>
          </p:nvPr>
        </p:nvSpPr>
        <p:spPr/>
        <p:txBody>
          <a:bodyPr/>
          <a:lstStyle/>
          <a:p>
            <a:fld id="{C32D2789-4AEB-47BB-908A-C87F94F76B97}" type="slidenum">
              <a:rPr lang="en-US" smtClean="0"/>
              <a:t>6</a:t>
            </a:fld>
            <a:endParaRPr lang="en-US"/>
          </a:p>
        </p:txBody>
      </p:sp>
    </p:spTree>
    <p:extLst>
      <p:ext uri="{BB962C8B-B14F-4D97-AF65-F5344CB8AC3E}">
        <p14:creationId xmlns:p14="http://schemas.microsoft.com/office/powerpoint/2010/main" val="32251552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first time in history, we are raising a generation of children </a:t>
            </a:r>
            <a:r>
              <a:rPr lang="en-US" dirty="0" smtClean="0"/>
              <a:t>that is expected </a:t>
            </a:r>
            <a:r>
              <a:rPr lang="en-US" dirty="0"/>
              <a:t>to live shorter lives than their parents. </a:t>
            </a:r>
          </a:p>
          <a:p>
            <a:endParaRPr lang="en-US" dirty="0"/>
          </a:p>
        </p:txBody>
      </p:sp>
      <p:sp>
        <p:nvSpPr>
          <p:cNvPr id="4" name="Slide Number Placeholder 3"/>
          <p:cNvSpPr>
            <a:spLocks noGrp="1"/>
          </p:cNvSpPr>
          <p:nvPr>
            <p:ph type="sldNum" sz="quarter" idx="10"/>
          </p:nvPr>
        </p:nvSpPr>
        <p:spPr/>
        <p:txBody>
          <a:bodyPr/>
          <a:lstStyle/>
          <a:p>
            <a:fld id="{C32D2789-4AEB-47BB-908A-C87F94F76B97}" type="slidenum">
              <a:rPr lang="en-US" smtClean="0"/>
              <a:t>7</a:t>
            </a:fld>
            <a:endParaRPr lang="en-US"/>
          </a:p>
        </p:txBody>
      </p:sp>
    </p:spTree>
    <p:extLst>
      <p:ext uri="{BB962C8B-B14F-4D97-AF65-F5344CB8AC3E}">
        <p14:creationId xmlns:p14="http://schemas.microsoft.com/office/powerpoint/2010/main" val="17323702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and how, kids eat clearly needs to change.</a:t>
            </a:r>
            <a:endParaRPr lang="en-US" dirty="0"/>
          </a:p>
        </p:txBody>
      </p:sp>
      <p:sp>
        <p:nvSpPr>
          <p:cNvPr id="4" name="Slide Number Placeholder 3"/>
          <p:cNvSpPr>
            <a:spLocks noGrp="1"/>
          </p:cNvSpPr>
          <p:nvPr>
            <p:ph type="sldNum" sz="quarter" idx="10"/>
          </p:nvPr>
        </p:nvSpPr>
        <p:spPr/>
        <p:txBody>
          <a:bodyPr/>
          <a:lstStyle/>
          <a:p>
            <a:fld id="{C32D2789-4AEB-47BB-908A-C87F94F76B97}" type="slidenum">
              <a:rPr lang="en-US" smtClean="0"/>
              <a:t>8</a:t>
            </a:fld>
            <a:endParaRPr lang="en-US"/>
          </a:p>
        </p:txBody>
      </p:sp>
    </p:spTree>
    <p:extLst>
      <p:ext uri="{BB962C8B-B14F-4D97-AF65-F5344CB8AC3E}">
        <p14:creationId xmlns:p14="http://schemas.microsoft.com/office/powerpoint/2010/main" val="13548953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a:t>
            </a:r>
            <a:r>
              <a:rPr lang="en-US" dirty="0" smtClean="0"/>
              <a:t>how </a:t>
            </a:r>
            <a:r>
              <a:rPr lang="en-US" dirty="0"/>
              <a:t>does food marketing </a:t>
            </a:r>
            <a:r>
              <a:rPr lang="en-US" dirty="0" smtClean="0"/>
              <a:t>affect a </a:t>
            </a:r>
            <a:r>
              <a:rPr lang="en-US" dirty="0"/>
              <a:t>child’s diet?</a:t>
            </a:r>
          </a:p>
          <a:p>
            <a:endParaRPr lang="en-US" dirty="0"/>
          </a:p>
        </p:txBody>
      </p:sp>
      <p:sp>
        <p:nvSpPr>
          <p:cNvPr id="4" name="Slide Number Placeholder 3"/>
          <p:cNvSpPr>
            <a:spLocks noGrp="1"/>
          </p:cNvSpPr>
          <p:nvPr>
            <p:ph type="sldNum" sz="quarter" idx="10"/>
          </p:nvPr>
        </p:nvSpPr>
        <p:spPr/>
        <p:txBody>
          <a:bodyPr/>
          <a:lstStyle/>
          <a:p>
            <a:fld id="{C32D2789-4AEB-47BB-908A-C87F94F76B97}" type="slidenum">
              <a:rPr lang="en-US" smtClean="0"/>
              <a:t>9</a:t>
            </a:fld>
            <a:endParaRPr lang="en-US"/>
          </a:p>
        </p:txBody>
      </p:sp>
    </p:spTree>
    <p:extLst>
      <p:ext uri="{BB962C8B-B14F-4D97-AF65-F5344CB8AC3E}">
        <p14:creationId xmlns:p14="http://schemas.microsoft.com/office/powerpoint/2010/main" val="8636940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4D763FF-EA39-444F-8E02-BF3F9F598940}" type="datetimeFigureOut">
              <a:rPr lang="en-US" smtClean="0"/>
              <a:t>6/6/2022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092758-1614-4914-B5DB-FE982F252BA8}" type="slidenum">
              <a:rPr lang="en-US" smtClean="0"/>
              <a:t>‹#›</a:t>
            </a:fld>
            <a:endParaRPr lang="en-US"/>
          </a:p>
        </p:txBody>
      </p:sp>
    </p:spTree>
    <p:extLst>
      <p:ext uri="{BB962C8B-B14F-4D97-AF65-F5344CB8AC3E}">
        <p14:creationId xmlns:p14="http://schemas.microsoft.com/office/powerpoint/2010/main" val="1897660828"/>
      </p:ext>
    </p:extLst>
  </p:cSld>
  <p:clrMapOvr>
    <a:masterClrMapping/>
  </p:clrMapOvr>
  <p:transition>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D763FF-EA39-444F-8E02-BF3F9F598940}" type="datetimeFigureOut">
              <a:rPr lang="en-US" smtClean="0"/>
              <a:t>6/6/2022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092758-1614-4914-B5DB-FE982F252BA8}" type="slidenum">
              <a:rPr lang="en-US" smtClean="0"/>
              <a:t>‹#›</a:t>
            </a:fld>
            <a:endParaRPr lang="en-US"/>
          </a:p>
        </p:txBody>
      </p:sp>
    </p:spTree>
    <p:extLst>
      <p:ext uri="{BB962C8B-B14F-4D97-AF65-F5344CB8AC3E}">
        <p14:creationId xmlns:p14="http://schemas.microsoft.com/office/powerpoint/2010/main" val="2034709901"/>
      </p:ext>
    </p:extLst>
  </p:cSld>
  <p:clrMapOvr>
    <a:masterClrMapping/>
  </p:clrMapOvr>
  <p:transition>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4D763FF-EA39-444F-8E02-BF3F9F598940}" type="datetimeFigureOut">
              <a:rPr lang="en-US" smtClean="0"/>
              <a:t>6/6/2022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092758-1614-4914-B5DB-FE982F252BA8}" type="slidenum">
              <a:rPr lang="en-US" smtClean="0"/>
              <a:t>‹#›</a:t>
            </a:fld>
            <a:endParaRPr lang="en-US"/>
          </a:p>
        </p:txBody>
      </p:sp>
    </p:spTree>
    <p:extLst>
      <p:ext uri="{BB962C8B-B14F-4D97-AF65-F5344CB8AC3E}">
        <p14:creationId xmlns:p14="http://schemas.microsoft.com/office/powerpoint/2010/main" val="2607879716"/>
      </p:ext>
    </p:extLst>
  </p:cSld>
  <p:clrMapOvr>
    <a:masterClrMapping/>
  </p:clrMapOvr>
  <p:transition>
    <p:fade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448177" y="3771174"/>
            <a:ext cx="546115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smtClean="0"/>
              <a:t>Click to edit Master text styles</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4D763FF-EA39-444F-8E02-BF3F9F598940}" type="datetimeFigureOut">
              <a:rPr lang="en-US" smtClean="0"/>
              <a:t>6/6/2022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092758-1614-4914-B5DB-FE982F252BA8}" type="slidenum">
              <a:rPr lang="en-US" smtClean="0"/>
              <a:t>‹#›</a:t>
            </a:fld>
            <a:endParaRPr lang="en-US"/>
          </a:p>
        </p:txBody>
      </p:sp>
      <p:sp>
        <p:nvSpPr>
          <p:cNvPr id="12" name="TextBox 11"/>
          <p:cNvSpPr txBox="1"/>
          <p:nvPr/>
        </p:nvSpPr>
        <p:spPr>
          <a:xfrm>
            <a:off x="673897" y="971253"/>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
        <p:nvSpPr>
          <p:cNvPr id="15" name="TextBox 14"/>
          <p:cNvSpPr txBox="1"/>
          <p:nvPr/>
        </p:nvSpPr>
        <p:spPr>
          <a:xfrm>
            <a:off x="6999690" y="2613787"/>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Tree>
    <p:extLst>
      <p:ext uri="{BB962C8B-B14F-4D97-AF65-F5344CB8AC3E}">
        <p14:creationId xmlns:p14="http://schemas.microsoft.com/office/powerpoint/2010/main" val="3262107601"/>
      </p:ext>
    </p:extLst>
  </p:cSld>
  <p:clrMapOvr>
    <a:masterClrMapping/>
  </p:clrMapOvr>
  <p:transition>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441" y="3124201"/>
            <a:ext cx="6620969"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4D763FF-EA39-444F-8E02-BF3F9F598940}" type="datetimeFigureOut">
              <a:rPr lang="en-US" smtClean="0"/>
              <a:t>6/6/2022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092758-1614-4914-B5DB-FE982F252BA8}" type="slidenum">
              <a:rPr lang="en-US" smtClean="0"/>
              <a:t>‹#›</a:t>
            </a:fld>
            <a:endParaRPr lang="en-US"/>
          </a:p>
        </p:txBody>
      </p:sp>
    </p:spTree>
    <p:extLst>
      <p:ext uri="{BB962C8B-B14F-4D97-AF65-F5344CB8AC3E}">
        <p14:creationId xmlns:p14="http://schemas.microsoft.com/office/powerpoint/2010/main" val="3296886692"/>
      </p:ext>
    </p:extLst>
  </p:cSld>
  <p:clrMapOvr>
    <a:masterClrMapping/>
  </p:clrMapOvr>
  <p:transition>
    <p:fade thruBlk="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2905586"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74D763FF-EA39-444F-8E02-BF3F9F598940}" type="datetimeFigureOut">
              <a:rPr lang="en-US" smtClean="0"/>
              <a:t>6/6/2022</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092758-1614-4914-B5DB-FE982F252BA8}" type="slidenum">
              <a:rPr lang="en-US" smtClean="0"/>
              <a:t>‹#›</a:t>
            </a:fld>
            <a:endParaRPr lang="en-US"/>
          </a:p>
        </p:txBody>
      </p:sp>
    </p:spTree>
    <p:extLst>
      <p:ext uri="{BB962C8B-B14F-4D97-AF65-F5344CB8AC3E}">
        <p14:creationId xmlns:p14="http://schemas.microsoft.com/office/powerpoint/2010/main" val="2441290284"/>
      </p:ext>
    </p:extLst>
  </p:cSld>
  <p:clrMapOvr>
    <a:masterClrMapping/>
  </p:clrMapOvr>
  <p:transition>
    <p:fade thruBlk="1"/>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489475" y="482721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2916776" y="482721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5344824" y="482720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9" name="Straight Connector 18"/>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74D763FF-EA39-444F-8E02-BF3F9F598940}" type="datetimeFigureOut">
              <a:rPr lang="en-US" smtClean="0"/>
              <a:t>6/6/2022</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092758-1614-4914-B5DB-FE982F252BA8}" type="slidenum">
              <a:rPr lang="en-US" smtClean="0"/>
              <a:t>‹#›</a:t>
            </a:fld>
            <a:endParaRPr lang="en-US"/>
          </a:p>
        </p:txBody>
      </p:sp>
    </p:spTree>
    <p:extLst>
      <p:ext uri="{BB962C8B-B14F-4D97-AF65-F5344CB8AC3E}">
        <p14:creationId xmlns:p14="http://schemas.microsoft.com/office/powerpoint/2010/main" val="3980729547"/>
      </p:ext>
    </p:extLst>
  </p:cSld>
  <p:clrMapOvr>
    <a:masterClrMapping/>
  </p:clrMapOvr>
  <p:transition>
    <p:fade thruBlk="1"/>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4D763FF-EA39-444F-8E02-BF3F9F598940}" type="datetimeFigureOut">
              <a:rPr lang="en-US" smtClean="0"/>
              <a:t>6/6/2022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092758-1614-4914-B5DB-FE982F252BA8}" type="slidenum">
              <a:rPr lang="en-US" smtClean="0"/>
              <a:t>‹#›</a:t>
            </a:fld>
            <a:endParaRPr lang="en-US"/>
          </a:p>
        </p:txBody>
      </p:sp>
    </p:spTree>
    <p:extLst>
      <p:ext uri="{BB962C8B-B14F-4D97-AF65-F5344CB8AC3E}">
        <p14:creationId xmlns:p14="http://schemas.microsoft.com/office/powerpoint/2010/main" val="2969313507"/>
      </p:ext>
    </p:extLst>
  </p:cSld>
  <p:clrMapOvr>
    <a:masterClrMapping/>
  </p:clrMapOvr>
  <p:transition>
    <p:fade thruBlk="1"/>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4D763FF-EA39-444F-8E02-BF3F9F598940}" type="datetimeFigureOut">
              <a:rPr lang="en-US" smtClean="0"/>
              <a:t>6/6/2022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092758-1614-4914-B5DB-FE982F252BA8}" type="slidenum">
              <a:rPr lang="en-US" smtClean="0"/>
              <a:t>‹#›</a:t>
            </a:fld>
            <a:endParaRPr lang="en-US"/>
          </a:p>
        </p:txBody>
      </p:sp>
    </p:spTree>
    <p:extLst>
      <p:ext uri="{BB962C8B-B14F-4D97-AF65-F5344CB8AC3E}">
        <p14:creationId xmlns:p14="http://schemas.microsoft.com/office/powerpoint/2010/main" val="2080671571"/>
      </p:ext>
    </p:extLst>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fld id="{74D763FF-EA39-444F-8E02-BF3F9F598940}" type="datetimeFigureOut">
              <a:rPr lang="en-US" smtClean="0"/>
              <a:t>6/6/2022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092758-1614-4914-B5DB-FE982F252BA8}" type="slidenum">
              <a:rPr lang="en-US" smtClean="0"/>
              <a:t>‹#›</a:t>
            </a:fld>
            <a:endParaRPr lang="en-US"/>
          </a:p>
        </p:txBody>
      </p:sp>
    </p:spTree>
    <p:extLst>
      <p:ext uri="{BB962C8B-B14F-4D97-AF65-F5344CB8AC3E}">
        <p14:creationId xmlns:p14="http://schemas.microsoft.com/office/powerpoint/2010/main" val="3608875146"/>
      </p:ext>
    </p:extLst>
  </p:cSld>
  <p:clrMapOvr>
    <a:masterClrMapping/>
  </p:clrMapOvr>
  <p:transition>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4D763FF-EA39-444F-8E02-BF3F9F598940}" type="datetimeFigureOut">
              <a:rPr lang="en-US" smtClean="0"/>
              <a:t>6/6/2022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092758-1614-4914-B5DB-FE982F252BA8}" type="slidenum">
              <a:rPr lang="en-US" smtClean="0"/>
              <a:t>‹#›</a:t>
            </a:fld>
            <a:endParaRPr lang="en-US"/>
          </a:p>
        </p:txBody>
      </p:sp>
    </p:spTree>
    <p:extLst>
      <p:ext uri="{BB962C8B-B14F-4D97-AF65-F5344CB8AC3E}">
        <p14:creationId xmlns:p14="http://schemas.microsoft.com/office/powerpoint/2010/main" val="2338666831"/>
      </p:ext>
    </p:extLst>
  </p:cSld>
  <p:clrMapOvr>
    <a:masterClrMapping/>
  </p:clrMapOvr>
  <p:transition>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4D763FF-EA39-444F-8E02-BF3F9F598940}" type="datetimeFigureOut">
              <a:rPr lang="en-US" smtClean="0"/>
              <a:t>6/6/2022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092758-1614-4914-B5DB-FE982F252BA8}" type="slidenum">
              <a:rPr lang="en-US" smtClean="0"/>
              <a:t>‹#›</a:t>
            </a:fld>
            <a:endParaRPr lang="en-US"/>
          </a:p>
        </p:txBody>
      </p:sp>
    </p:spTree>
    <p:extLst>
      <p:ext uri="{BB962C8B-B14F-4D97-AF65-F5344CB8AC3E}">
        <p14:creationId xmlns:p14="http://schemas.microsoft.com/office/powerpoint/2010/main" val="338563926"/>
      </p:ext>
    </p:extLst>
  </p:cSld>
  <p:clrMapOvr>
    <a:masterClrMapping/>
  </p:clrMapOvr>
  <p:transition>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4D763FF-EA39-444F-8E02-BF3F9F598940}" type="datetimeFigureOut">
              <a:rPr lang="en-US" smtClean="0"/>
              <a:t>6/6/2022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A092758-1614-4914-B5DB-FE982F252BA8}" type="slidenum">
              <a:rPr lang="en-US" smtClean="0"/>
              <a:t>‹#›</a:t>
            </a:fld>
            <a:endParaRPr lang="en-US"/>
          </a:p>
        </p:txBody>
      </p:sp>
    </p:spTree>
    <p:extLst>
      <p:ext uri="{BB962C8B-B14F-4D97-AF65-F5344CB8AC3E}">
        <p14:creationId xmlns:p14="http://schemas.microsoft.com/office/powerpoint/2010/main" val="1794285817"/>
      </p:ext>
    </p:extLst>
  </p:cSld>
  <p:clrMapOvr>
    <a:masterClrMapping/>
  </p:clrMapOvr>
  <p:transition>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74D763FF-EA39-444F-8E02-BF3F9F598940}" type="datetimeFigureOut">
              <a:rPr lang="en-US" smtClean="0"/>
              <a:t>6/6/2022</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5A092758-1614-4914-B5DB-FE982F252BA8}" type="slidenum">
              <a:rPr lang="en-US" smtClean="0"/>
              <a:t>‹#›</a:t>
            </a:fld>
            <a:endParaRPr lang="en-US"/>
          </a:p>
        </p:txBody>
      </p:sp>
    </p:spTree>
    <p:extLst>
      <p:ext uri="{BB962C8B-B14F-4D97-AF65-F5344CB8AC3E}">
        <p14:creationId xmlns:p14="http://schemas.microsoft.com/office/powerpoint/2010/main" val="3502792560"/>
      </p:ext>
    </p:extLst>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74D763FF-EA39-444F-8E02-BF3F9F598940}" type="datetimeFigureOut">
              <a:rPr lang="en-US" smtClean="0"/>
              <a:t>6/6/2022</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5A092758-1614-4914-B5DB-FE982F252BA8}" type="slidenum">
              <a:rPr lang="en-US" smtClean="0"/>
              <a:t>‹#›</a:t>
            </a:fld>
            <a:endParaRPr lang="en-US"/>
          </a:p>
        </p:txBody>
      </p:sp>
    </p:spTree>
    <p:extLst>
      <p:ext uri="{BB962C8B-B14F-4D97-AF65-F5344CB8AC3E}">
        <p14:creationId xmlns:p14="http://schemas.microsoft.com/office/powerpoint/2010/main" val="769124644"/>
      </p:ext>
    </p:extLst>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66441" y="3129281"/>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p:txBody>
          <a:bodyPr/>
          <a:lstStyle/>
          <a:p>
            <a:fld id="{74D763FF-EA39-444F-8E02-BF3F9F598940}" type="datetimeFigureOut">
              <a:rPr lang="en-US" smtClean="0"/>
              <a:t>6/6/2022</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5A092758-1614-4914-B5DB-FE982F252BA8}" type="slidenum">
              <a:rPr lang="en-US" smtClean="0"/>
              <a:t>‹#›</a:t>
            </a:fld>
            <a:endParaRPr lang="en-US"/>
          </a:p>
        </p:txBody>
      </p:sp>
    </p:spTree>
    <p:extLst>
      <p:ext uri="{BB962C8B-B14F-4D97-AF65-F5344CB8AC3E}">
        <p14:creationId xmlns:p14="http://schemas.microsoft.com/office/powerpoint/2010/main" val="3807423653"/>
      </p:ext>
    </p:extLst>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4D763FF-EA39-444F-8E02-BF3F9F598940}" type="datetimeFigureOut">
              <a:rPr lang="en-US" smtClean="0"/>
              <a:t>6/6/2022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092758-1614-4914-B5DB-FE982F252BA8}" type="slidenum">
              <a:rPr lang="en-US" smtClean="0"/>
              <a:t>‹#›</a:t>
            </a:fld>
            <a:endParaRPr lang="en-US"/>
          </a:p>
        </p:txBody>
      </p:sp>
    </p:spTree>
    <p:extLst>
      <p:ext uri="{BB962C8B-B14F-4D97-AF65-F5344CB8AC3E}">
        <p14:creationId xmlns:p14="http://schemas.microsoft.com/office/powerpoint/2010/main" val="2964235218"/>
      </p:ext>
    </p:extLst>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74D763FF-EA39-444F-8E02-BF3F9F598940}" type="datetimeFigureOut">
              <a:rPr lang="en-US" smtClean="0"/>
              <a:t>6/6/2022</a:t>
            </a:fld>
            <a:endParaRPr lang="en-US"/>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fld id="{5A092758-1614-4914-B5DB-FE982F252BA8}" type="slidenum">
              <a:rPr lang="en-US" smtClean="0"/>
              <a:t>‹#›</a:t>
            </a:fld>
            <a:endParaRPr lang="en-US"/>
          </a:p>
        </p:txBody>
      </p:sp>
    </p:spTree>
    <p:extLst>
      <p:ext uri="{BB962C8B-B14F-4D97-AF65-F5344CB8AC3E}">
        <p14:creationId xmlns:p14="http://schemas.microsoft.com/office/powerpoint/2010/main" val="3333960838"/>
      </p:ext>
    </p:extLst>
  </p:cSld>
  <p:clrMap bg1="dk1" tx1="lt1" bg2="dk2" tx2="lt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 id="2147483850" r:id="rId12"/>
    <p:sldLayoutId id="2147483851" r:id="rId13"/>
    <p:sldLayoutId id="2147483852" r:id="rId14"/>
    <p:sldLayoutId id="2147483853" r:id="rId15"/>
    <p:sldLayoutId id="2147483854" r:id="rId16"/>
    <p:sldLayoutId id="2147483855" r:id="rId17"/>
  </p:sldLayoutIdLst>
  <p:transition>
    <p:fade thruBlk="1"/>
  </p:transition>
  <p:txStyles>
    <p:title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10.gif"/><Relationship Id="rId5" Type="http://schemas.openxmlformats.org/officeDocument/2006/relationships/image" Target="../media/image9.jpeg"/><Relationship Id="rId4" Type="http://schemas.openxmlformats.org/officeDocument/2006/relationships/image" Target="../media/image8.jpe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4.xml"/><Relationship Id="rId1" Type="http://schemas.openxmlformats.org/officeDocument/2006/relationships/slideLayout" Target="../slideLayouts/slideLayout9.xml"/><Relationship Id="rId5" Type="http://schemas.openxmlformats.org/officeDocument/2006/relationships/image" Target="../media/image14.jpeg"/><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9.xml"/><Relationship Id="rId5" Type="http://schemas.openxmlformats.org/officeDocument/2006/relationships/image" Target="../media/image18.jpeg"/><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9.xml"/><Relationship Id="rId5" Type="http://schemas.openxmlformats.org/officeDocument/2006/relationships/image" Target="../media/image24.png"/><Relationship Id="rId4" Type="http://schemas.openxmlformats.org/officeDocument/2006/relationships/image" Target="../media/image23.jpg"/></Relationships>
</file>

<file path=ppt/slides/_rels/slide2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6.xml"/><Relationship Id="rId1" Type="http://schemas.openxmlformats.org/officeDocument/2006/relationships/slideLayout" Target="../slideLayouts/slideLayout9.xml"/><Relationship Id="rId6" Type="http://schemas.openxmlformats.org/officeDocument/2006/relationships/image" Target="../media/image28.gif"/><Relationship Id="rId5" Type="http://schemas.openxmlformats.org/officeDocument/2006/relationships/image" Target="../media/image27.png"/><Relationship Id="rId4" Type="http://schemas.openxmlformats.org/officeDocument/2006/relationships/image" Target="../media/image26.jp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32.jpg"/><Relationship Id="rId5" Type="http://schemas.openxmlformats.org/officeDocument/2006/relationships/image" Target="../media/image31.png"/><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jpeg"/><Relationship Id="rId7" Type="http://schemas.openxmlformats.org/officeDocument/2006/relationships/image" Target="../media/image37.jp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gif"/><Relationship Id="rId9" Type="http://schemas.openxmlformats.org/officeDocument/2006/relationships/image" Target="../media/image39.png"/></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9.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hyperlink" Target="http://www.hersheys.com/fundraising/home.asp" TargetMode="External"/></Relationships>
</file>

<file path=ppt/slides/_rels/slide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49.jp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 Id="rId9" Type="http://schemas.openxmlformats.org/officeDocument/2006/relationships/image" Target="../media/image50.jpg"/></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jpeg"/><Relationship Id="rId4" Type="http://schemas.openxmlformats.org/officeDocument/2006/relationships/image" Target="../media/image53.jpeg"/></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866442" y="2743200"/>
            <a:ext cx="6620968" cy="1119782"/>
          </a:xfrm>
        </p:spPr>
        <p:txBody>
          <a:bodyPr/>
          <a:lstStyle/>
          <a:p>
            <a:r>
              <a:rPr lang="en-US" sz="2800" dirty="0" smtClean="0"/>
              <a:t>Food Marketing to Children:</a:t>
            </a:r>
            <a:br>
              <a:rPr lang="en-US" sz="2800" dirty="0" smtClean="0"/>
            </a:br>
            <a:r>
              <a:rPr lang="en-US" sz="2800" dirty="0" smtClean="0"/>
              <a:t>Why should we be concerned?</a:t>
            </a:r>
            <a:endParaRPr lang="en-US" sz="2800" dirty="0"/>
          </a:p>
        </p:txBody>
      </p:sp>
      <p:sp>
        <p:nvSpPr>
          <p:cNvPr id="3" name="Subtitle 2"/>
          <p:cNvSpPr>
            <a:spLocks noGrp="1"/>
          </p:cNvSpPr>
          <p:nvPr>
            <p:ph type="subTitle" idx="1"/>
          </p:nvPr>
        </p:nvSpPr>
        <p:spPr/>
        <p:txBody>
          <a:bodyPr>
            <a:noAutofit/>
          </a:bodyPr>
          <a:lstStyle/>
          <a:p>
            <a:r>
              <a:rPr lang="en-US" sz="1800" dirty="0" smtClean="0"/>
              <a:t>UConn Rudd Center for Food Policy and </a:t>
            </a:r>
            <a:r>
              <a:rPr lang="en-US" sz="1800" dirty="0" smtClean="0"/>
              <a:t>Health</a:t>
            </a:r>
            <a:endParaRPr lang="en-US" sz="1800" dirty="0" smtClean="0"/>
          </a:p>
          <a:p>
            <a:r>
              <a:rPr lang="en-US" sz="1800" dirty="0" smtClean="0"/>
              <a:t>Marketing in Schools</a:t>
            </a:r>
          </a:p>
          <a:p>
            <a:r>
              <a:rPr lang="en-US" sz="1800" dirty="0" smtClean="0">
                <a:solidFill>
                  <a:schemeClr val="tx2">
                    <a:lumMod val="75000"/>
                  </a:schemeClr>
                </a:solidFill>
              </a:rPr>
              <a:t>Food Marketing Series:  Module 2</a:t>
            </a:r>
            <a:endParaRPr lang="en-US" sz="1800" dirty="0">
              <a:solidFill>
                <a:schemeClr val="tx2">
                  <a:lumMod val="75000"/>
                </a:schemeClr>
              </a:solidFill>
            </a:endParaRPr>
          </a:p>
        </p:txBody>
      </p:sp>
      <p:pic>
        <p:nvPicPr>
          <p:cNvPr id="4" name="Picture 3"/>
          <p:cNvPicPr>
            <a:picLocks noChangeAspect="1"/>
          </p:cNvPicPr>
          <p:nvPr/>
        </p:nvPicPr>
        <p:blipFill>
          <a:blip r:embed="rId3">
            <a:alphaModFix amt="66000"/>
          </a:blip>
          <a:stretch>
            <a:fillRect/>
          </a:stretch>
        </p:blipFill>
        <p:spPr>
          <a:xfrm rot="19768545">
            <a:off x="5828710" y="524666"/>
            <a:ext cx="2868168" cy="2543265"/>
          </a:xfrm>
          <a:prstGeom prst="rect">
            <a:avLst/>
          </a:prstGeom>
          <a:ln>
            <a:noFill/>
          </a:ln>
          <a:effectLst>
            <a:outerShdw dist="50800" dir="5400000" algn="ctr" rotWithShape="0">
              <a:srgbClr val="000000"/>
            </a:outerShdw>
            <a:reflection stA="30000" endPos="64000" dir="5400000" sy="-100000" algn="bl" rotWithShape="0"/>
            <a:softEdge rad="0"/>
          </a:effectLst>
          <a:scene3d>
            <a:camera prst="orthographicFront"/>
            <a:lightRig rig="threePt" dir="t"/>
          </a:scene3d>
          <a:sp3d>
            <a:bevelT/>
            <a:bevelB w="139700" prst="cross"/>
          </a:sp3d>
        </p:spPr>
      </p:pic>
    </p:spTree>
    <p:extLst>
      <p:ext uri="{BB962C8B-B14F-4D97-AF65-F5344CB8AC3E}">
        <p14:creationId xmlns:p14="http://schemas.microsoft.com/office/powerpoint/2010/main" val="1298063126"/>
      </p:ext>
    </p:extLst>
  </p:cSld>
  <p:clrMapOvr>
    <a:masterClrMapping/>
  </p:clrMapOvr>
  <p:transition>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80455" y="452718"/>
            <a:ext cx="8583090" cy="995082"/>
          </a:xfrm>
        </p:spPr>
        <p:txBody>
          <a:bodyPr/>
          <a:lstStyle/>
          <a:p>
            <a:r>
              <a:rPr lang="en-US" dirty="0" smtClean="0"/>
              <a:t>The truth about food </a:t>
            </a:r>
            <a:r>
              <a:rPr lang="en-US" dirty="0"/>
              <a:t>m</a:t>
            </a:r>
            <a:r>
              <a:rPr lang="en-US" dirty="0" smtClean="0"/>
              <a:t>arketing</a:t>
            </a:r>
            <a:endParaRPr lang="en-US" dirty="0"/>
          </a:p>
        </p:txBody>
      </p:sp>
      <p:graphicFrame>
        <p:nvGraphicFramePr>
          <p:cNvPr id="4" name="Chart 3"/>
          <p:cNvGraphicFramePr/>
          <p:nvPr>
            <p:extLst/>
          </p:nvPr>
        </p:nvGraphicFramePr>
        <p:xfrm>
          <a:off x="2133600" y="1524000"/>
          <a:ext cx="4800600" cy="4673600"/>
        </p:xfrm>
        <a:graphic>
          <a:graphicData uri="http://schemas.openxmlformats.org/drawingml/2006/chart">
            <c:chart xmlns:c="http://schemas.openxmlformats.org/drawingml/2006/chart" xmlns:r="http://schemas.openxmlformats.org/officeDocument/2006/relationships" r:id="rId3"/>
          </a:graphicData>
        </a:graphic>
      </p:graphicFrame>
      <p:sp>
        <p:nvSpPr>
          <p:cNvPr id="6" name="Left Brace 5"/>
          <p:cNvSpPr/>
          <p:nvPr/>
        </p:nvSpPr>
        <p:spPr>
          <a:xfrm>
            <a:off x="2590800" y="2133600"/>
            <a:ext cx="762000" cy="3581400"/>
          </a:xfrm>
          <a:prstGeom prst="leftBrace">
            <a:avLst/>
          </a:prstGeom>
          <a:noFill/>
          <a:ln>
            <a:solidFill>
              <a:schemeClr val="tx2"/>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TextBox 6"/>
          <p:cNvSpPr txBox="1"/>
          <p:nvPr/>
        </p:nvSpPr>
        <p:spPr>
          <a:xfrm>
            <a:off x="457200" y="3200400"/>
            <a:ext cx="2286000" cy="1354217"/>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800" b="1" dirty="0" smtClean="0"/>
              <a:t>$1.8 billion</a:t>
            </a:r>
            <a:endParaRPr lang="en-US" sz="2800" b="1" dirty="0"/>
          </a:p>
          <a:p>
            <a:r>
              <a:rPr lang="en-US" b="1" dirty="0" smtClean="0"/>
              <a:t>Spent per year on marketing aimed at children &amp; teens</a:t>
            </a:r>
            <a:endParaRPr lang="en-US" b="1" dirty="0"/>
          </a:p>
        </p:txBody>
      </p:sp>
      <p:grpSp>
        <p:nvGrpSpPr>
          <p:cNvPr id="19" name="Group 18"/>
          <p:cNvGrpSpPr/>
          <p:nvPr/>
        </p:nvGrpSpPr>
        <p:grpSpPr>
          <a:xfrm>
            <a:off x="5867400" y="2184737"/>
            <a:ext cx="2845002" cy="369332"/>
            <a:chOff x="9448800" y="2514600"/>
            <a:chExt cx="2845002" cy="369332"/>
          </a:xfrm>
        </p:grpSpPr>
        <p:sp>
          <p:nvSpPr>
            <p:cNvPr id="3" name="TextBox 2"/>
            <p:cNvSpPr txBox="1"/>
            <p:nvPr/>
          </p:nvSpPr>
          <p:spPr>
            <a:xfrm>
              <a:off x="9601200" y="2514600"/>
              <a:ext cx="2692602" cy="369332"/>
            </a:xfrm>
            <a:prstGeom prst="rect">
              <a:avLst/>
            </a:prstGeom>
            <a:noFill/>
          </p:spPr>
          <p:txBody>
            <a:bodyPr wrap="none" rtlCol="0">
              <a:spAutoFit/>
            </a:bodyPr>
            <a:lstStyle/>
            <a:p>
              <a:r>
                <a:rPr lang="en-US" dirty="0" smtClean="0"/>
                <a:t>&lt;1% fruits &amp;vegetables</a:t>
              </a:r>
              <a:endParaRPr lang="en-US" dirty="0"/>
            </a:p>
          </p:txBody>
        </p:sp>
        <p:sp>
          <p:nvSpPr>
            <p:cNvPr id="9" name="Rectangle 8"/>
            <p:cNvSpPr/>
            <p:nvPr/>
          </p:nvSpPr>
          <p:spPr>
            <a:xfrm>
              <a:off x="9448800" y="2590800"/>
              <a:ext cx="152400" cy="152400"/>
            </a:xfrm>
            <a:prstGeom prst="rect">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4">
                    <a:lumMod val="75000"/>
                  </a:schemeClr>
                </a:solidFill>
              </a:endParaRPr>
            </a:p>
          </p:txBody>
        </p:sp>
      </p:grpSp>
      <p:grpSp>
        <p:nvGrpSpPr>
          <p:cNvPr id="18" name="Group 17"/>
          <p:cNvGrpSpPr/>
          <p:nvPr/>
        </p:nvGrpSpPr>
        <p:grpSpPr>
          <a:xfrm>
            <a:off x="5867400" y="2688848"/>
            <a:ext cx="1983776" cy="369332"/>
            <a:chOff x="9448800" y="2983468"/>
            <a:chExt cx="1983776" cy="369332"/>
          </a:xfrm>
        </p:grpSpPr>
        <p:sp>
          <p:nvSpPr>
            <p:cNvPr id="10" name="TextBox 9"/>
            <p:cNvSpPr txBox="1"/>
            <p:nvPr/>
          </p:nvSpPr>
          <p:spPr>
            <a:xfrm>
              <a:off x="9601200" y="2983468"/>
              <a:ext cx="1831376" cy="369332"/>
            </a:xfrm>
            <a:prstGeom prst="rect">
              <a:avLst/>
            </a:prstGeom>
            <a:noFill/>
          </p:spPr>
          <p:txBody>
            <a:bodyPr wrap="none" rtlCol="0">
              <a:spAutoFit/>
            </a:bodyPr>
            <a:lstStyle/>
            <a:p>
              <a:r>
                <a:rPr lang="en-US" dirty="0"/>
                <a:t>9</a:t>
              </a:r>
              <a:r>
                <a:rPr lang="en-US" dirty="0" smtClean="0"/>
                <a:t>% other foods</a:t>
              </a:r>
              <a:endParaRPr lang="en-US" dirty="0"/>
            </a:p>
          </p:txBody>
        </p:sp>
        <p:sp>
          <p:nvSpPr>
            <p:cNvPr id="11" name="Rectangle 10"/>
            <p:cNvSpPr/>
            <p:nvPr/>
          </p:nvSpPr>
          <p:spPr>
            <a:xfrm>
              <a:off x="9448800" y="3059668"/>
              <a:ext cx="152400" cy="152400"/>
            </a:xfrm>
            <a:prstGeom prst="rect">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4">
                    <a:lumMod val="75000"/>
                  </a:schemeClr>
                </a:solidFill>
              </a:endParaRPr>
            </a:p>
          </p:txBody>
        </p:sp>
      </p:grpSp>
      <p:grpSp>
        <p:nvGrpSpPr>
          <p:cNvPr id="17" name="Group 16"/>
          <p:cNvGrpSpPr/>
          <p:nvPr/>
        </p:nvGrpSpPr>
        <p:grpSpPr>
          <a:xfrm>
            <a:off x="5867400" y="3192959"/>
            <a:ext cx="1830489" cy="369332"/>
            <a:chOff x="9448800" y="3429000"/>
            <a:chExt cx="1830489" cy="369332"/>
          </a:xfrm>
        </p:grpSpPr>
        <p:sp>
          <p:nvSpPr>
            <p:cNvPr id="12" name="TextBox 11"/>
            <p:cNvSpPr txBox="1"/>
            <p:nvPr/>
          </p:nvSpPr>
          <p:spPr>
            <a:xfrm>
              <a:off x="9601200" y="3429000"/>
              <a:ext cx="1678089" cy="369332"/>
            </a:xfrm>
            <a:prstGeom prst="rect">
              <a:avLst/>
            </a:prstGeom>
            <a:noFill/>
          </p:spPr>
          <p:txBody>
            <a:bodyPr wrap="none" rtlCol="0">
              <a:spAutoFit/>
            </a:bodyPr>
            <a:lstStyle/>
            <a:p>
              <a:r>
                <a:rPr lang="en-US" dirty="0" smtClean="0"/>
                <a:t>40% fast food</a:t>
              </a:r>
              <a:endParaRPr lang="en-US" dirty="0"/>
            </a:p>
          </p:txBody>
        </p:sp>
        <p:sp>
          <p:nvSpPr>
            <p:cNvPr id="13" name="Rectangle 12"/>
            <p:cNvSpPr/>
            <p:nvPr/>
          </p:nvSpPr>
          <p:spPr>
            <a:xfrm>
              <a:off x="9448800" y="3505200"/>
              <a:ext cx="152400" cy="152400"/>
            </a:xfrm>
            <a:prstGeom prst="rect">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4">
                    <a:lumMod val="75000"/>
                  </a:schemeClr>
                </a:solidFill>
              </a:endParaRPr>
            </a:p>
          </p:txBody>
        </p:sp>
      </p:grpSp>
      <p:grpSp>
        <p:nvGrpSpPr>
          <p:cNvPr id="16" name="Group 15"/>
          <p:cNvGrpSpPr/>
          <p:nvPr/>
        </p:nvGrpSpPr>
        <p:grpSpPr>
          <a:xfrm>
            <a:off x="5867400" y="3697069"/>
            <a:ext cx="3119879" cy="646331"/>
            <a:chOff x="9448800" y="3974068"/>
            <a:chExt cx="3119879" cy="646331"/>
          </a:xfrm>
        </p:grpSpPr>
        <p:sp>
          <p:nvSpPr>
            <p:cNvPr id="14" name="TextBox 13"/>
            <p:cNvSpPr txBox="1"/>
            <p:nvPr/>
          </p:nvSpPr>
          <p:spPr>
            <a:xfrm>
              <a:off x="9601200" y="3974068"/>
              <a:ext cx="2967479" cy="646331"/>
            </a:xfrm>
            <a:prstGeom prst="rect">
              <a:avLst/>
            </a:prstGeom>
            <a:noFill/>
          </p:spPr>
          <p:txBody>
            <a:bodyPr wrap="none" rtlCol="0">
              <a:spAutoFit/>
            </a:bodyPr>
            <a:lstStyle/>
            <a:p>
              <a:r>
                <a:rPr lang="en-US" dirty="0" smtClean="0"/>
                <a:t>51% sugary drinks, sugary </a:t>
              </a:r>
            </a:p>
            <a:p>
              <a:r>
                <a:rPr lang="en-US" dirty="0" smtClean="0"/>
                <a:t>cereals, sweets &amp; snacks</a:t>
              </a:r>
              <a:endParaRPr lang="en-US" dirty="0"/>
            </a:p>
          </p:txBody>
        </p:sp>
        <p:sp>
          <p:nvSpPr>
            <p:cNvPr id="15" name="Rectangle 14"/>
            <p:cNvSpPr/>
            <p:nvPr/>
          </p:nvSpPr>
          <p:spPr>
            <a:xfrm>
              <a:off x="9448800" y="4050268"/>
              <a:ext cx="152400" cy="152400"/>
            </a:xfrm>
            <a:prstGeom prst="rect">
              <a:avLst/>
            </a:prstGeom>
            <a:solidFill>
              <a:schemeClr val="accent1">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accent4">
                    <a:lumMod val="75000"/>
                  </a:schemeClr>
                </a:solidFill>
              </a:endParaRPr>
            </a:p>
          </p:txBody>
        </p:sp>
      </p:grpSp>
    </p:spTree>
    <p:extLst>
      <p:ext uri="{BB962C8B-B14F-4D97-AF65-F5344CB8AC3E}">
        <p14:creationId xmlns:p14="http://schemas.microsoft.com/office/powerpoint/2010/main" val="40695211"/>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1000"/>
                                        <p:tgtEl>
                                          <p:spTgt spid="7"/>
                                        </p:tgtEl>
                                      </p:cBhvr>
                                    </p:animEffect>
                                  </p:childTnLst>
                                </p:cTn>
                              </p:par>
                            </p:childTnLst>
                          </p:cTn>
                        </p:par>
                        <p:par>
                          <p:cTn id="8" fill="hold">
                            <p:stCondLst>
                              <p:cond delay="1000"/>
                            </p:stCondLst>
                            <p:childTnLst>
                              <p:par>
                                <p:cTn id="9" presetID="55"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strVal val="#ppt_w*0.70"/>
                                          </p:val>
                                        </p:tav>
                                        <p:tav tm="100000">
                                          <p:val>
                                            <p:strVal val="#ppt_w"/>
                                          </p:val>
                                        </p:tav>
                                      </p:tavLst>
                                    </p:anim>
                                    <p:anim calcmode="lin" valueType="num">
                                      <p:cBhvr>
                                        <p:cTn id="12" dur="500" fill="hold"/>
                                        <p:tgtEl>
                                          <p:spTgt spid="6"/>
                                        </p:tgtEl>
                                        <p:attrNameLst>
                                          <p:attrName>ppt_h</p:attrName>
                                        </p:attrNameLst>
                                      </p:cBhvr>
                                      <p:tavLst>
                                        <p:tav tm="0">
                                          <p:val>
                                            <p:strVal val="#ppt_h"/>
                                          </p:val>
                                        </p:tav>
                                        <p:tav tm="100000">
                                          <p:val>
                                            <p:strVal val="#ppt_h"/>
                                          </p:val>
                                        </p:tav>
                                      </p:tavLst>
                                    </p:anim>
                                    <p:animEffect transition="in" filter="fade">
                                      <p:cBhvr>
                                        <p:cTn id="13" dur="500"/>
                                        <p:tgtEl>
                                          <p:spTgt spid="6"/>
                                        </p:tgtEl>
                                      </p:cBhvr>
                                    </p:animEffect>
                                  </p:childTnLst>
                                </p:cTn>
                              </p:par>
                            </p:childTnLst>
                          </p:cTn>
                        </p:par>
                        <p:par>
                          <p:cTn id="14" fill="hold">
                            <p:stCondLst>
                              <p:cond delay="1500"/>
                            </p:stCondLst>
                            <p:childTnLst>
                              <p:par>
                                <p:cTn id="15" presetID="22" presetClass="entr" presetSubtype="4"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1000"/>
                                        <p:tgtEl>
                                          <p:spTgt spid="4"/>
                                        </p:tgtEl>
                                      </p:cBhvr>
                                    </p:animEffect>
                                  </p:childTnLst>
                                </p:cTn>
                              </p:par>
                            </p:childTnLst>
                          </p:cTn>
                        </p:par>
                        <p:par>
                          <p:cTn id="18" fill="hold">
                            <p:stCondLst>
                              <p:cond delay="2500"/>
                            </p:stCondLst>
                            <p:childTnLst>
                              <p:par>
                                <p:cTn id="19" presetID="10" presetClass="entr" presetSubtype="0" fill="hold"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childTnLst>
                                </p:cTn>
                              </p:par>
                            </p:childTnLst>
                          </p:cTn>
                        </p:par>
                        <p:par>
                          <p:cTn id="22" fill="hold">
                            <p:stCondLst>
                              <p:cond delay="3500"/>
                            </p:stCondLst>
                            <p:childTnLst>
                              <p:par>
                                <p:cTn id="23" presetID="10" presetClass="entr" presetSubtype="0" fill="hold"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1000"/>
                                        <p:tgtEl>
                                          <p:spTgt spid="17"/>
                                        </p:tgtEl>
                                      </p:cBhvr>
                                    </p:animEffect>
                                  </p:childTnLst>
                                </p:cTn>
                              </p:par>
                            </p:childTnLst>
                          </p:cTn>
                        </p:par>
                        <p:par>
                          <p:cTn id="26" fill="hold">
                            <p:stCondLst>
                              <p:cond delay="4500"/>
                            </p:stCondLst>
                            <p:childTnLst>
                              <p:par>
                                <p:cTn id="27" presetID="10" presetClass="entr" presetSubtype="0"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000"/>
                                        <p:tgtEl>
                                          <p:spTgt spid="18"/>
                                        </p:tgtEl>
                                      </p:cBhvr>
                                    </p:animEffect>
                                  </p:childTnLst>
                                </p:cTn>
                              </p:par>
                            </p:childTnLst>
                          </p:cTn>
                        </p:par>
                        <p:par>
                          <p:cTn id="30" fill="hold">
                            <p:stCondLst>
                              <p:cond delay="5500"/>
                            </p:stCondLst>
                            <p:childTnLst>
                              <p:par>
                                <p:cTn id="31" presetID="10" presetClass="entr" presetSubtype="0" fill="hold"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6" grpId="0" animBg="1"/>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63099"/>
            <a:ext cx="8229600" cy="1143000"/>
          </a:xfrm>
        </p:spPr>
        <p:txBody>
          <a:bodyPr>
            <a:normAutofit fontScale="90000"/>
          </a:bodyPr>
          <a:lstStyle/>
          <a:p>
            <a:pPr algn="ctr"/>
            <a:r>
              <a:rPr lang="en-US" dirty="0" smtClean="0"/>
              <a:t>What about food marketing to kids in </a:t>
            </a:r>
            <a:r>
              <a:rPr lang="en-US" b="1" dirty="0" smtClean="0"/>
              <a:t>school</a:t>
            </a:r>
            <a:r>
              <a:rPr lang="en-US" dirty="0" smtClean="0"/>
              <a:t>? </a:t>
            </a:r>
            <a:endParaRPr lang="en-US" dirty="0"/>
          </a:p>
        </p:txBody>
      </p:sp>
      <p:sp>
        <p:nvSpPr>
          <p:cNvPr id="3" name="TextBox 2"/>
          <p:cNvSpPr txBox="1"/>
          <p:nvPr/>
        </p:nvSpPr>
        <p:spPr>
          <a:xfrm>
            <a:off x="304800" y="1744104"/>
            <a:ext cx="8534400" cy="461665"/>
          </a:xfrm>
          <a:prstGeom prst="rect">
            <a:avLst/>
          </a:prstGeom>
          <a:noFill/>
        </p:spPr>
        <p:txBody>
          <a:bodyPr wrap="square" rtlCol="0">
            <a:spAutoFit/>
          </a:bodyPr>
          <a:lstStyle/>
          <a:p>
            <a:r>
              <a:rPr lang="en-US" sz="2400" dirty="0" smtClean="0"/>
              <a:t>Do unhealthy brands belong in a place of learning?</a:t>
            </a:r>
          </a:p>
        </p:txBody>
      </p:sp>
      <p:pic>
        <p:nvPicPr>
          <p:cNvPr id="1026" name="Picture 2" descr="Semi-truck with large Coca-Cola billboard painted on the side with school children in fro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3231" y="2543774"/>
            <a:ext cx="5041232" cy="3363448"/>
          </a:xfrm>
          <a:prstGeom prst="rect">
            <a:avLst/>
          </a:prstGeom>
          <a:noFill/>
          <a:effectLst>
            <a:reflection stA="54000" endPos="13000" dist="190500" dir="5400000" sy="-100000" algn="bl" rotWithShape="0"/>
          </a:effectLst>
          <a:extLst>
            <a:ext uri="{909E8E84-426E-40dd-AFC4-6F175D3DCCD1}">
              <a14:hiddenFill xmlns:a14="http://schemas.microsoft.com/office/drawing/2010/main" xmlns="">
                <a:solidFill>
                  <a:srgbClr val="FFFFFF"/>
                </a:solidFill>
              </a14:hiddenFill>
            </a:ext>
          </a:extLst>
        </p:spPr>
      </p:pic>
      <p:sp>
        <p:nvSpPr>
          <p:cNvPr id="5" name="TextBox 4"/>
          <p:cNvSpPr txBox="1"/>
          <p:nvPr/>
        </p:nvSpPr>
        <p:spPr>
          <a:xfrm>
            <a:off x="1905000" y="5872327"/>
            <a:ext cx="8534400" cy="276999"/>
          </a:xfrm>
          <a:prstGeom prst="rect">
            <a:avLst/>
          </a:prstGeom>
          <a:noFill/>
        </p:spPr>
        <p:txBody>
          <a:bodyPr wrap="square" rtlCol="0">
            <a:spAutoFit/>
          </a:bodyPr>
          <a:lstStyle/>
          <a:p>
            <a:pPr lvl="1"/>
            <a:r>
              <a:rPr lang="en-US" sz="1200" dirty="0" smtClean="0"/>
              <a:t>Credit: Zac Zellers</a:t>
            </a:r>
          </a:p>
        </p:txBody>
      </p:sp>
    </p:spTree>
    <p:extLst>
      <p:ext uri="{BB962C8B-B14F-4D97-AF65-F5344CB8AC3E}">
        <p14:creationId xmlns:p14="http://schemas.microsoft.com/office/powerpoint/2010/main" val="3282423265"/>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childTnLst>
                                </p:cTn>
                              </p:par>
                              <p:par>
                                <p:cTn id="8" presetID="1"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85800"/>
            <a:ext cx="7924800" cy="670796"/>
          </a:xfrm>
          <a:effectLst>
            <a:outerShdw blurRad="50800" dist="38100" dir="2700000" algn="tl" rotWithShape="0">
              <a:prstClr val="black">
                <a:alpha val="40000"/>
              </a:prstClr>
            </a:outerShdw>
          </a:effectLst>
        </p:spPr>
        <p:txBody>
          <a:bodyPr>
            <a:normAutofit/>
          </a:bodyPr>
          <a:lstStyle/>
          <a:p>
            <a:pPr algn="ctr"/>
            <a:r>
              <a:rPr lang="en-US" dirty="0" smtClean="0"/>
              <a:t>Helping kids with math? </a:t>
            </a:r>
            <a:endParaRPr lang="en-US" dirty="0"/>
          </a:p>
        </p:txBody>
      </p:sp>
      <p:pic>
        <p:nvPicPr>
          <p:cNvPr id="5" name="Picture Placeholder 4"/>
          <p:cNvPicPr>
            <a:picLocks noGrp="1" noChangeAspect="1"/>
          </p:cNvPicPr>
          <p:nvPr>
            <p:ph type="pic" idx="1"/>
          </p:nvPr>
        </p:nvPicPr>
        <p:blipFill>
          <a:blip r:embed="rId3"/>
          <a:srcRect t="1012" b="1012"/>
          <a:stretch>
            <a:fillRect/>
          </a:stretch>
        </p:blipFill>
        <p:spPr>
          <a:xfrm>
            <a:off x="2691019" y="2775468"/>
            <a:ext cx="3761963" cy="2393466"/>
          </a:xfrm>
          <a:prstGeom prst="rect">
            <a:avLst/>
          </a:prstGeom>
          <a:ln>
            <a:noFill/>
          </a:ln>
          <a:effectLst>
            <a:reflection blurRad="6350" stA="50000" endA="300" endPos="55500" dist="50800" dir="5400000" sy="-100000" algn="bl" rotWithShape="0"/>
            <a:softEdge rad="112500"/>
          </a:effectLst>
        </p:spPr>
      </p:pic>
      <p:pic>
        <p:nvPicPr>
          <p:cNvPr id="2050" name="Picture 2" descr="http://ecx.images-amazon.com/images/I/51AST5456JL._SX258_BO1,204,203,200_.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2780" y="2219601"/>
            <a:ext cx="2898441" cy="2876146"/>
          </a:xfrm>
          <a:prstGeom prst="rect">
            <a:avLst/>
          </a:prstGeom>
          <a:noFill/>
          <a:effectLst>
            <a:reflection stA="35000" endPos="45000" dist="203200" dir="5400000" sy="-100000" algn="bl" rotWithShape="0"/>
          </a:effectLst>
          <a:extLst>
            <a:ext uri="{909E8E84-426E-40dd-AFC4-6F175D3DCCD1}">
              <a14:hiddenFill xmlns:a14="http://schemas.microsoft.com/office/drawing/2010/main" xmlns="">
                <a:solidFill>
                  <a:srgbClr val="FFFFFF"/>
                </a:solidFill>
              </a14:hiddenFill>
            </a:ext>
          </a:extLst>
        </p:spPr>
      </p:pic>
      <p:pic>
        <p:nvPicPr>
          <p:cNvPr id="2052" name="Picture 4" descr="http://ecx.images-amazon.com/images/I/6137E9PWEH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59769" y="1914801"/>
            <a:ext cx="3224463" cy="3190522"/>
          </a:xfrm>
          <a:prstGeom prst="rect">
            <a:avLst/>
          </a:prstGeom>
          <a:noFill/>
          <a:effectLst>
            <a:reflection stA="34000" endPos="39000" dist="215900" dir="5400000" sy="-100000" algn="bl" rotWithShape="0"/>
          </a:effectLst>
          <a:extLst>
            <a:ext uri="{909E8E84-426E-40dd-AFC4-6F175D3DCCD1}">
              <a14:hiddenFill xmlns:a14="http://schemas.microsoft.com/office/drawing/2010/main" xmlns="">
                <a:solidFill>
                  <a:srgbClr val="FFFFFF"/>
                </a:solidFill>
              </a14:hiddenFill>
            </a:ext>
          </a:extLst>
        </p:spPr>
      </p:pic>
      <p:pic>
        <p:nvPicPr>
          <p:cNvPr id="2058" name="Picture 10" descr="http://ecx.images-amazon.com/images/I/71YYMP13NML.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67694" y="2762803"/>
            <a:ext cx="2408612" cy="2418797"/>
          </a:xfrm>
          <a:prstGeom prst="rect">
            <a:avLst/>
          </a:prstGeom>
          <a:noFill/>
          <a:effectLst>
            <a:reflection stA="35000" endPos="39000" dist="215900" dir="5400000" sy="-100000" algn="bl" rotWithShape="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146459335"/>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childTnLst>
                                </p:cTn>
                              </p:par>
                            </p:childTnLst>
                          </p:cTn>
                        </p:par>
                        <p:par>
                          <p:cTn id="8" fill="hold">
                            <p:stCondLst>
                              <p:cond delay="1000"/>
                            </p:stCondLst>
                            <p:childTnLst>
                              <p:par>
                                <p:cTn id="9" presetID="10" presetClass="exit" presetSubtype="0" fill="hold" nodeType="afterEffect">
                                  <p:stCondLst>
                                    <p:cond delay="0"/>
                                  </p:stCondLst>
                                  <p:childTnLst>
                                    <p:animEffect transition="out" filter="fade">
                                      <p:cBhvr>
                                        <p:cTn id="10" dur="1000"/>
                                        <p:tgtEl>
                                          <p:spTgt spid="2050"/>
                                        </p:tgtEl>
                                      </p:cBhvr>
                                    </p:animEffect>
                                    <p:set>
                                      <p:cBhvr>
                                        <p:cTn id="11" dur="1" fill="hold">
                                          <p:stCondLst>
                                            <p:cond delay="999"/>
                                          </p:stCondLst>
                                        </p:cTn>
                                        <p:tgtEl>
                                          <p:spTgt spid="2050"/>
                                        </p:tgtEl>
                                        <p:attrNameLst>
                                          <p:attrName>style.visibility</p:attrName>
                                        </p:attrNameLst>
                                      </p:cBhvr>
                                      <p:to>
                                        <p:strVal val="hidden"/>
                                      </p:to>
                                    </p:se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2058"/>
                                        </p:tgtEl>
                                        <p:attrNameLst>
                                          <p:attrName>style.visibility</p:attrName>
                                        </p:attrNameLst>
                                      </p:cBhvr>
                                      <p:to>
                                        <p:strVal val="visible"/>
                                      </p:to>
                                    </p:set>
                                    <p:animEffect transition="in" filter="fade">
                                      <p:cBhvr>
                                        <p:cTn id="15" dur="1000"/>
                                        <p:tgtEl>
                                          <p:spTgt spid="2058"/>
                                        </p:tgtEl>
                                      </p:cBhvr>
                                    </p:animEffect>
                                  </p:childTnLst>
                                </p:cTn>
                              </p:par>
                            </p:childTnLst>
                          </p:cTn>
                        </p:par>
                        <p:par>
                          <p:cTn id="16" fill="hold">
                            <p:stCondLst>
                              <p:cond delay="3000"/>
                            </p:stCondLst>
                            <p:childTnLst>
                              <p:par>
                                <p:cTn id="17" presetID="10" presetClass="exit" presetSubtype="0" fill="hold" nodeType="afterEffect">
                                  <p:stCondLst>
                                    <p:cond delay="0"/>
                                  </p:stCondLst>
                                  <p:childTnLst>
                                    <p:animEffect transition="out" filter="fade">
                                      <p:cBhvr>
                                        <p:cTn id="18" dur="1000"/>
                                        <p:tgtEl>
                                          <p:spTgt spid="2058"/>
                                        </p:tgtEl>
                                      </p:cBhvr>
                                    </p:animEffect>
                                    <p:set>
                                      <p:cBhvr>
                                        <p:cTn id="19" dur="1" fill="hold">
                                          <p:stCondLst>
                                            <p:cond delay="999"/>
                                          </p:stCondLst>
                                        </p:cTn>
                                        <p:tgtEl>
                                          <p:spTgt spid="2058"/>
                                        </p:tgtEl>
                                        <p:attrNameLst>
                                          <p:attrName>style.visibility</p:attrName>
                                        </p:attrNameLst>
                                      </p:cBhvr>
                                      <p:to>
                                        <p:strVal val="hidden"/>
                                      </p:to>
                                    </p:se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childTnLst>
                                </p:cTn>
                              </p:par>
                            </p:childTnLst>
                          </p:cTn>
                        </p:par>
                        <p:par>
                          <p:cTn id="24" fill="hold">
                            <p:stCondLst>
                              <p:cond delay="5000"/>
                            </p:stCondLst>
                            <p:childTnLst>
                              <p:par>
                                <p:cTn id="25" presetID="10" presetClass="exit" presetSubtype="0" fill="hold" nodeType="afterEffect">
                                  <p:stCondLst>
                                    <p:cond delay="0"/>
                                  </p:stCondLst>
                                  <p:childTnLst>
                                    <p:animEffect transition="out" filter="fade">
                                      <p:cBhvr>
                                        <p:cTn id="26" dur="1000"/>
                                        <p:tgtEl>
                                          <p:spTgt spid="5"/>
                                        </p:tgtEl>
                                      </p:cBhvr>
                                    </p:animEffect>
                                    <p:set>
                                      <p:cBhvr>
                                        <p:cTn id="27" dur="1" fill="hold">
                                          <p:stCondLst>
                                            <p:cond delay="999"/>
                                          </p:stCondLst>
                                        </p:cTn>
                                        <p:tgtEl>
                                          <p:spTgt spid="5"/>
                                        </p:tgtEl>
                                        <p:attrNameLst>
                                          <p:attrName>style.visibility</p:attrName>
                                        </p:attrNameLst>
                                      </p:cBhvr>
                                      <p:to>
                                        <p:strVal val="hidden"/>
                                      </p:to>
                                    </p:set>
                                  </p:childTnLst>
                                </p:cTn>
                              </p:par>
                            </p:childTnLst>
                          </p:cTn>
                        </p:par>
                        <p:par>
                          <p:cTn id="28" fill="hold">
                            <p:stCondLst>
                              <p:cond delay="6000"/>
                            </p:stCondLst>
                            <p:childTnLst>
                              <p:par>
                                <p:cTn id="29" presetID="10" presetClass="entr" presetSubtype="0" fill="hold" nodeType="afterEffect">
                                  <p:stCondLst>
                                    <p:cond delay="0"/>
                                  </p:stCondLst>
                                  <p:childTnLst>
                                    <p:set>
                                      <p:cBhvr>
                                        <p:cTn id="30" dur="1" fill="hold">
                                          <p:stCondLst>
                                            <p:cond delay="0"/>
                                          </p:stCondLst>
                                        </p:cTn>
                                        <p:tgtEl>
                                          <p:spTgt spid="2052"/>
                                        </p:tgtEl>
                                        <p:attrNameLst>
                                          <p:attrName>style.visibility</p:attrName>
                                        </p:attrNameLst>
                                      </p:cBhvr>
                                      <p:to>
                                        <p:strVal val="visible"/>
                                      </p:to>
                                    </p:set>
                                    <p:animEffect transition="in" filter="fade">
                                      <p:cBhvr>
                                        <p:cTn id="31" dur="10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8839200" cy="1219200"/>
          </a:xfrm>
        </p:spPr>
        <p:txBody>
          <a:bodyPr>
            <a:normAutofit/>
          </a:bodyPr>
          <a:lstStyle/>
          <a:p>
            <a:pPr algn="ctr"/>
            <a:r>
              <a:rPr lang="en-US" dirty="0" smtClean="0"/>
              <a:t>Encouraging kids to read?</a:t>
            </a:r>
            <a:endParaRPr lang="en-US" dirty="0"/>
          </a:p>
        </p:txBody>
      </p:sp>
      <p:pic>
        <p:nvPicPr>
          <p:cNvPr id="3" name="Picture 2" descr="pizza hut book i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643" y="2362200"/>
            <a:ext cx="6552713" cy="2506413"/>
          </a:xfrm>
          <a:prstGeom prst="rect">
            <a:avLst/>
          </a:prstGeom>
          <a:effectLst>
            <a:reflection blurRad="6350" stA="50000" endA="300" endPos="22000" dist="152400" dir="5400000" sy="-100000" algn="bl" rotWithShape="0"/>
          </a:effectLst>
        </p:spPr>
      </p:pic>
    </p:spTree>
    <p:extLst>
      <p:ext uri="{BB962C8B-B14F-4D97-AF65-F5344CB8AC3E}">
        <p14:creationId xmlns:p14="http://schemas.microsoft.com/office/powerpoint/2010/main" val="278633372"/>
      </p:ext>
    </p:extLst>
  </p:cSld>
  <p:clrMapOvr>
    <a:masterClrMapping/>
  </p:clrMapOvr>
  <p:transition>
    <p:fade thruBlk="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534400" cy="1219200"/>
          </a:xfrm>
        </p:spPr>
        <p:txBody>
          <a:bodyPr>
            <a:noAutofit/>
          </a:bodyPr>
          <a:lstStyle/>
          <a:p>
            <a:pPr algn="ctr"/>
            <a:r>
              <a:rPr lang="en-US" dirty="0" smtClean="0"/>
              <a:t>Sponsoring sports and other extracurricular activities?</a:t>
            </a:r>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4927" y="2590800"/>
            <a:ext cx="4374147" cy="2339338"/>
          </a:xfrm>
          <a:prstGeom prst="rect">
            <a:avLst/>
          </a:prstGeom>
          <a:effectLst>
            <a:reflection stA="45000" endPos="20000" dist="215900" dir="5400000" sy="-100000" algn="bl" rotWithShape="0"/>
          </a:effectLst>
        </p:spPr>
      </p:pic>
      <p:pic>
        <p:nvPicPr>
          <p:cNvPr id="3074" name="Picture 2" descr="Scoreboar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90750" y="2276475"/>
            <a:ext cx="4762500" cy="2676525"/>
          </a:xfrm>
          <a:prstGeom prst="rect">
            <a:avLst/>
          </a:prstGeom>
          <a:noFill/>
          <a:effectLst>
            <a:reflection stA="36000" endPos="43000" dist="215900" dir="5400000" sy="-100000" algn="bl" rotWithShape="0"/>
          </a:effectLst>
          <a:extLst>
            <a:ext uri="{909E8E84-426E-40dd-AFC4-6F175D3DCCD1}">
              <a14:hiddenFill xmlns:a14="http://schemas.microsoft.com/office/drawing/2010/main" xmlns="">
                <a:solidFill>
                  <a:srgbClr val="FFFFFF"/>
                </a:solidFill>
              </a14:hiddenFill>
            </a:ext>
          </a:extLst>
        </p:spPr>
      </p:pic>
      <p:pic>
        <p:nvPicPr>
          <p:cNvPr id="3078" name="Picture 6" descr="Clover Hill Sign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91824" y="2286000"/>
            <a:ext cx="3560353" cy="2670265"/>
          </a:xfrm>
          <a:prstGeom prst="rect">
            <a:avLst/>
          </a:prstGeom>
          <a:noFill/>
          <a:effectLst>
            <a:reflection stA="36000" endPos="37000" dist="215900" dir="5400000" sy="-100000" algn="bl" rotWithShape="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229404023"/>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78"/>
                                        </p:tgtEl>
                                        <p:attrNameLst>
                                          <p:attrName>style.visibility</p:attrName>
                                        </p:attrNameLst>
                                      </p:cBhvr>
                                      <p:to>
                                        <p:strVal val="visible"/>
                                      </p:to>
                                    </p:set>
                                    <p:animEffect transition="in" filter="fade">
                                      <p:cBhvr>
                                        <p:cTn id="7" dur="1000"/>
                                        <p:tgtEl>
                                          <p:spTgt spid="3078"/>
                                        </p:tgtEl>
                                      </p:cBhvr>
                                    </p:animEffect>
                                  </p:childTnLst>
                                </p:cTn>
                              </p:par>
                            </p:childTnLst>
                          </p:cTn>
                        </p:par>
                        <p:par>
                          <p:cTn id="8" fill="hold">
                            <p:stCondLst>
                              <p:cond delay="1000"/>
                            </p:stCondLst>
                            <p:childTnLst>
                              <p:par>
                                <p:cTn id="9" presetID="10" presetClass="exit" presetSubtype="0" fill="hold" nodeType="afterEffect">
                                  <p:stCondLst>
                                    <p:cond delay="0"/>
                                  </p:stCondLst>
                                  <p:childTnLst>
                                    <p:animEffect transition="out" filter="fade">
                                      <p:cBhvr>
                                        <p:cTn id="10" dur="1000"/>
                                        <p:tgtEl>
                                          <p:spTgt spid="3078"/>
                                        </p:tgtEl>
                                      </p:cBhvr>
                                    </p:animEffect>
                                    <p:set>
                                      <p:cBhvr>
                                        <p:cTn id="11" dur="1" fill="hold">
                                          <p:stCondLst>
                                            <p:cond delay="999"/>
                                          </p:stCondLst>
                                        </p:cTn>
                                        <p:tgtEl>
                                          <p:spTgt spid="3078"/>
                                        </p:tgtEl>
                                        <p:attrNameLst>
                                          <p:attrName>style.visibility</p:attrName>
                                        </p:attrNameLst>
                                      </p:cBhvr>
                                      <p:to>
                                        <p:strVal val="hidden"/>
                                      </p:to>
                                    </p:se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fade">
                                      <p:cBhvr>
                                        <p:cTn id="15" dur="1000"/>
                                        <p:tgtEl>
                                          <p:spTgt spid="3074"/>
                                        </p:tgtEl>
                                      </p:cBhvr>
                                    </p:animEffect>
                                  </p:childTnLst>
                                </p:cTn>
                              </p:par>
                            </p:childTnLst>
                          </p:cTn>
                        </p:par>
                        <p:par>
                          <p:cTn id="16" fill="hold">
                            <p:stCondLst>
                              <p:cond delay="3000"/>
                            </p:stCondLst>
                            <p:childTnLst>
                              <p:par>
                                <p:cTn id="17" presetID="10" presetClass="exit" presetSubtype="0" fill="hold" nodeType="afterEffect">
                                  <p:stCondLst>
                                    <p:cond delay="0"/>
                                  </p:stCondLst>
                                  <p:childTnLst>
                                    <p:animEffect transition="out" filter="fade">
                                      <p:cBhvr>
                                        <p:cTn id="18" dur="1000"/>
                                        <p:tgtEl>
                                          <p:spTgt spid="3074"/>
                                        </p:tgtEl>
                                      </p:cBhvr>
                                    </p:animEffect>
                                    <p:set>
                                      <p:cBhvr>
                                        <p:cTn id="19" dur="1" fill="hold">
                                          <p:stCondLst>
                                            <p:cond delay="999"/>
                                          </p:stCondLst>
                                        </p:cTn>
                                        <p:tgtEl>
                                          <p:spTgt spid="3074"/>
                                        </p:tgtEl>
                                        <p:attrNameLst>
                                          <p:attrName>style.visibility</p:attrName>
                                        </p:attrNameLst>
                                      </p:cBhvr>
                                      <p:to>
                                        <p:strVal val="hidden"/>
                                      </p:to>
                                    </p:se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b="1" dirty="0" smtClean="0"/>
              <a:t>Why</a:t>
            </a:r>
            <a:r>
              <a:rPr lang="en-US" dirty="0" smtClean="0"/>
              <a:t> do food companies target kids at school?</a:t>
            </a:r>
            <a:endParaRPr lang="en-US" dirty="0"/>
          </a:p>
        </p:txBody>
      </p:sp>
    </p:spTree>
    <p:extLst>
      <p:ext uri="{BB962C8B-B14F-4D97-AF65-F5344CB8AC3E}">
        <p14:creationId xmlns:p14="http://schemas.microsoft.com/office/powerpoint/2010/main" val="325008471"/>
      </p:ext>
    </p:extLst>
  </p:cSld>
  <p:clrMapOvr>
    <a:masterClrMapping/>
  </p:clrMapOvr>
  <p:transition>
    <p:fade thruBlk="1"/>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638800"/>
            <a:ext cx="8610600" cy="566738"/>
          </a:xfrm>
        </p:spPr>
        <p:txBody>
          <a:bodyPr>
            <a:noAutofit/>
          </a:bodyPr>
          <a:lstStyle/>
          <a:p>
            <a:pPr algn="ctr"/>
            <a:r>
              <a:rPr lang="en-US" sz="3600" dirty="0" smtClean="0"/>
              <a:t/>
            </a:r>
            <a:br>
              <a:rPr lang="en-US" sz="3600" dirty="0" smtClean="0"/>
            </a:br>
            <a:r>
              <a:rPr lang="en-US" sz="3600" dirty="0" smtClean="0"/>
              <a:t>Kids are a </a:t>
            </a:r>
            <a:r>
              <a:rPr lang="en-US" sz="3600" dirty="0"/>
              <a:t>c</a:t>
            </a:r>
            <a:r>
              <a:rPr lang="en-US" sz="3600" dirty="0" smtClean="0"/>
              <a:t>aptive audience</a:t>
            </a:r>
            <a:endParaRPr lang="en-US" sz="3600" dirty="0"/>
          </a:p>
        </p:txBody>
      </p:sp>
      <p:pic>
        <p:nvPicPr>
          <p:cNvPr id="11" name="Picture Placeholder 10"/>
          <p:cNvPicPr>
            <a:picLocks noGrp="1" noChangeAspect="1"/>
          </p:cNvPicPr>
          <p:nvPr>
            <p:ph type="pic" idx="1"/>
          </p:nvPr>
        </p:nvPicPr>
        <p:blipFill>
          <a:blip r:embed="rId3">
            <a:extLst>
              <a:ext uri="{28A0092B-C50C-407E-A947-70E740481C1C}">
                <a14:useLocalDpi xmlns:a14="http://schemas.microsoft.com/office/drawing/2010/main" val="0"/>
              </a:ext>
            </a:extLst>
          </a:blip>
          <a:srcRect l="2919" r="2919"/>
          <a:stretch>
            <a:fillRect/>
          </a:stretch>
        </p:blipFill>
        <p:spPr>
          <a:xfrm>
            <a:off x="1562100" y="990600"/>
            <a:ext cx="6019800" cy="4101191"/>
          </a:xfrm>
          <a:effectLst>
            <a:outerShdw blurRad="50800" dist="50800" dir="5400000" algn="tl" rotWithShape="0">
              <a:srgbClr val="000000">
                <a:alpha val="43000"/>
              </a:srgbClr>
            </a:outerShdw>
            <a:softEdge rad="622300"/>
          </a:effectLst>
        </p:spPr>
      </p:pic>
      <p:sp>
        <p:nvSpPr>
          <p:cNvPr id="4" name="Title 1"/>
          <p:cNvSpPr txBox="1">
            <a:spLocks/>
          </p:cNvSpPr>
          <p:nvPr/>
        </p:nvSpPr>
        <p:spPr>
          <a:xfrm>
            <a:off x="329013" y="4495800"/>
            <a:ext cx="8610600" cy="566738"/>
          </a:xfrm>
          <a:prstGeom prst="rect">
            <a:avLst/>
          </a:prstGeom>
        </p:spPr>
        <p:txBody>
          <a:bodyPr vert="horz" lIns="91440" tIns="45720" rIns="91440" bIns="45720" rtlCol="0" anchor="b">
            <a:noAutofit/>
          </a:bodyPr>
          <a:lstStyle>
            <a:lvl1pPr algn="l" defTabSz="457207" rtl="0" eaLnBrk="1" latinLnBrk="0" hangingPunct="1">
              <a:spcBef>
                <a:spcPct val="0"/>
              </a:spcBef>
              <a:buNone/>
              <a:defRPr sz="36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200" dirty="0" smtClean="0"/>
              <a:t>					Credit: Stacey Tucker</a:t>
            </a:r>
            <a:endParaRPr lang="en-US" sz="1200" dirty="0"/>
          </a:p>
        </p:txBody>
      </p:sp>
    </p:spTree>
    <p:extLst>
      <p:ext uri="{BB962C8B-B14F-4D97-AF65-F5344CB8AC3E}">
        <p14:creationId xmlns:p14="http://schemas.microsoft.com/office/powerpoint/2010/main" val="2466534107"/>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1"/>
          <p:cNvSpPr>
            <a:spLocks noGrp="1"/>
          </p:cNvSpPr>
          <p:nvPr>
            <p:ph type="title"/>
          </p:nvPr>
        </p:nvSpPr>
        <p:spPr>
          <a:xfrm>
            <a:off x="228600" y="5410200"/>
            <a:ext cx="7315200" cy="1145224"/>
          </a:xfrm>
        </p:spPr>
        <p:txBody>
          <a:bodyPr>
            <a:noAutofit/>
          </a:bodyPr>
          <a:lstStyle/>
          <a:p>
            <a:pPr algn="ctr"/>
            <a:r>
              <a:rPr lang="en-US" sz="3600" dirty="0" smtClean="0"/>
              <a:t>It’s great public relations</a:t>
            </a:r>
            <a:endParaRPr lang="en-US" sz="3600" dirty="0"/>
          </a:p>
        </p:txBody>
      </p:sp>
      <p:pic>
        <p:nvPicPr>
          <p:cNvPr id="6" name="Picture 5" descr="mc"/>
          <p:cNvPicPr/>
          <p:nvPr/>
        </p:nvPicPr>
        <p:blipFill>
          <a:blip r:embed="rId3">
            <a:extLst>
              <a:ext uri="{28A0092B-C50C-407E-A947-70E740481C1C}">
                <a14:useLocalDpi xmlns:a14="http://schemas.microsoft.com/office/drawing/2010/main" val="0"/>
              </a:ext>
            </a:extLst>
          </a:blip>
          <a:srcRect/>
          <a:stretch>
            <a:fillRect/>
          </a:stretch>
        </p:blipFill>
        <p:spPr bwMode="auto">
          <a:xfrm>
            <a:off x="762000" y="3581401"/>
            <a:ext cx="7848601" cy="2057399"/>
          </a:xfrm>
          <a:prstGeom prst="rect">
            <a:avLst/>
          </a:prstGeom>
          <a:noFill/>
          <a:ln>
            <a:noFill/>
          </a:ln>
          <a:effectLst>
            <a:softEdge rad="292100"/>
          </a:effectLst>
        </p:spPr>
      </p:pic>
      <p:pic>
        <p:nvPicPr>
          <p:cNvPr id="4098" name="Picture 2" descr="http://www.orgsites.com/ms/annistonpta/Campbells_lfe_xtralg_banner.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57800" y="228600"/>
            <a:ext cx="2133600" cy="3229800"/>
          </a:xfrm>
          <a:prstGeom prst="rect">
            <a:avLst/>
          </a:prstGeom>
          <a:noFill/>
          <a:effectLst>
            <a:softEdge rad="139700"/>
          </a:effectLst>
          <a:extLst>
            <a:ext uri="{909E8E84-426E-40dd-AFC4-6F175D3DCCD1}">
              <a14:hiddenFill xmlns:a14="http://schemas.microsoft.com/office/drawing/2010/main" xmlns="">
                <a:solidFill>
                  <a:srgbClr val="FFFFFF"/>
                </a:solidFill>
              </a14:hiddenFill>
            </a:ext>
          </a:extLst>
        </p:spPr>
      </p:pic>
      <p:pic>
        <p:nvPicPr>
          <p:cNvPr id="1026" name="Picture 2" descr="Labels for Educati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6800" y="387991"/>
            <a:ext cx="3733800" cy="2967581"/>
          </a:xfrm>
          <a:prstGeom prst="rect">
            <a:avLst/>
          </a:prstGeom>
          <a:noFill/>
          <a:effectLst>
            <a:softEdge rad="1651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088083280"/>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098"/>
                                        </p:tgtEl>
                                        <p:attrNameLst>
                                          <p:attrName>style.visibility</p:attrName>
                                        </p:attrNameLst>
                                      </p:cBhvr>
                                      <p:to>
                                        <p:strVal val="visible"/>
                                      </p:to>
                                    </p:set>
                                    <p:animEffect transition="in" filter="fade">
                                      <p:cBhvr>
                                        <p:cTn id="11" dur="1000"/>
                                        <p:tgtEl>
                                          <p:spTgt spid="4098"/>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5181600"/>
            <a:ext cx="9067800" cy="914400"/>
          </a:xfrm>
        </p:spPr>
        <p:txBody>
          <a:bodyPr>
            <a:noAutofit/>
          </a:bodyPr>
          <a:lstStyle/>
          <a:p>
            <a:pPr algn="ctr"/>
            <a:r>
              <a:rPr lang="en-US" sz="3600" dirty="0" smtClean="0"/>
              <a:t>Schools and </a:t>
            </a:r>
            <a:r>
              <a:rPr lang="en-US" dirty="0" smtClean="0"/>
              <a:t>teachers </a:t>
            </a:r>
            <a:r>
              <a:rPr lang="en-US" sz="3600" dirty="0" smtClean="0"/>
              <a:t>endorse their brands</a:t>
            </a:r>
            <a:endParaRPr lang="en-US" sz="3600" dirty="0"/>
          </a:p>
        </p:txBody>
      </p:sp>
      <p:pic>
        <p:nvPicPr>
          <p:cNvPr id="8" name="Picture 7"/>
          <p:cNvPicPr>
            <a:picLocks noChangeAspect="1"/>
          </p:cNvPicPr>
          <p:nvPr/>
        </p:nvPicPr>
        <p:blipFill>
          <a:blip r:embed="rId3"/>
          <a:stretch>
            <a:fillRect/>
          </a:stretch>
        </p:blipFill>
        <p:spPr>
          <a:xfrm>
            <a:off x="1563430" y="1285264"/>
            <a:ext cx="5944115" cy="3505504"/>
          </a:xfrm>
          <a:prstGeom prst="rect">
            <a:avLst/>
          </a:prstGeom>
          <a:effectLst>
            <a:softEdge rad="228600"/>
          </a:effectLst>
        </p:spPr>
      </p:pic>
    </p:spTree>
    <p:extLst>
      <p:ext uri="{BB962C8B-B14F-4D97-AF65-F5344CB8AC3E}">
        <p14:creationId xmlns:p14="http://schemas.microsoft.com/office/powerpoint/2010/main" val="2641040567"/>
      </p:ext>
    </p:extLst>
  </p:cSld>
  <p:clrMapOvr>
    <a:masterClrMapping/>
  </p:clrMapOvr>
  <p:transition>
    <p:fade thruBlk="1"/>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4413" y="5715000"/>
            <a:ext cx="8610600" cy="566738"/>
          </a:xfrm>
        </p:spPr>
        <p:txBody>
          <a:bodyPr>
            <a:noAutofit/>
          </a:bodyPr>
          <a:lstStyle/>
          <a:p>
            <a:pPr algn="ctr"/>
            <a:r>
              <a:rPr lang="en-US" sz="3600" dirty="0" smtClean="0"/>
              <a:t/>
            </a:r>
            <a:br>
              <a:rPr lang="en-US" sz="3600" dirty="0" smtClean="0"/>
            </a:br>
            <a:r>
              <a:rPr lang="en-US" sz="3600" dirty="0" smtClean="0"/>
              <a:t>It leads to</a:t>
            </a:r>
            <a:r>
              <a:rPr lang="en-US" dirty="0" smtClean="0"/>
              <a:t> lifelong loyal customers</a:t>
            </a:r>
            <a:endParaRPr lang="en-US" sz="3600" dirty="0"/>
          </a:p>
        </p:txBody>
      </p:sp>
      <p:sp>
        <p:nvSpPr>
          <p:cNvPr id="5" name="TextBox 4"/>
          <p:cNvSpPr txBox="1"/>
          <p:nvPr/>
        </p:nvSpPr>
        <p:spPr>
          <a:xfrm>
            <a:off x="533400" y="3505200"/>
            <a:ext cx="4476819" cy="1107996"/>
          </a:xfrm>
          <a:prstGeom prst="rect">
            <a:avLst/>
          </a:prstGeom>
          <a:noFill/>
          <a:effectLst>
            <a:outerShdw blurRad="50800" dist="635000" dir="2700000" algn="tl" rotWithShape="0">
              <a:srgbClr val="000000">
                <a:alpha val="43000"/>
              </a:srgbClr>
            </a:outerShdw>
          </a:effectLst>
        </p:spPr>
        <p:txBody>
          <a:bodyPr wrap="none" rtlCol="0">
            <a:spAutoFit/>
          </a:bodyPr>
          <a:lstStyle/>
          <a:p>
            <a:r>
              <a:rPr lang="en-US" dirty="0" smtClean="0"/>
              <a:t>They aren’t children so much as what I </a:t>
            </a:r>
          </a:p>
          <a:p>
            <a:r>
              <a:rPr lang="en-US" dirty="0"/>
              <a:t>l</a:t>
            </a:r>
            <a:r>
              <a:rPr lang="en-US" dirty="0" smtClean="0"/>
              <a:t>ike to call ‘evolving consumers.’”</a:t>
            </a:r>
          </a:p>
          <a:p>
            <a:endParaRPr lang="en-US" dirty="0"/>
          </a:p>
          <a:p>
            <a:r>
              <a:rPr lang="en-US" sz="1200" dirty="0" smtClean="0"/>
              <a:t>                                              - CEO of Prism Communications</a:t>
            </a:r>
            <a:endParaRPr lang="en-US" sz="1200" dirty="0"/>
          </a:p>
        </p:txBody>
      </p:sp>
      <p:sp>
        <p:nvSpPr>
          <p:cNvPr id="6" name="TextBox 5"/>
          <p:cNvSpPr txBox="1"/>
          <p:nvPr/>
        </p:nvSpPr>
        <p:spPr>
          <a:xfrm>
            <a:off x="3200400" y="914400"/>
            <a:ext cx="5486400" cy="1938992"/>
          </a:xfrm>
          <a:prstGeom prst="rect">
            <a:avLst/>
          </a:prstGeom>
          <a:noFill/>
          <a:effectLst>
            <a:outerShdw blurRad="50800" dist="635000" dir="2700000" algn="tl" rotWithShape="0">
              <a:srgbClr val="000000">
                <a:alpha val="43000"/>
              </a:srgbClr>
            </a:outerShdw>
          </a:effectLst>
        </p:spPr>
        <p:txBody>
          <a:bodyPr wrap="square" rtlCol="0">
            <a:spAutoFit/>
          </a:bodyPr>
          <a:lstStyle/>
          <a:p>
            <a:r>
              <a:rPr lang="en-US" dirty="0" smtClean="0"/>
              <a:t>“It isn’t enough to just advertise on television… You’ve got to reach kids throughout their day – in school, as they’re shopping at the mall… or the movies. You’ve got to become part of the fabric of their lives.”</a:t>
            </a:r>
          </a:p>
          <a:p>
            <a:pPr algn="ctr"/>
            <a:endParaRPr lang="en-US" dirty="0"/>
          </a:p>
          <a:p>
            <a:r>
              <a:rPr lang="en-US" sz="1200" dirty="0" smtClean="0"/>
              <a:t>                             - </a:t>
            </a:r>
            <a:r>
              <a:rPr lang="en-US" sz="1200" dirty="0"/>
              <a:t>Carol Herman, Senior Vice </a:t>
            </a:r>
            <a:r>
              <a:rPr lang="en-US" sz="1200" dirty="0" smtClean="0"/>
              <a:t>President, Grey </a:t>
            </a:r>
            <a:r>
              <a:rPr lang="en-US" sz="1200" dirty="0"/>
              <a:t>Advertising</a:t>
            </a:r>
            <a:endParaRPr lang="en-US" sz="1200" dirty="0" smtClean="0"/>
          </a:p>
        </p:txBody>
      </p:sp>
    </p:spTree>
    <p:extLst>
      <p:ext uri="{BB962C8B-B14F-4D97-AF65-F5344CB8AC3E}">
        <p14:creationId xmlns:p14="http://schemas.microsoft.com/office/powerpoint/2010/main" val="1552448693"/>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2000"/>
                            </p:stCondLst>
                            <p:childTnLst>
                              <p:par>
                                <p:cTn id="9" presetID="10" presetClass="exit" presetSubtype="0" fill="hold" grpId="1" nodeType="afterEffect">
                                  <p:stCondLst>
                                    <p:cond delay="0"/>
                                  </p:stCondLst>
                                  <p:childTnLst>
                                    <p:animEffect transition="out" filter="fade">
                                      <p:cBhvr>
                                        <p:cTn id="10" dur="1000"/>
                                        <p:tgtEl>
                                          <p:spTgt spid="5"/>
                                        </p:tgtEl>
                                      </p:cBhvr>
                                    </p:animEffect>
                                    <p:set>
                                      <p:cBhvr>
                                        <p:cTn id="11" dur="1" fill="hold">
                                          <p:stCondLst>
                                            <p:cond delay="999"/>
                                          </p:stCondLst>
                                        </p:cTn>
                                        <p:tgtEl>
                                          <p:spTgt spid="5"/>
                                        </p:tgtEl>
                                        <p:attrNameLst>
                                          <p:attrName>style.visibility</p:attrName>
                                        </p:attrNameLst>
                                      </p:cBhvr>
                                      <p:to>
                                        <p:strVal val="hidden"/>
                                      </p:to>
                                    </p:set>
                                  </p:childTnLst>
                                </p:cTn>
                              </p:par>
                            </p:childTnLst>
                          </p:cTn>
                        </p:par>
                        <p:par>
                          <p:cTn id="12" fill="hold">
                            <p:stCondLst>
                              <p:cond delay="3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84710" y="452718"/>
            <a:ext cx="8278290" cy="1400530"/>
          </a:xfrm>
        </p:spPr>
        <p:txBody>
          <a:bodyPr/>
          <a:lstStyle/>
          <a:p>
            <a:r>
              <a:rPr lang="en-US" dirty="0"/>
              <a:t>Most children </a:t>
            </a:r>
            <a:r>
              <a:rPr lang="en-US" dirty="0" smtClean="0"/>
              <a:t>have poor diets</a:t>
            </a:r>
            <a:endParaRPr lang="en-US" dirty="0"/>
          </a:p>
        </p:txBody>
      </p:sp>
      <p:graphicFrame>
        <p:nvGraphicFramePr>
          <p:cNvPr id="4" name="Chart 3"/>
          <p:cNvGraphicFramePr/>
          <p:nvPr>
            <p:extLst>
              <p:ext uri="{D42A27DB-BD31-4B8C-83A1-F6EECF244321}">
                <p14:modId xmlns:p14="http://schemas.microsoft.com/office/powerpoint/2010/main" val="1654748634"/>
              </p:ext>
            </p:extLst>
          </p:nvPr>
        </p:nvGraphicFramePr>
        <p:xfrm>
          <a:off x="1181100" y="1828800"/>
          <a:ext cx="6781800" cy="4521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9255755"/>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066800"/>
            <a:ext cx="7162800" cy="3048000"/>
          </a:xfrm>
        </p:spPr>
        <p:txBody>
          <a:bodyPr>
            <a:normAutofit/>
          </a:bodyPr>
          <a:lstStyle/>
          <a:p>
            <a:pPr algn="ctr"/>
            <a:r>
              <a:rPr lang="en-US" dirty="0" smtClean="0"/>
              <a:t>So </a:t>
            </a:r>
            <a:r>
              <a:rPr lang="en-US" b="1" dirty="0" smtClean="0"/>
              <a:t>how much </a:t>
            </a:r>
            <a:r>
              <a:rPr lang="en-US" dirty="0" smtClean="0"/>
              <a:t>marketing goes on in schools? </a:t>
            </a:r>
            <a:endParaRPr lang="en-US" dirty="0"/>
          </a:p>
        </p:txBody>
      </p:sp>
    </p:spTree>
    <p:extLst>
      <p:ext uri="{BB962C8B-B14F-4D97-AF65-F5344CB8AC3E}">
        <p14:creationId xmlns:p14="http://schemas.microsoft.com/office/powerpoint/2010/main" val="680422216"/>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5602"/>
            <a:ext cx="8991600" cy="1400530"/>
          </a:xfrm>
        </p:spPr>
        <p:txBody>
          <a:bodyPr>
            <a:normAutofit/>
          </a:bodyPr>
          <a:lstStyle/>
          <a:p>
            <a:pPr algn="ctr"/>
            <a:r>
              <a:rPr lang="en-US" b="1" dirty="0" smtClean="0"/>
              <a:t/>
            </a:r>
            <a:br>
              <a:rPr lang="en-US" b="1" dirty="0" smtClean="0"/>
            </a:br>
            <a:endParaRPr lang="en-US" sz="2200" b="1" i="1" dirty="0"/>
          </a:p>
        </p:txBody>
      </p:sp>
      <p:sp>
        <p:nvSpPr>
          <p:cNvPr id="4" name="TextBox 3"/>
          <p:cNvSpPr txBox="1"/>
          <p:nvPr/>
        </p:nvSpPr>
        <p:spPr>
          <a:xfrm>
            <a:off x="1797042" y="551201"/>
            <a:ext cx="5549917" cy="369332"/>
          </a:xfrm>
          <a:prstGeom prst="rect">
            <a:avLst/>
          </a:prstGeom>
          <a:noFill/>
        </p:spPr>
        <p:txBody>
          <a:bodyPr wrap="none" rtlCol="0">
            <a:spAutoFit/>
          </a:bodyPr>
          <a:lstStyle/>
          <a:p>
            <a:r>
              <a:rPr lang="en-US" i="1" dirty="0"/>
              <a:t>According to </a:t>
            </a:r>
            <a:r>
              <a:rPr lang="en-US" i="1" dirty="0" smtClean="0"/>
              <a:t>the Federal Trade Commission…</a:t>
            </a:r>
            <a:endParaRPr lang="en-US" dirty="0"/>
          </a:p>
        </p:txBody>
      </p:sp>
      <p:sp>
        <p:nvSpPr>
          <p:cNvPr id="6" name="TextBox 5"/>
          <p:cNvSpPr txBox="1"/>
          <p:nvPr/>
        </p:nvSpPr>
        <p:spPr>
          <a:xfrm>
            <a:off x="457200" y="1295400"/>
            <a:ext cx="7239000" cy="1107996"/>
          </a:xfrm>
          <a:prstGeom prst="rect">
            <a:avLst/>
          </a:prstGeom>
          <a:noFill/>
        </p:spPr>
        <p:txBody>
          <a:bodyPr wrap="square" rtlCol="0">
            <a:spAutoFit/>
          </a:bodyPr>
          <a:lstStyle/>
          <a:p>
            <a:r>
              <a:rPr lang="en-US" sz="2800" dirty="0"/>
              <a:t>$149 million: </a:t>
            </a:r>
            <a:r>
              <a:rPr lang="en-US" sz="2000" dirty="0"/>
              <a:t>the amount food companies </a:t>
            </a:r>
            <a:r>
              <a:rPr lang="en-US" sz="2000" dirty="0" smtClean="0"/>
              <a:t>spend on marketing in </a:t>
            </a:r>
            <a:r>
              <a:rPr lang="en-US" sz="2000" dirty="0"/>
              <a:t>schools </a:t>
            </a:r>
            <a:r>
              <a:rPr lang="en-US" sz="2000" dirty="0" smtClean="0"/>
              <a:t>in one </a:t>
            </a:r>
            <a:r>
              <a:rPr lang="en-US" sz="2000" dirty="0"/>
              <a:t>year</a:t>
            </a:r>
          </a:p>
          <a:p>
            <a:endParaRPr lang="en-US" dirty="0"/>
          </a:p>
        </p:txBody>
      </p:sp>
      <p:sp>
        <p:nvSpPr>
          <p:cNvPr id="7" name="TextBox 6"/>
          <p:cNvSpPr txBox="1"/>
          <p:nvPr/>
        </p:nvSpPr>
        <p:spPr>
          <a:xfrm>
            <a:off x="457200" y="2514600"/>
            <a:ext cx="7606922" cy="1107996"/>
          </a:xfrm>
          <a:prstGeom prst="rect">
            <a:avLst/>
          </a:prstGeom>
          <a:noFill/>
        </p:spPr>
        <p:txBody>
          <a:bodyPr wrap="square" rtlCol="0">
            <a:spAutoFit/>
          </a:bodyPr>
          <a:lstStyle/>
          <a:p>
            <a:r>
              <a:rPr lang="en-US" sz="2800" dirty="0"/>
              <a:t>93%: </a:t>
            </a:r>
            <a:r>
              <a:rPr lang="en-US" sz="2000" dirty="0"/>
              <a:t>the </a:t>
            </a:r>
            <a:r>
              <a:rPr lang="en-US" sz="2000" dirty="0" smtClean="0"/>
              <a:t>percent </a:t>
            </a:r>
            <a:r>
              <a:rPr lang="en-US" sz="2000" dirty="0"/>
              <a:t>of that marketing </a:t>
            </a:r>
            <a:r>
              <a:rPr lang="en-US" sz="2000" dirty="0" smtClean="0"/>
              <a:t>spent </a:t>
            </a:r>
            <a:r>
              <a:rPr lang="en-US" sz="2000" dirty="0"/>
              <a:t>on </a:t>
            </a:r>
            <a:r>
              <a:rPr lang="en-US" sz="2000" dirty="0" smtClean="0"/>
              <a:t>drinks – mostly regular soda</a:t>
            </a:r>
            <a:endParaRPr lang="en-US" sz="2000" dirty="0"/>
          </a:p>
          <a:p>
            <a:endParaRPr lang="en-US" dirty="0"/>
          </a:p>
        </p:txBody>
      </p:sp>
      <p:sp>
        <p:nvSpPr>
          <p:cNvPr id="8" name="TextBox 7"/>
          <p:cNvSpPr txBox="1"/>
          <p:nvPr/>
        </p:nvSpPr>
        <p:spPr>
          <a:xfrm>
            <a:off x="3200400" y="4419600"/>
            <a:ext cx="5410200" cy="1415772"/>
          </a:xfrm>
          <a:prstGeom prst="rect">
            <a:avLst/>
          </a:prstGeom>
          <a:noFill/>
        </p:spPr>
        <p:txBody>
          <a:bodyPr wrap="square" rtlCol="0">
            <a:spAutoFit/>
          </a:bodyPr>
          <a:lstStyle/>
          <a:p>
            <a:pPr marL="0" lvl="4"/>
            <a:r>
              <a:rPr lang="en-US" sz="2800" dirty="0"/>
              <a:t>19 </a:t>
            </a:r>
            <a:r>
              <a:rPr lang="en-US" sz="2800" dirty="0" smtClean="0"/>
              <a:t>grams</a:t>
            </a:r>
            <a:r>
              <a:rPr lang="en-US" sz="2400" dirty="0" smtClean="0"/>
              <a:t>: </a:t>
            </a:r>
            <a:r>
              <a:rPr lang="en-US" sz="2000" dirty="0"/>
              <a:t>the </a:t>
            </a:r>
            <a:r>
              <a:rPr lang="en-US" sz="2000" dirty="0" smtClean="0"/>
              <a:t>amount </a:t>
            </a:r>
            <a:r>
              <a:rPr lang="en-US" sz="2000" dirty="0"/>
              <a:t>of sugar in </a:t>
            </a:r>
            <a:r>
              <a:rPr lang="en-US" sz="2000" dirty="0" smtClean="0"/>
              <a:t>drinks marketed </a:t>
            </a:r>
            <a:r>
              <a:rPr lang="en-US" sz="2000" dirty="0"/>
              <a:t>to children </a:t>
            </a:r>
            <a:r>
              <a:rPr lang="en-US" sz="2000" dirty="0" smtClean="0"/>
              <a:t>under 12 in schools</a:t>
            </a:r>
            <a:endParaRPr lang="en-US" sz="2000" dirty="0"/>
          </a:p>
          <a:p>
            <a:endParaRPr lang="en-US" dirty="0"/>
          </a:p>
        </p:txBody>
      </p:sp>
      <p:pic>
        <p:nvPicPr>
          <p:cNvPr id="9" name="Picture 8" descr="sugar cub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4267200"/>
            <a:ext cx="2259263" cy="1651000"/>
          </a:xfrm>
          <a:prstGeom prst="rect">
            <a:avLst/>
          </a:prstGeom>
          <a:effectLst>
            <a:softEdge rad="88900"/>
          </a:effectLst>
        </p:spPr>
      </p:pic>
    </p:spTree>
    <p:extLst>
      <p:ext uri="{BB962C8B-B14F-4D97-AF65-F5344CB8AC3E}">
        <p14:creationId xmlns:p14="http://schemas.microsoft.com/office/powerpoint/2010/main" val="4073827982"/>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Content Placeholder 2"/>
          <p:cNvSpPr>
            <a:spLocks noGrp="1"/>
          </p:cNvSpPr>
          <p:nvPr>
            <p:ph idx="1"/>
          </p:nvPr>
        </p:nvSpPr>
        <p:spPr>
          <a:xfrm>
            <a:off x="381000" y="685800"/>
            <a:ext cx="8610600" cy="5334000"/>
          </a:xfrm>
        </p:spPr>
        <p:txBody>
          <a:bodyPr>
            <a:normAutofit lnSpcReduction="10000"/>
          </a:bodyPr>
          <a:lstStyle/>
          <a:p>
            <a:pPr marL="0" indent="0">
              <a:buNone/>
            </a:pPr>
            <a:endParaRPr lang="en-US" sz="3000" dirty="0" smtClean="0"/>
          </a:p>
          <a:p>
            <a:pPr marL="0" indent="0">
              <a:buNone/>
            </a:pPr>
            <a:r>
              <a:rPr lang="en-US" sz="3000" dirty="0" smtClean="0"/>
              <a:t>In 2 out of 3 </a:t>
            </a:r>
            <a:r>
              <a:rPr lang="en-US" sz="2600" dirty="0" smtClean="0"/>
              <a:t>elementary</a:t>
            </a:r>
            <a:r>
              <a:rPr lang="en-US" sz="3000" dirty="0"/>
              <a:t> </a:t>
            </a:r>
            <a:r>
              <a:rPr lang="en-US" sz="2400" dirty="0" smtClean="0"/>
              <a:t>schools, food companies offer coupons to children as rewards</a:t>
            </a:r>
          </a:p>
          <a:p>
            <a:pPr marL="0" indent="0">
              <a:buNone/>
            </a:pPr>
            <a:endParaRPr lang="en-US" sz="3000" dirty="0" smtClean="0"/>
          </a:p>
          <a:p>
            <a:pPr marL="0" indent="0">
              <a:buNone/>
            </a:pPr>
            <a:r>
              <a:rPr lang="en-US" sz="3000" dirty="0" smtClean="0"/>
              <a:t>3 in 10 </a:t>
            </a:r>
            <a:r>
              <a:rPr lang="en-US" sz="2400" dirty="0" smtClean="0"/>
              <a:t>high schools serve branded fast food </a:t>
            </a:r>
            <a:r>
              <a:rPr lang="en-US" sz="2400" dirty="0" smtClean="0">
                <a:solidFill>
                  <a:srgbClr val="4FADF3"/>
                </a:solidFill>
              </a:rPr>
              <a:t>every week</a:t>
            </a:r>
          </a:p>
          <a:p>
            <a:pPr marL="0" indent="0">
              <a:buNone/>
            </a:pPr>
            <a:endParaRPr lang="en-US" sz="3000" dirty="0" smtClean="0"/>
          </a:p>
          <a:p>
            <a:pPr marL="0" indent="0">
              <a:buNone/>
            </a:pPr>
            <a:r>
              <a:rPr lang="en-US" sz="3000" dirty="0" smtClean="0"/>
              <a:t>2 in 10 </a:t>
            </a:r>
            <a:r>
              <a:rPr lang="en-US" sz="2400" dirty="0" smtClean="0"/>
              <a:t>serve branded fast food </a:t>
            </a:r>
            <a:r>
              <a:rPr lang="en-US" sz="2400" i="1" dirty="0" smtClean="0">
                <a:solidFill>
                  <a:schemeClr val="tx2">
                    <a:lumMod val="75000"/>
                  </a:schemeClr>
                </a:solidFill>
              </a:rPr>
              <a:t>every day</a:t>
            </a:r>
            <a:endParaRPr lang="en-US" sz="2400" dirty="0" smtClean="0">
              <a:solidFill>
                <a:schemeClr val="tx2">
                  <a:lumMod val="75000"/>
                </a:schemeClr>
              </a:solidFill>
            </a:endParaRPr>
          </a:p>
          <a:p>
            <a:pPr marL="0" indent="0">
              <a:buNone/>
            </a:pPr>
            <a:endParaRPr lang="en-US" sz="3000" dirty="0" smtClean="0"/>
          </a:p>
          <a:p>
            <a:pPr marL="0" indent="0">
              <a:buNone/>
            </a:pPr>
            <a:r>
              <a:rPr lang="en-US" sz="3000" dirty="0" smtClean="0"/>
              <a:t>7 out of 10 </a:t>
            </a:r>
            <a:r>
              <a:rPr lang="en-US" sz="2400" dirty="0" smtClean="0"/>
              <a:t>elementary and middle school students see food marketing in their schools </a:t>
            </a:r>
            <a:r>
              <a:rPr lang="en-US" sz="2400" dirty="0" smtClean="0">
                <a:solidFill>
                  <a:schemeClr val="tx2">
                    <a:lumMod val="75000"/>
                  </a:schemeClr>
                </a:solidFill>
              </a:rPr>
              <a:t>every day </a:t>
            </a:r>
          </a:p>
          <a:p>
            <a:pPr marL="0" indent="0">
              <a:buNone/>
            </a:pPr>
            <a:endParaRPr lang="en-US" dirty="0"/>
          </a:p>
        </p:txBody>
      </p:sp>
    </p:spTree>
    <p:extLst>
      <p:ext uri="{BB962C8B-B14F-4D97-AF65-F5344CB8AC3E}">
        <p14:creationId xmlns:p14="http://schemas.microsoft.com/office/powerpoint/2010/main" val="1166926652"/>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wd">
                                    <p:tmPct val="10000"/>
                                  </p:iterate>
                                  <p:childTnLst>
                                    <p:set>
                                      <p:cBhvr>
                                        <p:cTn id="6" dur="1" fill="hold">
                                          <p:stCondLst>
                                            <p:cond delay="0"/>
                                          </p:stCondLst>
                                        </p:cTn>
                                        <p:tgtEl>
                                          <p:spTgt spid="9">
                                            <p:txEl>
                                              <p:pRg st="1" end="1"/>
                                            </p:txEl>
                                          </p:spTgt>
                                        </p:tgtEl>
                                        <p:attrNameLst>
                                          <p:attrName>style.visibility</p:attrName>
                                        </p:attrNameLst>
                                      </p:cBhvr>
                                      <p:to>
                                        <p:strVal val="visible"/>
                                      </p:to>
                                    </p:set>
                                    <p:animEffect transition="in" filter="fade">
                                      <p:cBhvr>
                                        <p:cTn id="7" dur="1000"/>
                                        <p:tgtEl>
                                          <p:spTgt spid="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9">
                                            <p:txEl>
                                              <p:pRg st="3" end="3"/>
                                            </p:txEl>
                                          </p:spTgt>
                                        </p:tgtEl>
                                        <p:attrNameLst>
                                          <p:attrName>style.visibility</p:attrName>
                                        </p:attrNameLst>
                                      </p:cBhvr>
                                      <p:to>
                                        <p:strVal val="visible"/>
                                      </p:to>
                                    </p:set>
                                    <p:animEffect transition="in" filter="fade">
                                      <p:cBhvr>
                                        <p:cTn id="12" dur="1000"/>
                                        <p:tgtEl>
                                          <p:spTgt spid="9">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iterate type="wd">
                                    <p:tmPct val="10000"/>
                                  </p:iterate>
                                  <p:childTnLst>
                                    <p:set>
                                      <p:cBhvr>
                                        <p:cTn id="16" dur="1" fill="hold">
                                          <p:stCondLst>
                                            <p:cond delay="0"/>
                                          </p:stCondLst>
                                        </p:cTn>
                                        <p:tgtEl>
                                          <p:spTgt spid="9">
                                            <p:txEl>
                                              <p:pRg st="5" end="5"/>
                                            </p:txEl>
                                          </p:spTgt>
                                        </p:tgtEl>
                                        <p:attrNameLst>
                                          <p:attrName>style.visibility</p:attrName>
                                        </p:attrNameLst>
                                      </p:cBhvr>
                                      <p:to>
                                        <p:strVal val="visible"/>
                                      </p:to>
                                    </p:set>
                                    <p:animEffect transition="in" filter="fade">
                                      <p:cBhvr>
                                        <p:cTn id="17" dur="2000"/>
                                        <p:tgtEl>
                                          <p:spTgt spid="9">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iterate type="wd">
                                    <p:tmPct val="10000"/>
                                  </p:iterate>
                                  <p:childTnLst>
                                    <p:set>
                                      <p:cBhvr>
                                        <p:cTn id="21" dur="1" fill="hold">
                                          <p:stCondLst>
                                            <p:cond delay="0"/>
                                          </p:stCondLst>
                                        </p:cTn>
                                        <p:tgtEl>
                                          <p:spTgt spid="9">
                                            <p:txEl>
                                              <p:pRg st="7" end="7"/>
                                            </p:txEl>
                                          </p:spTgt>
                                        </p:tgtEl>
                                        <p:attrNameLst>
                                          <p:attrName>style.visibility</p:attrName>
                                        </p:attrNameLst>
                                      </p:cBhvr>
                                      <p:to>
                                        <p:strVal val="visible"/>
                                      </p:to>
                                    </p:set>
                                    <p:animEffect transition="in" filter="fade">
                                      <p:cBhvr>
                                        <p:cTn id="22" dur="1000"/>
                                        <p:tgtEl>
                                          <p:spTgt spid="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133600"/>
            <a:ext cx="7696200" cy="1574808"/>
          </a:xfrm>
        </p:spPr>
        <p:txBody>
          <a:bodyPr>
            <a:normAutofit/>
          </a:bodyPr>
          <a:lstStyle/>
          <a:p>
            <a:pPr algn="ctr"/>
            <a:r>
              <a:rPr lang="en-US" dirty="0" smtClean="0"/>
              <a:t>Is this happening in </a:t>
            </a:r>
            <a:r>
              <a:rPr lang="en-US" b="1" dirty="0" smtClean="0"/>
              <a:t>YOUR</a:t>
            </a:r>
            <a:r>
              <a:rPr lang="en-US" dirty="0" smtClean="0"/>
              <a:t> child’s school?</a:t>
            </a:r>
            <a:endParaRPr lang="en-US" dirty="0"/>
          </a:p>
        </p:txBody>
      </p:sp>
    </p:spTree>
    <p:extLst>
      <p:ext uri="{BB962C8B-B14F-4D97-AF65-F5344CB8AC3E}">
        <p14:creationId xmlns:p14="http://schemas.microsoft.com/office/powerpoint/2010/main" val="2294923118"/>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mcteache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4600" y="838200"/>
            <a:ext cx="4343400" cy="4343400"/>
          </a:xfrm>
          <a:prstGeom prst="rect">
            <a:avLst/>
          </a:prstGeom>
          <a:effectLst>
            <a:reflection stA="33000" endPos="30000" dist="215900" dir="5400000" sy="-100000" algn="bl" rotWithShape="0"/>
          </a:effectLst>
        </p:spPr>
      </p:pic>
    </p:spTree>
    <p:extLst>
      <p:ext uri="{BB962C8B-B14F-4D97-AF65-F5344CB8AC3E}">
        <p14:creationId xmlns:p14="http://schemas.microsoft.com/office/powerpoint/2010/main" val="3780988946"/>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029200" y="990600"/>
            <a:ext cx="2667000" cy="1618437"/>
          </a:xfrm>
          <a:prstGeom prst="rect">
            <a:avLst/>
          </a:prstGeom>
          <a:ln>
            <a:noFill/>
          </a:ln>
          <a:effectLst>
            <a:outerShdw blurRad="292100" dist="139700" dir="2700000" algn="tl" rotWithShape="0">
              <a:srgbClr val="333333">
                <a:alpha val="65000"/>
              </a:srgbClr>
            </a:outerShdw>
            <a:softEdge rad="127000"/>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8200" y="2857500"/>
            <a:ext cx="3505200" cy="2628900"/>
          </a:xfrm>
          <a:prstGeom prst="rect">
            <a:avLst/>
          </a:prstGeom>
          <a:ln>
            <a:noFill/>
          </a:ln>
          <a:effectLst>
            <a:outerShdw blurRad="292100" dist="139700" dir="2700000" algn="tl" rotWithShape="0">
              <a:srgbClr val="333333">
                <a:alpha val="65000"/>
              </a:srgbClr>
            </a:outerShdw>
            <a:softEdge rad="127000"/>
          </a:effectLst>
        </p:spPr>
      </p:pic>
      <p:pic>
        <p:nvPicPr>
          <p:cNvPr id="7" name="Picture 6"/>
          <p:cNvPicPr>
            <a:picLocks noChangeAspect="1"/>
          </p:cNvPicPr>
          <p:nvPr/>
        </p:nvPicPr>
        <p:blipFill>
          <a:blip r:embed="rId5"/>
          <a:stretch>
            <a:fillRect/>
          </a:stretch>
        </p:blipFill>
        <p:spPr>
          <a:xfrm>
            <a:off x="990600" y="990600"/>
            <a:ext cx="3263168" cy="4496492"/>
          </a:xfrm>
          <a:prstGeom prst="rect">
            <a:avLst/>
          </a:prstGeom>
          <a:effectLst>
            <a:softEdge rad="127000"/>
          </a:effectLst>
        </p:spPr>
      </p:pic>
      <p:sp>
        <p:nvSpPr>
          <p:cNvPr id="3" name="TextBox 2"/>
          <p:cNvSpPr txBox="1"/>
          <p:nvPr/>
        </p:nvSpPr>
        <p:spPr>
          <a:xfrm>
            <a:off x="609600" y="5867400"/>
            <a:ext cx="7910338" cy="646331"/>
          </a:xfrm>
          <a:prstGeom prst="rect">
            <a:avLst/>
          </a:prstGeom>
          <a:noFill/>
        </p:spPr>
        <p:txBody>
          <a:bodyPr wrap="none" rtlCol="0">
            <a:spAutoFit/>
          </a:bodyPr>
          <a:lstStyle/>
          <a:p>
            <a:r>
              <a:rPr lang="en-US" sz="3600" dirty="0" smtClean="0">
                <a:solidFill>
                  <a:schemeClr val="tx2">
                    <a:lumMod val="90000"/>
                  </a:schemeClr>
                </a:solidFill>
              </a:rPr>
              <a:t>Branded food and beverage sales</a:t>
            </a:r>
            <a:endParaRPr lang="en-US" sz="3600" dirty="0">
              <a:solidFill>
                <a:schemeClr val="tx2">
                  <a:lumMod val="90000"/>
                </a:schemeClr>
              </a:solidFill>
            </a:endParaRPr>
          </a:p>
        </p:txBody>
      </p:sp>
    </p:spTree>
    <p:extLst>
      <p:ext uri="{BB962C8B-B14F-4D97-AF65-F5344CB8AC3E}">
        <p14:creationId xmlns:p14="http://schemas.microsoft.com/office/powerpoint/2010/main" val="3942714022"/>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457200"/>
            <a:ext cx="5486400" cy="609600"/>
          </a:xfrm>
        </p:spPr>
        <p:txBody>
          <a:bodyPr>
            <a:normAutofit fontScale="90000"/>
          </a:bodyPr>
          <a:lstStyle/>
          <a:p>
            <a:r>
              <a:rPr lang="en-US" sz="4000" dirty="0"/>
              <a:t>Ads on school property </a:t>
            </a:r>
            <a:endParaRPr lang="en-US"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9773" y="2079246"/>
            <a:ext cx="3784455" cy="2699509"/>
          </a:xfrm>
          <a:prstGeom prst="rect">
            <a:avLst/>
          </a:prstGeom>
          <a:ln>
            <a:noFill/>
          </a:ln>
          <a:effectLst>
            <a:outerShdw blurRad="292100" dist="139700" dir="2700000" algn="tl" rotWithShape="0">
              <a:srgbClr val="333333">
                <a:alpha val="65000"/>
              </a:srgbClr>
            </a:outerShdw>
            <a:reflection stA="58000" endPos="32000" dist="203200" dir="5400000" sy="-100000" algn="bl" rotWithShape="0"/>
          </a:effectLst>
        </p:spPr>
      </p:pic>
      <p:pic>
        <p:nvPicPr>
          <p:cNvPr id="4" name="Picture 3" descr="pizza bus.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0800" y="1755928"/>
            <a:ext cx="3962400" cy="3045091"/>
          </a:xfrm>
          <a:prstGeom prst="rect">
            <a:avLst/>
          </a:prstGeom>
          <a:ln>
            <a:noFill/>
          </a:ln>
          <a:effectLst>
            <a:outerShdw blurRad="292100" dist="139700" dir="2700000" algn="tl" rotWithShape="0">
              <a:srgbClr val="333333">
                <a:alpha val="65000"/>
              </a:srgbClr>
            </a:outerShdw>
            <a:reflection stA="58000" endPos="32000" dist="203200" dir="5400000" sy="-100000" algn="bl" rotWithShape="0"/>
          </a:effectLst>
        </p:spPr>
      </p:pic>
      <p:pic>
        <p:nvPicPr>
          <p:cNvPr id="5" name="Picture 4"/>
          <p:cNvPicPr>
            <a:picLocks noChangeAspect="1"/>
          </p:cNvPicPr>
          <p:nvPr/>
        </p:nvPicPr>
        <p:blipFill>
          <a:blip r:embed="rId5"/>
          <a:stretch>
            <a:fillRect/>
          </a:stretch>
        </p:blipFill>
        <p:spPr>
          <a:xfrm>
            <a:off x="3124200" y="1897581"/>
            <a:ext cx="2667000" cy="2626995"/>
          </a:xfrm>
          <a:prstGeom prst="rect">
            <a:avLst/>
          </a:prstGeom>
          <a:effectLst>
            <a:reflection stA="58000" endPos="32000" dist="203200" dir="5400000" sy="-100000" algn="bl" rotWithShape="0"/>
          </a:effectLst>
        </p:spPr>
      </p:pic>
      <p:pic>
        <p:nvPicPr>
          <p:cNvPr id="3074" name="Picture 2" descr="http://www.foodpolitics.com/wp-content/uploads/PepsiSchool.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82607" y="1741468"/>
            <a:ext cx="3603632" cy="2691463"/>
          </a:xfrm>
          <a:prstGeom prst="rect">
            <a:avLst/>
          </a:prstGeom>
          <a:noFill/>
          <a:effectLst>
            <a:reflection stA="58000" endPos="32000" dist="203200" dir="5400000" sy="-100000" algn="bl" rotWithShape="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568387391"/>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500"/>
                                        <p:tgtEl>
                                          <p:spTgt spid="4"/>
                                        </p:tgtEl>
                                      </p:cBhvr>
                                    </p:animEffect>
                                  </p:childTnLst>
                                </p:cTn>
                              </p:par>
                            </p:childTnLst>
                          </p:cTn>
                        </p:par>
                        <p:par>
                          <p:cTn id="8" fill="hold">
                            <p:stCondLst>
                              <p:cond delay="1500"/>
                            </p:stCondLst>
                            <p:childTnLst>
                              <p:par>
                                <p:cTn id="9" presetID="10" presetClass="exit" presetSubtype="0" fill="hold" nodeType="afterEffect">
                                  <p:stCondLst>
                                    <p:cond delay="0"/>
                                  </p:stCondLst>
                                  <p:childTnLst>
                                    <p:animEffect transition="out" filter="fade">
                                      <p:cBhvr>
                                        <p:cTn id="10" dur="500"/>
                                        <p:tgtEl>
                                          <p:spTgt spid="4"/>
                                        </p:tgtEl>
                                      </p:cBhvr>
                                    </p:animEffect>
                                    <p:set>
                                      <p:cBhvr>
                                        <p:cTn id="11" dur="1" fill="hold">
                                          <p:stCondLst>
                                            <p:cond delay="499"/>
                                          </p:stCondLst>
                                        </p:cTn>
                                        <p:tgtEl>
                                          <p:spTgt spid="4"/>
                                        </p:tgtEl>
                                        <p:attrNameLst>
                                          <p:attrName>style.visibility</p:attrName>
                                        </p:attrNameLst>
                                      </p:cBhvr>
                                      <p:to>
                                        <p:strVal val="hidden"/>
                                      </p:to>
                                    </p:se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500"/>
                                        <p:tgtEl>
                                          <p:spTgt spid="9"/>
                                        </p:tgtEl>
                                      </p:cBhvr>
                                    </p:animEffect>
                                  </p:childTnLst>
                                </p:cTn>
                              </p:par>
                            </p:childTnLst>
                          </p:cTn>
                        </p:par>
                        <p:par>
                          <p:cTn id="16" fill="hold">
                            <p:stCondLst>
                              <p:cond delay="3500"/>
                            </p:stCondLst>
                            <p:childTnLst>
                              <p:par>
                                <p:cTn id="17" presetID="10" presetClass="exit" presetSubtype="0" fill="hold" nodeType="afterEffect">
                                  <p:stCondLst>
                                    <p:cond delay="0"/>
                                  </p:stCondLst>
                                  <p:childTnLst>
                                    <p:animEffect transition="out" filter="fade">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3074"/>
                                        </p:tgtEl>
                                        <p:attrNameLst>
                                          <p:attrName>style.visibility</p:attrName>
                                        </p:attrNameLst>
                                      </p:cBhvr>
                                      <p:to>
                                        <p:strVal val="visible"/>
                                      </p:to>
                                    </p:set>
                                    <p:animEffect transition="in" filter="fade">
                                      <p:cBhvr>
                                        <p:cTn id="23" dur="1500"/>
                                        <p:tgtEl>
                                          <p:spTgt spid="3074"/>
                                        </p:tgtEl>
                                      </p:cBhvr>
                                    </p:animEffect>
                                  </p:childTnLst>
                                </p:cTn>
                              </p:par>
                            </p:childTnLst>
                          </p:cTn>
                        </p:par>
                        <p:par>
                          <p:cTn id="24" fill="hold">
                            <p:stCondLst>
                              <p:cond delay="5500"/>
                            </p:stCondLst>
                            <p:childTnLst>
                              <p:par>
                                <p:cTn id="25" presetID="10" presetClass="exit" presetSubtype="0" fill="hold" nodeType="afterEffect">
                                  <p:stCondLst>
                                    <p:cond delay="0"/>
                                  </p:stCondLst>
                                  <p:childTnLst>
                                    <p:animEffect transition="out" filter="fade">
                                      <p:cBhvr>
                                        <p:cTn id="26" dur="500"/>
                                        <p:tgtEl>
                                          <p:spTgt spid="3074"/>
                                        </p:tgtEl>
                                      </p:cBhvr>
                                    </p:animEffect>
                                    <p:set>
                                      <p:cBhvr>
                                        <p:cTn id="27" dur="1" fill="hold">
                                          <p:stCondLst>
                                            <p:cond delay="499"/>
                                          </p:stCondLst>
                                        </p:cTn>
                                        <p:tgtEl>
                                          <p:spTgt spid="3074"/>
                                        </p:tgtEl>
                                        <p:attrNameLst>
                                          <p:attrName>style.visibility</p:attrName>
                                        </p:attrNameLst>
                                      </p:cBhvr>
                                      <p:to>
                                        <p:strVal val="hidden"/>
                                      </p:to>
                                    </p:set>
                                  </p:childTnLst>
                                </p:cTn>
                              </p:par>
                            </p:childTnLst>
                          </p:cTn>
                        </p:par>
                        <p:par>
                          <p:cTn id="28" fill="hold">
                            <p:stCondLst>
                              <p:cond delay="6000"/>
                            </p:stCondLst>
                            <p:childTnLst>
                              <p:par>
                                <p:cTn id="29" presetID="10" presetClass="entr" presetSubtype="0" fill="hold"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599" y="5867400"/>
            <a:ext cx="9601199" cy="1299881"/>
          </a:xfrm>
        </p:spPr>
        <p:txBody>
          <a:bodyPr>
            <a:normAutofit/>
          </a:bodyPr>
          <a:lstStyle/>
          <a:p>
            <a:pPr marL="0" indent="0" algn="ctr">
              <a:buNone/>
            </a:pPr>
            <a:r>
              <a:rPr lang="en-US" sz="4000" dirty="0" smtClean="0">
                <a:solidFill>
                  <a:srgbClr val="B4DCFA"/>
                </a:solidFill>
              </a:rPr>
              <a:t>Marketing in the classroom</a:t>
            </a:r>
            <a:endParaRPr lang="en-US" sz="4000" dirty="0">
              <a:solidFill>
                <a:srgbClr val="B4DCFA"/>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9784" y="3593707"/>
            <a:ext cx="5944433" cy="902093"/>
          </a:xfrm>
          <a:prstGeom prst="rect">
            <a:avLst/>
          </a:prstGeom>
          <a:effectLst>
            <a:reflection stA="22000" endPos="29000" dist="177800" dir="5400000" sy="-100000" algn="bl" rotWithShape="0"/>
          </a:effectLst>
        </p:spPr>
      </p:pic>
      <p:pic>
        <p:nvPicPr>
          <p:cNvPr id="7" name="Picture 6"/>
          <p:cNvPicPr>
            <a:picLocks noChangeAspect="1"/>
          </p:cNvPicPr>
          <p:nvPr/>
        </p:nvPicPr>
        <p:blipFill>
          <a:blip r:embed="rId4"/>
          <a:stretch>
            <a:fillRect/>
          </a:stretch>
        </p:blipFill>
        <p:spPr>
          <a:xfrm>
            <a:off x="2444405" y="2365203"/>
            <a:ext cx="4255190" cy="2127595"/>
          </a:xfrm>
          <a:prstGeom prst="rect">
            <a:avLst/>
          </a:prstGeom>
          <a:effectLst>
            <a:reflection stA="22000" endPos="29000" dist="177800" dir="5400000" sy="-100000" algn="bl" rotWithShape="0"/>
          </a:effectLst>
        </p:spPr>
      </p:pic>
      <p:pic>
        <p:nvPicPr>
          <p:cNvPr id="8" name="Picture 7"/>
          <p:cNvPicPr>
            <a:picLocks noChangeAspect="1"/>
          </p:cNvPicPr>
          <p:nvPr/>
        </p:nvPicPr>
        <p:blipFill>
          <a:blip r:embed="rId5"/>
          <a:stretch>
            <a:fillRect/>
          </a:stretch>
        </p:blipFill>
        <p:spPr>
          <a:xfrm>
            <a:off x="2132273" y="2328731"/>
            <a:ext cx="4879454" cy="2200538"/>
          </a:xfrm>
          <a:prstGeom prst="rect">
            <a:avLst/>
          </a:prstGeom>
          <a:effectLst>
            <a:reflection stA="22000" endPos="29000" dist="177800" dir="5400000" sy="-100000" algn="bl" rotWithShape="0"/>
          </a:effectLst>
        </p:spPr>
      </p:pic>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l="22622" t="21271" r="45220" b="9246"/>
          <a:stretch/>
        </p:blipFill>
        <p:spPr>
          <a:xfrm>
            <a:off x="3087440" y="914400"/>
            <a:ext cx="2969119" cy="4498440"/>
          </a:xfrm>
          <a:prstGeom prst="rect">
            <a:avLst/>
          </a:prstGeom>
          <a:effectLst>
            <a:reflection stA="22000" endPos="29000" dist="177800" dir="5400000" sy="-100000" algn="bl" rotWithShape="0"/>
          </a:effectLst>
        </p:spPr>
      </p:pic>
      <p:sp>
        <p:nvSpPr>
          <p:cNvPr id="2" name="Oval 1"/>
          <p:cNvSpPr/>
          <p:nvPr/>
        </p:nvSpPr>
        <p:spPr>
          <a:xfrm>
            <a:off x="3200400" y="2034580"/>
            <a:ext cx="1600200" cy="1137358"/>
          </a:xfrm>
          <a:prstGeom prst="ellipse">
            <a:avLst/>
          </a:prstGeom>
          <a:noFill/>
          <a:ln w="571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8118363"/>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500"/>
                                        <p:tgtEl>
                                          <p:spTgt spid="6"/>
                                        </p:tgtEl>
                                      </p:cBhvr>
                                    </p:animEffect>
                                  </p:childTnLst>
                                </p:cTn>
                              </p:par>
                            </p:childTnLst>
                          </p:cTn>
                        </p:par>
                        <p:par>
                          <p:cTn id="8" fill="hold">
                            <p:stCondLst>
                              <p:cond delay="1500"/>
                            </p:stCondLst>
                            <p:childTnLst>
                              <p:par>
                                <p:cTn id="9" presetID="10" presetClass="exit" presetSubtype="0" fill="hold" nodeType="afterEffect">
                                  <p:stCondLst>
                                    <p:cond delay="0"/>
                                  </p:stCondLst>
                                  <p:childTnLst>
                                    <p:animEffect transition="out" filter="fade">
                                      <p:cBhvr>
                                        <p:cTn id="10" dur="500"/>
                                        <p:tgtEl>
                                          <p:spTgt spid="6"/>
                                        </p:tgtEl>
                                      </p:cBhvr>
                                    </p:animEffect>
                                    <p:set>
                                      <p:cBhvr>
                                        <p:cTn id="11" dur="1" fill="hold">
                                          <p:stCondLst>
                                            <p:cond delay="499"/>
                                          </p:stCondLst>
                                        </p:cTn>
                                        <p:tgtEl>
                                          <p:spTgt spid="6"/>
                                        </p:tgtEl>
                                        <p:attrNameLst>
                                          <p:attrName>style.visibility</p:attrName>
                                        </p:attrNameLst>
                                      </p:cBhvr>
                                      <p:to>
                                        <p:strVal val="hidden"/>
                                      </p:to>
                                    </p:set>
                                  </p:childTnLst>
                                </p:cTn>
                              </p:par>
                              <p:par>
                                <p:cTn id="12" presetID="10" presetClass="entr" presetSubtype="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500"/>
                                        <p:tgtEl>
                                          <p:spTgt spid="7"/>
                                        </p:tgtEl>
                                      </p:cBhvr>
                                    </p:animEffect>
                                  </p:childTnLst>
                                </p:cTn>
                              </p:par>
                            </p:childTnLst>
                          </p:cTn>
                        </p:par>
                        <p:par>
                          <p:cTn id="15" fill="hold">
                            <p:stCondLst>
                              <p:cond delay="3000"/>
                            </p:stCondLst>
                            <p:childTnLst>
                              <p:par>
                                <p:cTn id="16" presetID="10" presetClass="exit" presetSubtype="0" fill="hold" nodeType="afterEffect">
                                  <p:stCondLst>
                                    <p:cond delay="0"/>
                                  </p:stCondLst>
                                  <p:childTnLst>
                                    <p:animEffect transition="out" filter="fade">
                                      <p:cBhvr>
                                        <p:cTn id="17" dur="500"/>
                                        <p:tgtEl>
                                          <p:spTgt spid="7"/>
                                        </p:tgtEl>
                                      </p:cBhvr>
                                    </p:animEffect>
                                    <p:set>
                                      <p:cBhvr>
                                        <p:cTn id="18" dur="1" fill="hold">
                                          <p:stCondLst>
                                            <p:cond delay="499"/>
                                          </p:stCondLst>
                                        </p:cTn>
                                        <p:tgtEl>
                                          <p:spTgt spid="7"/>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500"/>
                                        <p:tgtEl>
                                          <p:spTgt spid="8"/>
                                        </p:tgtEl>
                                      </p:cBhvr>
                                    </p:animEffect>
                                  </p:childTnLst>
                                </p:cTn>
                              </p:par>
                            </p:childTnLst>
                          </p:cTn>
                        </p:par>
                        <p:par>
                          <p:cTn id="22" fill="hold">
                            <p:stCondLst>
                              <p:cond delay="4500"/>
                            </p:stCondLst>
                            <p:childTnLst>
                              <p:par>
                                <p:cTn id="23" presetID="10" presetClass="exit" presetSubtype="0" fill="hold" nodeType="afterEffect">
                                  <p:stCondLst>
                                    <p:cond delay="0"/>
                                  </p:stCondLst>
                                  <p:childTnLst>
                                    <p:animEffect transition="out" filter="fade">
                                      <p:cBhvr>
                                        <p:cTn id="24" dur="500"/>
                                        <p:tgtEl>
                                          <p:spTgt spid="8"/>
                                        </p:tgtEl>
                                      </p:cBhvr>
                                    </p:animEffect>
                                    <p:set>
                                      <p:cBhvr>
                                        <p:cTn id="25" dur="1" fill="hold">
                                          <p:stCondLst>
                                            <p:cond delay="499"/>
                                          </p:stCondLst>
                                        </p:cTn>
                                        <p:tgtEl>
                                          <p:spTgt spid="8"/>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500"/>
                                        <p:tgtEl>
                                          <p:spTgt spid="5"/>
                                        </p:tgtEl>
                                      </p:cBhvr>
                                    </p:animEffect>
                                  </p:childTnLst>
                                </p:cTn>
                              </p:par>
                            </p:childTnLst>
                          </p:cTn>
                        </p:par>
                        <p:par>
                          <p:cTn id="29" fill="hold">
                            <p:stCondLst>
                              <p:cond delay="6000"/>
                            </p:stCondLst>
                            <p:childTnLst>
                              <p:par>
                                <p:cTn id="30" presetID="10" presetClass="entr" presetSubtype="0" fill="hold" grpId="0" nodeType="after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fade">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5977234"/>
            <a:ext cx="9369425" cy="1400530"/>
          </a:xfrm>
        </p:spPr>
        <p:txBody>
          <a:bodyPr>
            <a:normAutofit fontScale="90000"/>
          </a:bodyPr>
          <a:lstStyle/>
          <a:p>
            <a:r>
              <a:rPr lang="en-US" sz="4400" dirty="0" smtClean="0">
                <a:solidFill>
                  <a:srgbClr val="B4DCFA"/>
                </a:solidFill>
              </a:rPr>
              <a:t>Marketing disguised as philanthropy</a:t>
            </a:r>
            <a:r>
              <a:rPr lang="en-US" sz="4400" dirty="0">
                <a:solidFill>
                  <a:srgbClr val="B4DCFA"/>
                </a:solidFill>
              </a:rPr>
              <a:t/>
            </a:r>
            <a:br>
              <a:rPr lang="en-US" sz="4400" dirty="0">
                <a:solidFill>
                  <a:srgbClr val="B4DCFA"/>
                </a:solidFill>
              </a:rPr>
            </a:br>
            <a:endParaRPr lang="en-US" b="1" dirty="0"/>
          </a:p>
        </p:txBody>
      </p:sp>
      <p:sp>
        <p:nvSpPr>
          <p:cNvPr id="12" name="Content Placeholder 2"/>
          <p:cNvSpPr txBox="1">
            <a:spLocks/>
          </p:cNvSpPr>
          <p:nvPr/>
        </p:nvSpPr>
        <p:spPr>
          <a:xfrm>
            <a:off x="1967948" y="1828800"/>
            <a:ext cx="5208104" cy="3200400"/>
          </a:xfrm>
          <a:prstGeom prst="rect">
            <a:avLst/>
          </a:prstGeom>
          <a:effectLst>
            <a:reflection stA="36000" endPos="28000" dist="215900" dir="5400000" sy="-100000" algn="bl" rotWithShape="0"/>
          </a:effectLst>
        </p:spPr>
        <p:txBody>
          <a:bodyPr vert="horz" lIns="91440" tIns="45720" rIns="91440" bIns="45720" rtlCol="0">
            <a:normAutofit/>
          </a:bodyPr>
          <a:lst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buFont typeface="Wingdings 3" charset="2"/>
              <a:buNone/>
            </a:pPr>
            <a:endParaRPr lang="en-US" dirty="0"/>
          </a:p>
        </p:txBody>
      </p:sp>
      <p:sp>
        <p:nvSpPr>
          <p:cNvPr id="13" name="AutoShape 4" descr="Image result for ronald mcdonald visits schools"/>
          <p:cNvSpPr>
            <a:spLocks noChangeAspect="1" noChangeArrowheads="1"/>
          </p:cNvSpPr>
          <p:nvPr/>
        </p:nvSpPr>
        <p:spPr bwMode="auto">
          <a:xfrm>
            <a:off x="4419600" y="3276600"/>
            <a:ext cx="304800" cy="304801"/>
          </a:xfrm>
          <a:prstGeom prst="rect">
            <a:avLst/>
          </a:prstGeom>
          <a:noFill/>
          <a:effectLst>
            <a:reflection stA="36000" endPos="28000" dist="215900" dir="5400000" sy="-100000" algn="bl" rotWithShape="0"/>
          </a:effectLst>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6" name="Picture 6" descr="http://saintstephenschool.com/wp-content/uploads/2013/01/IMG_14101-300x22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7170" y="2166152"/>
            <a:ext cx="3321692" cy="2491269"/>
          </a:xfrm>
          <a:prstGeom prst="rect">
            <a:avLst/>
          </a:prstGeom>
          <a:noFill/>
          <a:effectLst>
            <a:reflection stA="36000" endPos="28000" dist="215900" dir="5400000" sy="-100000" algn="bl" rotWithShape="0"/>
          </a:effectLst>
          <a:extLst>
            <a:ext uri="{909E8E84-426E-40dd-AFC4-6F175D3DCCD1}">
              <a14:hiddenFill xmlns:a14="http://schemas.microsoft.com/office/drawing/2010/main" xmlns="">
                <a:solidFill>
                  <a:srgbClr val="FFFFFF"/>
                </a:solidFill>
              </a14:hiddenFill>
            </a:ext>
          </a:extLst>
        </p:spPr>
      </p:pic>
      <p:pic>
        <p:nvPicPr>
          <p:cNvPr id="2050" name="Picture 2" descr="http://www.kalaheoschool.com/images/coke-rewards.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8874" y="2360368"/>
            <a:ext cx="4966252" cy="1375413"/>
          </a:xfrm>
          <a:prstGeom prst="rect">
            <a:avLst/>
          </a:prstGeom>
          <a:noFill/>
          <a:effectLst>
            <a:reflection stA="36000" endPos="28000" dist="215900" dir="5400000" sy="-100000" algn="bl" rotWithShape="0"/>
          </a:effectLst>
          <a:extLst>
            <a:ext uri="{909E8E84-426E-40dd-AFC4-6F175D3DCCD1}">
              <a14:hiddenFill xmlns:a14="http://schemas.microsoft.com/office/drawing/2010/main" xmlns="">
                <a:solidFill>
                  <a:srgbClr val="FFFFFF"/>
                </a:solidFill>
              </a14:hiddenFill>
            </a:ext>
          </a:extLst>
        </p:spPr>
      </p:pic>
      <p:pic>
        <p:nvPicPr>
          <p:cNvPr id="5" name="Content Placeholder 4"/>
          <p:cNvPicPr>
            <a:picLocks noGrp="1" noChangeAspect="1"/>
          </p:cNvPicPr>
          <p:nvPr>
            <p:ph idx="1"/>
          </p:nvPr>
        </p:nvPicPr>
        <p:blipFill>
          <a:blip r:embed="rId5"/>
          <a:stretch>
            <a:fillRect/>
          </a:stretch>
        </p:blipFill>
        <p:spPr>
          <a:xfrm>
            <a:off x="3305988" y="1687008"/>
            <a:ext cx="2949376" cy="2970413"/>
          </a:xfrm>
          <a:prstGeom prst="rect">
            <a:avLst/>
          </a:prstGeom>
          <a:effectLst>
            <a:reflection stA="36000" endPos="28000" dist="215900" dir="5400000" sy="-100000" algn="bl" rotWithShape="0"/>
          </a:effectLst>
        </p:spPr>
      </p:pic>
      <p:pic>
        <p:nvPicPr>
          <p:cNvPr id="6" name="Picture 5"/>
          <p:cNvPicPr>
            <a:picLocks noChangeAspect="1"/>
          </p:cNvPicPr>
          <p:nvPr/>
        </p:nvPicPr>
        <p:blipFill>
          <a:blip r:embed="rId6"/>
          <a:stretch>
            <a:fillRect/>
          </a:stretch>
        </p:blipFill>
        <p:spPr>
          <a:xfrm>
            <a:off x="3161409" y="2533716"/>
            <a:ext cx="2939010" cy="2194197"/>
          </a:xfrm>
          <a:prstGeom prst="rect">
            <a:avLst/>
          </a:prstGeom>
          <a:effectLst>
            <a:reflection stA="36000" endPos="28000" dist="215900" dir="5400000" sy="-100000" algn="bl" rotWithShape="0"/>
          </a:effectLst>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60159" y="2663142"/>
            <a:ext cx="4141397" cy="1551141"/>
          </a:xfrm>
          <a:prstGeom prst="rect">
            <a:avLst/>
          </a:prstGeom>
          <a:effectLst>
            <a:reflection stA="36000" endPos="28000" dist="215900" dir="5400000" sy="-100000" algn="bl" rotWithShape="0"/>
          </a:effectLst>
        </p:spPr>
      </p:pic>
      <p:pic>
        <p:nvPicPr>
          <p:cNvPr id="9" name="Picture 8"/>
          <p:cNvPicPr>
            <a:picLocks noChangeAspect="1"/>
          </p:cNvPicPr>
          <p:nvPr/>
        </p:nvPicPr>
        <p:blipFill>
          <a:blip r:embed="rId8"/>
          <a:stretch>
            <a:fillRect/>
          </a:stretch>
        </p:blipFill>
        <p:spPr>
          <a:xfrm>
            <a:off x="2912309" y="2574057"/>
            <a:ext cx="3319381" cy="2188867"/>
          </a:xfrm>
          <a:prstGeom prst="rect">
            <a:avLst/>
          </a:prstGeom>
          <a:effectLst>
            <a:reflection stA="36000" endPos="28000" dist="215900" dir="5400000" sy="-100000" algn="bl" rotWithShape="0"/>
          </a:effectLst>
        </p:spPr>
      </p:pic>
      <p:pic>
        <p:nvPicPr>
          <p:cNvPr id="11" name="Picture 10"/>
          <p:cNvPicPr>
            <a:picLocks noChangeAspect="1"/>
          </p:cNvPicPr>
          <p:nvPr/>
        </p:nvPicPr>
        <p:blipFill>
          <a:blip r:embed="rId9"/>
          <a:stretch>
            <a:fillRect/>
          </a:stretch>
        </p:blipFill>
        <p:spPr>
          <a:xfrm>
            <a:off x="2908122" y="2106877"/>
            <a:ext cx="3471855" cy="2308695"/>
          </a:xfrm>
          <a:prstGeom prst="rect">
            <a:avLst/>
          </a:prstGeom>
          <a:effectLst>
            <a:reflection stA="36000" endPos="28000" dist="215900" dir="5400000" sy="-100000" algn="bl" rotWithShape="0"/>
          </a:effectLst>
        </p:spPr>
      </p:pic>
      <p:pic>
        <p:nvPicPr>
          <p:cNvPr id="14" name="Picture 13"/>
          <p:cNvPicPr>
            <a:picLocks noChangeAspect="1"/>
          </p:cNvPicPr>
          <p:nvPr/>
        </p:nvPicPr>
        <p:blipFill>
          <a:blip r:embed="rId10"/>
          <a:stretch>
            <a:fillRect/>
          </a:stretch>
        </p:blipFill>
        <p:spPr>
          <a:xfrm>
            <a:off x="2547170" y="2230973"/>
            <a:ext cx="4275084" cy="1772303"/>
          </a:xfrm>
          <a:prstGeom prst="rect">
            <a:avLst/>
          </a:prstGeom>
          <a:effectLst>
            <a:reflection stA="36000" endPos="28000" dist="215900" dir="5400000" sy="-100000" algn="bl" rotWithShape="0"/>
          </a:effectLst>
        </p:spPr>
      </p:pic>
    </p:spTree>
    <p:extLst>
      <p:ext uri="{BB962C8B-B14F-4D97-AF65-F5344CB8AC3E}">
        <p14:creationId xmlns:p14="http://schemas.microsoft.com/office/powerpoint/2010/main" val="737683521"/>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126"/>
                                        </p:tgtEl>
                                        <p:attrNameLst>
                                          <p:attrName>style.visibility</p:attrName>
                                        </p:attrNameLst>
                                      </p:cBhvr>
                                      <p:to>
                                        <p:strVal val="visible"/>
                                      </p:to>
                                    </p:set>
                                    <p:animEffect transition="in" filter="fade">
                                      <p:cBhvr>
                                        <p:cTn id="7" dur="1000"/>
                                        <p:tgtEl>
                                          <p:spTgt spid="5126"/>
                                        </p:tgtEl>
                                      </p:cBhvr>
                                    </p:animEffect>
                                  </p:childTnLst>
                                </p:cTn>
                              </p:par>
                            </p:childTnLst>
                          </p:cTn>
                        </p:par>
                        <p:par>
                          <p:cTn id="8" fill="hold">
                            <p:stCondLst>
                              <p:cond delay="1000"/>
                            </p:stCondLst>
                            <p:childTnLst>
                              <p:par>
                                <p:cTn id="9" presetID="10" presetClass="exit" presetSubtype="0" fill="hold" nodeType="afterEffect">
                                  <p:stCondLst>
                                    <p:cond delay="0"/>
                                  </p:stCondLst>
                                  <p:childTnLst>
                                    <p:animEffect transition="out" filter="fade">
                                      <p:cBhvr>
                                        <p:cTn id="10" dur="500"/>
                                        <p:tgtEl>
                                          <p:spTgt spid="5126"/>
                                        </p:tgtEl>
                                      </p:cBhvr>
                                    </p:animEffect>
                                    <p:set>
                                      <p:cBhvr>
                                        <p:cTn id="11" dur="1" fill="hold">
                                          <p:stCondLst>
                                            <p:cond delay="499"/>
                                          </p:stCondLst>
                                        </p:cTn>
                                        <p:tgtEl>
                                          <p:spTgt spid="5126"/>
                                        </p:tgtEl>
                                        <p:attrNameLst>
                                          <p:attrName>style.visibility</p:attrName>
                                        </p:attrNameLst>
                                      </p:cBhvr>
                                      <p:to>
                                        <p:strVal val="hidden"/>
                                      </p:to>
                                    </p:se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fade">
                                      <p:cBhvr>
                                        <p:cTn id="15" dur="1000"/>
                                        <p:tgtEl>
                                          <p:spTgt spid="2050"/>
                                        </p:tgtEl>
                                      </p:cBhvr>
                                    </p:animEffect>
                                  </p:childTnLst>
                                </p:cTn>
                              </p:par>
                            </p:childTnLst>
                          </p:cTn>
                        </p:par>
                        <p:par>
                          <p:cTn id="16" fill="hold">
                            <p:stCondLst>
                              <p:cond delay="2500"/>
                            </p:stCondLst>
                            <p:childTnLst>
                              <p:par>
                                <p:cTn id="17" presetID="10" presetClass="exit" presetSubtype="0" fill="hold" nodeType="afterEffect">
                                  <p:stCondLst>
                                    <p:cond delay="0"/>
                                  </p:stCondLst>
                                  <p:childTnLst>
                                    <p:animEffect transition="out" filter="fade">
                                      <p:cBhvr>
                                        <p:cTn id="18" dur="500"/>
                                        <p:tgtEl>
                                          <p:spTgt spid="2050"/>
                                        </p:tgtEl>
                                      </p:cBhvr>
                                    </p:animEffect>
                                    <p:set>
                                      <p:cBhvr>
                                        <p:cTn id="19" dur="1" fill="hold">
                                          <p:stCondLst>
                                            <p:cond delay="499"/>
                                          </p:stCondLst>
                                        </p:cTn>
                                        <p:tgtEl>
                                          <p:spTgt spid="2050"/>
                                        </p:tgtEl>
                                        <p:attrNameLst>
                                          <p:attrName>style.visibility</p:attrName>
                                        </p:attrNameLst>
                                      </p:cBhvr>
                                      <p:to>
                                        <p:strVal val="hidden"/>
                                      </p:to>
                                    </p:set>
                                  </p:childTnLst>
                                </p:cTn>
                              </p:par>
                            </p:childTnLst>
                          </p:cTn>
                        </p:par>
                        <p:par>
                          <p:cTn id="20" fill="hold">
                            <p:stCondLst>
                              <p:cond delay="3000"/>
                            </p:stCondLst>
                            <p:childTnLst>
                              <p:par>
                                <p:cTn id="21" presetID="10"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childTnLst>
                                </p:cTn>
                              </p:par>
                            </p:childTnLst>
                          </p:cTn>
                        </p:par>
                        <p:par>
                          <p:cTn id="24" fill="hold">
                            <p:stCondLst>
                              <p:cond delay="4000"/>
                            </p:stCondLst>
                            <p:childTnLst>
                              <p:par>
                                <p:cTn id="25" presetID="10" presetClass="exit" presetSubtype="0" fill="hold" nodeType="afterEffect">
                                  <p:stCondLst>
                                    <p:cond delay="0"/>
                                  </p:stCondLst>
                                  <p:childTnLst>
                                    <p:animEffect transition="out" filter="fade">
                                      <p:cBhvr>
                                        <p:cTn id="26" dur="500"/>
                                        <p:tgtEl>
                                          <p:spTgt spid="6"/>
                                        </p:tgtEl>
                                      </p:cBhvr>
                                    </p:animEffect>
                                    <p:set>
                                      <p:cBhvr>
                                        <p:cTn id="27" dur="1" fill="hold">
                                          <p:stCondLst>
                                            <p:cond delay="499"/>
                                          </p:stCondLst>
                                        </p:cTn>
                                        <p:tgtEl>
                                          <p:spTgt spid="6"/>
                                        </p:tgtEl>
                                        <p:attrNameLst>
                                          <p:attrName>style.visibility</p:attrName>
                                        </p:attrNameLst>
                                      </p:cBhvr>
                                      <p:to>
                                        <p:strVal val="hidden"/>
                                      </p:to>
                                    </p:set>
                                  </p:childTnLst>
                                </p:cTn>
                              </p:par>
                            </p:childTnLst>
                          </p:cTn>
                        </p:par>
                        <p:par>
                          <p:cTn id="28" fill="hold">
                            <p:stCondLst>
                              <p:cond delay="4500"/>
                            </p:stCondLst>
                            <p:childTnLst>
                              <p:par>
                                <p:cTn id="29" presetID="10" presetClass="entr" presetSubtype="0"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childTnLst>
                                </p:cTn>
                              </p:par>
                            </p:childTnLst>
                          </p:cTn>
                        </p:par>
                        <p:par>
                          <p:cTn id="32" fill="hold">
                            <p:stCondLst>
                              <p:cond delay="5500"/>
                            </p:stCondLst>
                            <p:childTnLst>
                              <p:par>
                                <p:cTn id="33" presetID="10" presetClass="exit" presetSubtype="0" fill="hold" nodeType="afterEffect">
                                  <p:stCondLst>
                                    <p:cond delay="0"/>
                                  </p:stCondLst>
                                  <p:childTnLst>
                                    <p:animEffect transition="out" filter="fade">
                                      <p:cBhvr>
                                        <p:cTn id="34" dur="500"/>
                                        <p:tgtEl>
                                          <p:spTgt spid="7"/>
                                        </p:tgtEl>
                                      </p:cBhvr>
                                    </p:animEffect>
                                    <p:set>
                                      <p:cBhvr>
                                        <p:cTn id="35" dur="1" fill="hold">
                                          <p:stCondLst>
                                            <p:cond delay="499"/>
                                          </p:stCondLst>
                                        </p:cTn>
                                        <p:tgtEl>
                                          <p:spTgt spid="7"/>
                                        </p:tgtEl>
                                        <p:attrNameLst>
                                          <p:attrName>style.visibility</p:attrName>
                                        </p:attrNameLst>
                                      </p:cBhvr>
                                      <p:to>
                                        <p:strVal val="hidden"/>
                                      </p:to>
                                    </p:set>
                                  </p:childTnLst>
                                </p:cTn>
                              </p:par>
                            </p:childTnLst>
                          </p:cTn>
                        </p:par>
                        <p:par>
                          <p:cTn id="36" fill="hold">
                            <p:stCondLst>
                              <p:cond delay="6000"/>
                            </p:stCondLst>
                            <p:childTnLst>
                              <p:par>
                                <p:cTn id="37" presetID="10" presetClass="entr" presetSubtype="0" fill="hold" nodeType="after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000"/>
                                        <p:tgtEl>
                                          <p:spTgt spid="9"/>
                                        </p:tgtEl>
                                      </p:cBhvr>
                                    </p:animEffect>
                                  </p:childTnLst>
                                </p:cTn>
                              </p:par>
                            </p:childTnLst>
                          </p:cTn>
                        </p:par>
                        <p:par>
                          <p:cTn id="40" fill="hold">
                            <p:stCondLst>
                              <p:cond delay="7000"/>
                            </p:stCondLst>
                            <p:childTnLst>
                              <p:par>
                                <p:cTn id="41" presetID="10" presetClass="exit" presetSubtype="0" fill="hold" nodeType="afterEffect">
                                  <p:stCondLst>
                                    <p:cond delay="0"/>
                                  </p:stCondLst>
                                  <p:childTnLst>
                                    <p:animEffect transition="out" filter="fade">
                                      <p:cBhvr>
                                        <p:cTn id="42" dur="500"/>
                                        <p:tgtEl>
                                          <p:spTgt spid="9"/>
                                        </p:tgtEl>
                                      </p:cBhvr>
                                    </p:animEffect>
                                    <p:set>
                                      <p:cBhvr>
                                        <p:cTn id="43" dur="1" fill="hold">
                                          <p:stCondLst>
                                            <p:cond delay="499"/>
                                          </p:stCondLst>
                                        </p:cTn>
                                        <p:tgtEl>
                                          <p:spTgt spid="9"/>
                                        </p:tgtEl>
                                        <p:attrNameLst>
                                          <p:attrName>style.visibility</p:attrName>
                                        </p:attrNameLst>
                                      </p:cBhvr>
                                      <p:to>
                                        <p:strVal val="hidden"/>
                                      </p:to>
                                    </p:set>
                                  </p:childTnLst>
                                </p:cTn>
                              </p:par>
                            </p:childTnLst>
                          </p:cTn>
                        </p:par>
                        <p:par>
                          <p:cTn id="44" fill="hold">
                            <p:stCondLst>
                              <p:cond delay="7500"/>
                            </p:stCondLst>
                            <p:childTnLst>
                              <p:par>
                                <p:cTn id="45" presetID="10" presetClass="entr" presetSubtype="0" fill="hold" nodeType="after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1000"/>
                                        <p:tgtEl>
                                          <p:spTgt spid="11"/>
                                        </p:tgtEl>
                                      </p:cBhvr>
                                    </p:animEffect>
                                  </p:childTnLst>
                                </p:cTn>
                              </p:par>
                            </p:childTnLst>
                          </p:cTn>
                        </p:par>
                        <p:par>
                          <p:cTn id="48" fill="hold">
                            <p:stCondLst>
                              <p:cond delay="8500"/>
                            </p:stCondLst>
                            <p:childTnLst>
                              <p:par>
                                <p:cTn id="49" presetID="10" presetClass="exit" presetSubtype="0" fill="hold" nodeType="afterEffect">
                                  <p:stCondLst>
                                    <p:cond delay="0"/>
                                  </p:stCondLst>
                                  <p:childTnLst>
                                    <p:animEffect transition="out" filter="fade">
                                      <p:cBhvr>
                                        <p:cTn id="50" dur="500"/>
                                        <p:tgtEl>
                                          <p:spTgt spid="11"/>
                                        </p:tgtEl>
                                      </p:cBhvr>
                                    </p:animEffect>
                                    <p:set>
                                      <p:cBhvr>
                                        <p:cTn id="51" dur="1" fill="hold">
                                          <p:stCondLst>
                                            <p:cond delay="499"/>
                                          </p:stCondLst>
                                        </p:cTn>
                                        <p:tgtEl>
                                          <p:spTgt spid="11"/>
                                        </p:tgtEl>
                                        <p:attrNameLst>
                                          <p:attrName>style.visibility</p:attrName>
                                        </p:attrNameLst>
                                      </p:cBhvr>
                                      <p:to>
                                        <p:strVal val="hidden"/>
                                      </p:to>
                                    </p:set>
                                  </p:childTnLst>
                                </p:cTn>
                              </p:par>
                              <p:par>
                                <p:cTn id="52" presetID="10" presetClass="entr" presetSubtype="0" fill="hold" nodeType="withEffect">
                                  <p:stCondLst>
                                    <p:cond delay="0"/>
                                  </p:stCondLst>
                                  <p:childTnLst>
                                    <p:set>
                                      <p:cBhvr>
                                        <p:cTn id="53" dur="1" fill="hold">
                                          <p:stCondLst>
                                            <p:cond delay="0"/>
                                          </p:stCondLst>
                                        </p:cTn>
                                        <p:tgtEl>
                                          <p:spTgt spid="5"/>
                                        </p:tgtEl>
                                        <p:attrNameLst>
                                          <p:attrName>style.visibility</p:attrName>
                                        </p:attrNameLst>
                                      </p:cBhvr>
                                      <p:to>
                                        <p:strVal val="visible"/>
                                      </p:to>
                                    </p:set>
                                    <p:animEffect transition="in" filter="fade">
                                      <p:cBhvr>
                                        <p:cTn id="54" dur="1000"/>
                                        <p:tgtEl>
                                          <p:spTgt spid="5"/>
                                        </p:tgtEl>
                                      </p:cBhvr>
                                    </p:animEffect>
                                  </p:childTnLst>
                                </p:cTn>
                              </p:par>
                            </p:childTnLst>
                          </p:cTn>
                        </p:par>
                        <p:par>
                          <p:cTn id="55" fill="hold">
                            <p:stCondLst>
                              <p:cond delay="9500"/>
                            </p:stCondLst>
                            <p:childTnLst>
                              <p:par>
                                <p:cTn id="56" presetID="10" presetClass="exit" presetSubtype="0" fill="hold" nodeType="afterEffect">
                                  <p:stCondLst>
                                    <p:cond delay="0"/>
                                  </p:stCondLst>
                                  <p:childTnLst>
                                    <p:animEffect transition="out" filter="fade">
                                      <p:cBhvr>
                                        <p:cTn id="57" dur="500"/>
                                        <p:tgtEl>
                                          <p:spTgt spid="5"/>
                                        </p:tgtEl>
                                      </p:cBhvr>
                                    </p:animEffect>
                                    <p:set>
                                      <p:cBhvr>
                                        <p:cTn id="58" dur="1" fill="hold">
                                          <p:stCondLst>
                                            <p:cond delay="499"/>
                                          </p:stCondLst>
                                        </p:cTn>
                                        <p:tgtEl>
                                          <p:spTgt spid="5"/>
                                        </p:tgtEl>
                                        <p:attrNameLst>
                                          <p:attrName>style.visibility</p:attrName>
                                        </p:attrNameLst>
                                      </p:cBhvr>
                                      <p:to>
                                        <p:strVal val="hidden"/>
                                      </p:to>
                                    </p:set>
                                  </p:childTnLst>
                                </p:cTn>
                              </p:par>
                            </p:childTnLst>
                          </p:cTn>
                        </p:par>
                        <p:par>
                          <p:cTn id="59" fill="hold">
                            <p:stCondLst>
                              <p:cond delay="10000"/>
                            </p:stCondLst>
                            <p:childTnLst>
                              <p:par>
                                <p:cTn id="60" presetID="10" presetClass="entr" presetSubtype="0" fill="hold" nodeType="afterEffect">
                                  <p:stCondLst>
                                    <p:cond delay="0"/>
                                  </p:stCondLst>
                                  <p:childTnLst>
                                    <p:set>
                                      <p:cBhvr>
                                        <p:cTn id="61" dur="1" fill="hold">
                                          <p:stCondLst>
                                            <p:cond delay="0"/>
                                          </p:stCondLst>
                                        </p:cTn>
                                        <p:tgtEl>
                                          <p:spTgt spid="14"/>
                                        </p:tgtEl>
                                        <p:attrNameLst>
                                          <p:attrName>style.visibility</p:attrName>
                                        </p:attrNameLst>
                                      </p:cBhvr>
                                      <p:to>
                                        <p:strVal val="visible"/>
                                      </p:to>
                                    </p:set>
                                    <p:animEffect transition="in" filter="fade">
                                      <p:cBhvr>
                                        <p:cTn id="62"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105400" y="152400"/>
            <a:ext cx="3295136" cy="3048000"/>
          </a:xfrm>
          <a:prstGeom prst="rect">
            <a:avLst/>
          </a:prstGeom>
        </p:spPr>
      </p:pic>
      <p:pic>
        <p:nvPicPr>
          <p:cNvPr id="6" name="logo-fundraising" descr="HERSHEY'S Fund Raising">
            <a:hlinkClick r:id="rId4"/>
          </p:cNvPr>
          <p:cNvPicPr/>
          <p:nvPr/>
        </p:nvPicPr>
        <p:blipFill>
          <a:blip r:embed="rId5">
            <a:extLst>
              <a:ext uri="{28A0092B-C50C-407E-A947-70E740481C1C}">
                <a14:useLocalDpi xmlns:a14="http://schemas.microsoft.com/office/drawing/2010/main" val="0"/>
              </a:ext>
            </a:extLst>
          </a:blip>
          <a:srcRect/>
          <a:stretch>
            <a:fillRect/>
          </a:stretch>
        </p:blipFill>
        <p:spPr bwMode="auto">
          <a:xfrm>
            <a:off x="152400" y="685800"/>
            <a:ext cx="4552950" cy="1857375"/>
          </a:xfrm>
          <a:prstGeom prst="rect">
            <a:avLst/>
          </a:prstGeom>
          <a:noFill/>
          <a:ln>
            <a:noFill/>
          </a:ln>
        </p:spPr>
      </p:pic>
      <p:pic>
        <p:nvPicPr>
          <p:cNvPr id="11" name="Picture 10"/>
          <p:cNvPicPr>
            <a:picLocks noChangeAspect="1"/>
          </p:cNvPicPr>
          <p:nvPr/>
        </p:nvPicPr>
        <p:blipFill>
          <a:blip r:embed="rId6"/>
          <a:stretch>
            <a:fillRect/>
          </a:stretch>
        </p:blipFill>
        <p:spPr>
          <a:xfrm>
            <a:off x="2678285" y="3048000"/>
            <a:ext cx="3798715" cy="2260666"/>
          </a:xfrm>
          <a:prstGeom prst="rect">
            <a:avLst/>
          </a:prstGeom>
        </p:spPr>
      </p:pic>
      <p:sp>
        <p:nvSpPr>
          <p:cNvPr id="15" name="TextBox 14"/>
          <p:cNvSpPr txBox="1"/>
          <p:nvPr/>
        </p:nvSpPr>
        <p:spPr>
          <a:xfrm>
            <a:off x="1257300" y="5486400"/>
            <a:ext cx="6629400" cy="707886"/>
          </a:xfrm>
          <a:prstGeom prst="rect">
            <a:avLst/>
          </a:prstGeom>
          <a:noFill/>
        </p:spPr>
        <p:txBody>
          <a:bodyPr wrap="square" rtlCol="0">
            <a:spAutoFit/>
          </a:bodyPr>
          <a:lstStyle/>
          <a:p>
            <a:r>
              <a:rPr lang="en-US" sz="4000" dirty="0" smtClean="0">
                <a:solidFill>
                  <a:schemeClr val="tx2"/>
                </a:solidFill>
              </a:rPr>
              <a:t>Branded </a:t>
            </a:r>
            <a:r>
              <a:rPr lang="en-US" sz="4000" dirty="0">
                <a:solidFill>
                  <a:schemeClr val="tx2"/>
                </a:solidFill>
              </a:rPr>
              <a:t>food</a:t>
            </a:r>
            <a:r>
              <a:rPr lang="en-US" sz="4000" dirty="0" smtClean="0">
                <a:solidFill>
                  <a:schemeClr val="tx2"/>
                </a:solidFill>
              </a:rPr>
              <a:t> fundraisers </a:t>
            </a:r>
            <a:endParaRPr lang="en-US" sz="4000" dirty="0">
              <a:solidFill>
                <a:schemeClr val="tx2"/>
              </a:solidFill>
            </a:endParaRPr>
          </a:p>
        </p:txBody>
      </p:sp>
    </p:spTree>
    <p:extLst>
      <p:ext uri="{BB962C8B-B14F-4D97-AF65-F5344CB8AC3E}">
        <p14:creationId xmlns:p14="http://schemas.microsoft.com/office/powerpoint/2010/main" val="2133721266"/>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84710" y="228600"/>
            <a:ext cx="8278290" cy="1400530"/>
          </a:xfrm>
        </p:spPr>
        <p:txBody>
          <a:bodyPr/>
          <a:lstStyle/>
          <a:p>
            <a:pPr algn="ctr"/>
            <a:r>
              <a:rPr lang="en-US" dirty="0" smtClean="0"/>
              <a:t>Too many high-sugar high-fat foods</a:t>
            </a:r>
            <a:endParaRPr lang="en-US" dirty="0"/>
          </a:p>
        </p:txBody>
      </p:sp>
      <p:graphicFrame>
        <p:nvGraphicFramePr>
          <p:cNvPr id="5" name="Chart 4"/>
          <p:cNvGraphicFramePr/>
          <p:nvPr>
            <p:extLst>
              <p:ext uri="{D42A27DB-BD31-4B8C-83A1-F6EECF244321}">
                <p14:modId xmlns:p14="http://schemas.microsoft.com/office/powerpoint/2010/main" val="3860798976"/>
              </p:ext>
            </p:extLst>
          </p:nvPr>
        </p:nvGraphicFramePr>
        <p:xfrm>
          <a:off x="1524000" y="1879600"/>
          <a:ext cx="6096000" cy="4064000"/>
        </p:xfrm>
        <a:graphic>
          <a:graphicData uri="http://schemas.openxmlformats.org/drawingml/2006/chart">
            <c:chart xmlns:c="http://schemas.openxmlformats.org/drawingml/2006/chart" xmlns:r="http://schemas.openxmlformats.org/officeDocument/2006/relationships" r:id="rId3"/>
          </a:graphicData>
        </a:graphic>
      </p:graphicFrame>
      <p:sp>
        <p:nvSpPr>
          <p:cNvPr id="6" name="Left Arrow 5"/>
          <p:cNvSpPr/>
          <p:nvPr/>
        </p:nvSpPr>
        <p:spPr>
          <a:xfrm>
            <a:off x="6096000" y="3124200"/>
            <a:ext cx="2819400" cy="1752600"/>
          </a:xfrm>
          <a:prstGeom prst="lef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dirty="0" smtClean="0"/>
              <a:t>Most empty calories in kids’ diets come from:</a:t>
            </a:r>
            <a:endParaRPr lang="en-US" dirty="0"/>
          </a:p>
        </p:txBody>
      </p:sp>
      <p:sp>
        <p:nvSpPr>
          <p:cNvPr id="7" name="TextBox 6"/>
          <p:cNvSpPr txBox="1"/>
          <p:nvPr/>
        </p:nvSpPr>
        <p:spPr>
          <a:xfrm>
            <a:off x="7162800" y="5710535"/>
            <a:ext cx="1066800" cy="461665"/>
          </a:xfrm>
          <a:prstGeom prst="rect">
            <a:avLst/>
          </a:prstGeom>
          <a:noFill/>
        </p:spPr>
        <p:txBody>
          <a:bodyPr wrap="square" rtlCol="0">
            <a:spAutoFit/>
          </a:bodyPr>
          <a:lstStyle/>
          <a:p>
            <a:r>
              <a:rPr lang="en-US" sz="2400" dirty="0" smtClean="0"/>
              <a:t>soda</a:t>
            </a:r>
            <a:endParaRPr lang="en-US" sz="2400" dirty="0"/>
          </a:p>
        </p:txBody>
      </p:sp>
      <p:sp>
        <p:nvSpPr>
          <p:cNvPr id="8" name="TextBox 7"/>
          <p:cNvSpPr txBox="1"/>
          <p:nvPr/>
        </p:nvSpPr>
        <p:spPr>
          <a:xfrm>
            <a:off x="7162800" y="5304135"/>
            <a:ext cx="1752600" cy="461665"/>
          </a:xfrm>
          <a:prstGeom prst="rect">
            <a:avLst/>
          </a:prstGeom>
          <a:noFill/>
        </p:spPr>
        <p:txBody>
          <a:bodyPr wrap="square" rtlCol="0">
            <a:spAutoFit/>
          </a:bodyPr>
          <a:lstStyle/>
          <a:p>
            <a:r>
              <a:rPr lang="en-US" sz="2400" dirty="0"/>
              <a:t>f</a:t>
            </a:r>
            <a:r>
              <a:rPr lang="en-US" sz="2400" dirty="0" smtClean="0"/>
              <a:t>ruit </a:t>
            </a:r>
            <a:r>
              <a:rPr lang="en-US" sz="2400" dirty="0"/>
              <a:t>d</a:t>
            </a:r>
            <a:r>
              <a:rPr lang="en-US" sz="2400" dirty="0" smtClean="0"/>
              <a:t>rinks</a:t>
            </a:r>
            <a:endParaRPr lang="en-US" sz="2400" dirty="0"/>
          </a:p>
        </p:txBody>
      </p:sp>
      <p:sp>
        <p:nvSpPr>
          <p:cNvPr id="9" name="TextBox 8"/>
          <p:cNvSpPr txBox="1"/>
          <p:nvPr/>
        </p:nvSpPr>
        <p:spPr>
          <a:xfrm>
            <a:off x="7162800" y="4897735"/>
            <a:ext cx="1066800" cy="461665"/>
          </a:xfrm>
          <a:prstGeom prst="rect">
            <a:avLst/>
          </a:prstGeom>
          <a:noFill/>
        </p:spPr>
        <p:txBody>
          <a:bodyPr wrap="square" rtlCol="0">
            <a:spAutoFit/>
          </a:bodyPr>
          <a:lstStyle/>
          <a:p>
            <a:r>
              <a:rPr lang="en-US" sz="2400" dirty="0" smtClean="0"/>
              <a:t>pizza</a:t>
            </a:r>
            <a:endParaRPr lang="en-US" sz="2400" dirty="0"/>
          </a:p>
        </p:txBody>
      </p:sp>
      <p:sp>
        <p:nvSpPr>
          <p:cNvPr id="10" name="TextBox 9"/>
          <p:cNvSpPr txBox="1"/>
          <p:nvPr/>
        </p:nvSpPr>
        <p:spPr>
          <a:xfrm>
            <a:off x="7162800" y="4491335"/>
            <a:ext cx="1524000" cy="461665"/>
          </a:xfrm>
          <a:prstGeom prst="rect">
            <a:avLst/>
          </a:prstGeom>
          <a:noFill/>
        </p:spPr>
        <p:txBody>
          <a:bodyPr wrap="square" rtlCol="0">
            <a:spAutoFit/>
          </a:bodyPr>
          <a:lstStyle/>
          <a:p>
            <a:r>
              <a:rPr lang="en-US" sz="2400" dirty="0" smtClean="0"/>
              <a:t>desserts</a:t>
            </a:r>
            <a:endParaRPr lang="en-US" sz="2400" dirty="0"/>
          </a:p>
        </p:txBody>
      </p:sp>
    </p:spTree>
    <p:extLst>
      <p:ext uri="{BB962C8B-B14F-4D97-AF65-F5344CB8AC3E}">
        <p14:creationId xmlns:p14="http://schemas.microsoft.com/office/powerpoint/2010/main" val="3869345666"/>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1+#ppt_w/2"/>
                                          </p:val>
                                        </p:tav>
                                        <p:tav tm="100000">
                                          <p:val>
                                            <p:strVal val="#ppt_x"/>
                                          </p:val>
                                        </p:tav>
                                      </p:tavLst>
                                    </p:anim>
                                    <p:anim calcmode="lin" valueType="num">
                                      <p:cBhvr additive="base">
                                        <p:cTn id="13" dur="500" fill="hold"/>
                                        <p:tgtEl>
                                          <p:spTgt spid="6"/>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par>
                          <p:cTn id="22" fill="hold">
                            <p:stCondLst>
                              <p:cond delay="1500"/>
                            </p:stCondLst>
                            <p:childTnLst>
                              <p:par>
                                <p:cTn id="23" presetID="10" presetClass="entr" presetSubtype="0"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6" grpId="0" animBg="1"/>
      <p:bldP spid="7" grpId="0"/>
      <p:bldP spid="8" grpId="0"/>
      <p:bldP spid="9" grpId="0"/>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458200" cy="1400530"/>
          </a:xfrm>
        </p:spPr>
        <p:txBody>
          <a:bodyPr>
            <a:normAutofit/>
          </a:bodyPr>
          <a:lstStyle/>
          <a:p>
            <a:pPr algn="ctr"/>
            <a:r>
              <a:rPr lang="en-US" dirty="0" smtClean="0"/>
              <a:t>But don’t schools need the money?</a:t>
            </a:r>
            <a:endParaRPr lang="en-US" dirty="0"/>
          </a:p>
        </p:txBody>
      </p:sp>
      <p:sp>
        <p:nvSpPr>
          <p:cNvPr id="3" name="Content Placeholder 2"/>
          <p:cNvSpPr>
            <a:spLocks noGrp="1"/>
          </p:cNvSpPr>
          <p:nvPr>
            <p:ph idx="1"/>
          </p:nvPr>
        </p:nvSpPr>
        <p:spPr>
          <a:xfrm>
            <a:off x="304800" y="1693715"/>
            <a:ext cx="8271566" cy="1472376"/>
          </a:xfrm>
        </p:spPr>
        <p:txBody>
          <a:bodyPr anchor="ctr">
            <a:normAutofit/>
          </a:bodyPr>
          <a:lstStyle/>
          <a:p>
            <a:pPr marL="0" indent="0">
              <a:buNone/>
            </a:pPr>
            <a:r>
              <a:rPr lang="en-US" sz="2400" dirty="0" smtClean="0">
                <a:latin typeface="+mn-lt"/>
              </a:rPr>
              <a:t>Two out of three branded fundraisers raise </a:t>
            </a:r>
            <a:r>
              <a:rPr lang="en-US" sz="2400" dirty="0" smtClean="0">
                <a:solidFill>
                  <a:schemeClr val="tx2"/>
                </a:solidFill>
                <a:latin typeface="+mn-lt"/>
              </a:rPr>
              <a:t>no money at all </a:t>
            </a:r>
            <a:r>
              <a:rPr lang="en-US" sz="2400" dirty="0" smtClean="0">
                <a:latin typeface="+mn-lt"/>
              </a:rPr>
              <a:t>for schools</a:t>
            </a:r>
            <a:endParaRPr lang="en-US" sz="2400" b="1" dirty="0" smtClean="0">
              <a:latin typeface="+mn-lt"/>
            </a:endParaRPr>
          </a:p>
          <a:p>
            <a:pPr marL="0" indent="0">
              <a:buNone/>
            </a:pPr>
            <a:endParaRPr lang="en-US" sz="2400" b="1" dirty="0">
              <a:latin typeface="+mn-lt"/>
            </a:endParaRPr>
          </a:p>
        </p:txBody>
      </p:sp>
      <p:sp>
        <p:nvSpPr>
          <p:cNvPr id="7" name="TextBox 6"/>
          <p:cNvSpPr txBox="1"/>
          <p:nvPr/>
        </p:nvSpPr>
        <p:spPr>
          <a:xfrm>
            <a:off x="304800" y="2420276"/>
            <a:ext cx="7797801" cy="1569660"/>
          </a:xfrm>
          <a:prstGeom prst="rect">
            <a:avLst/>
          </a:prstGeom>
          <a:noFill/>
        </p:spPr>
        <p:txBody>
          <a:bodyPr wrap="square" rtlCol="0" anchor="ctr">
            <a:spAutoFit/>
          </a:bodyPr>
          <a:lstStyle/>
          <a:p>
            <a:endParaRPr lang="en-US" sz="2400" b="1" dirty="0" smtClean="0"/>
          </a:p>
          <a:p>
            <a:endParaRPr lang="en-US" sz="2400" dirty="0"/>
          </a:p>
          <a:p>
            <a:r>
              <a:rPr lang="en-US" sz="2400" dirty="0" smtClean="0"/>
              <a:t>Vending machines provide just </a:t>
            </a:r>
            <a:r>
              <a:rPr lang="en-US" sz="2400" dirty="0" smtClean="0">
                <a:solidFill>
                  <a:schemeClr val="tx2"/>
                </a:solidFill>
              </a:rPr>
              <a:t>$</a:t>
            </a:r>
            <a:r>
              <a:rPr lang="en-US" sz="2400" dirty="0">
                <a:solidFill>
                  <a:schemeClr val="tx2"/>
                </a:solidFill>
              </a:rPr>
              <a:t>2 to $4 </a:t>
            </a:r>
            <a:r>
              <a:rPr lang="en-US" sz="2400" dirty="0"/>
              <a:t>per student per </a:t>
            </a:r>
            <a:r>
              <a:rPr lang="en-US" sz="2400" dirty="0" smtClean="0"/>
              <a:t>year</a:t>
            </a:r>
            <a:endParaRPr lang="en-US" sz="2400" dirty="0"/>
          </a:p>
        </p:txBody>
      </p:sp>
      <p:sp>
        <p:nvSpPr>
          <p:cNvPr id="4" name="Rectangle 3"/>
          <p:cNvSpPr/>
          <p:nvPr/>
        </p:nvSpPr>
        <p:spPr>
          <a:xfrm>
            <a:off x="339035" y="4503003"/>
            <a:ext cx="8271565" cy="830997"/>
          </a:xfrm>
          <a:prstGeom prst="rect">
            <a:avLst/>
          </a:prstGeom>
        </p:spPr>
        <p:txBody>
          <a:bodyPr wrap="square">
            <a:spAutoFit/>
          </a:bodyPr>
          <a:lstStyle/>
          <a:p>
            <a:pPr defTabSz="924458">
              <a:defRPr/>
            </a:pPr>
            <a:r>
              <a:rPr lang="en-US" sz="2400" dirty="0" smtClean="0"/>
              <a:t>At </a:t>
            </a:r>
            <a:r>
              <a:rPr lang="en-US" sz="2400" dirty="0" err="1" smtClean="0"/>
              <a:t>McTeacher’s</a:t>
            </a:r>
            <a:r>
              <a:rPr lang="en-US" sz="2400" dirty="0" smtClean="0"/>
              <a:t> Nights, schools </a:t>
            </a:r>
            <a:r>
              <a:rPr lang="en-US" sz="2400" dirty="0"/>
              <a:t>get as little as </a:t>
            </a:r>
            <a:r>
              <a:rPr lang="en-US" sz="2400" dirty="0">
                <a:solidFill>
                  <a:schemeClr val="tx2"/>
                </a:solidFill>
              </a:rPr>
              <a:t>$1 per </a:t>
            </a:r>
            <a:r>
              <a:rPr lang="en-US" sz="2400" dirty="0" smtClean="0">
                <a:solidFill>
                  <a:schemeClr val="tx2"/>
                </a:solidFill>
              </a:rPr>
              <a:t>student </a:t>
            </a:r>
            <a:endParaRPr lang="en-US" sz="2400" dirty="0">
              <a:solidFill>
                <a:schemeClr val="tx2"/>
              </a:solidFill>
            </a:endParaRPr>
          </a:p>
        </p:txBody>
      </p:sp>
    </p:spTree>
    <p:extLst>
      <p:ext uri="{BB962C8B-B14F-4D97-AF65-F5344CB8AC3E}">
        <p14:creationId xmlns:p14="http://schemas.microsoft.com/office/powerpoint/2010/main" val="999904445"/>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
                                  </p:iterate>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iterate type="wd">
                                    <p:tmPct val="10000"/>
                                  </p:iterate>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135567" y="2293448"/>
            <a:ext cx="2884233" cy="3886200"/>
          </a:xfrm>
          <a:prstGeom prst="rect">
            <a:avLst/>
          </a:prstGeom>
          <a:effectLst>
            <a:softEdge rad="114300"/>
          </a:effectLst>
        </p:spPr>
      </p:pic>
      <p:sp>
        <p:nvSpPr>
          <p:cNvPr id="2" name="Rectangle 1"/>
          <p:cNvSpPr/>
          <p:nvPr/>
        </p:nvSpPr>
        <p:spPr>
          <a:xfrm>
            <a:off x="291811" y="6096000"/>
            <a:ext cx="8534400" cy="707886"/>
          </a:xfrm>
          <a:prstGeom prst="rect">
            <a:avLst/>
          </a:prstGeom>
        </p:spPr>
        <p:txBody>
          <a:bodyPr wrap="square">
            <a:spAutoFit/>
          </a:bodyPr>
          <a:lstStyle/>
          <a:p>
            <a:pPr algn="ctr"/>
            <a:r>
              <a:rPr lang="en-US" sz="4000" dirty="0" smtClean="0">
                <a:solidFill>
                  <a:schemeClr val="tx2"/>
                </a:solidFill>
              </a:rPr>
              <a:t>Box Tops for Education  </a:t>
            </a:r>
            <a:endParaRPr lang="en-US" sz="4000" dirty="0">
              <a:solidFill>
                <a:schemeClr val="tx2"/>
              </a:solidFill>
            </a:endParaRPr>
          </a:p>
        </p:txBody>
      </p:sp>
      <p:pic>
        <p:nvPicPr>
          <p:cNvPr id="3" name="Picture 2" descr="Screen Shot 2015-06-12 at 3.27.27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3508" y="3946836"/>
            <a:ext cx="2493630" cy="2149164"/>
          </a:xfrm>
          <a:prstGeom prst="rect">
            <a:avLst/>
          </a:prstGeom>
          <a:effectLst>
            <a:softEdge rad="114300"/>
          </a:effectLst>
        </p:spPr>
      </p:pic>
      <p:pic>
        <p:nvPicPr>
          <p:cNvPr id="6" name="Picture 5" descr="Screen Shot 2015-06-12 at 3.27.39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53200" y="228600"/>
            <a:ext cx="2438400" cy="2248170"/>
          </a:xfrm>
          <a:prstGeom prst="rect">
            <a:avLst/>
          </a:prstGeom>
          <a:effectLst>
            <a:softEdge rad="114300"/>
          </a:effectLst>
        </p:spPr>
      </p:pic>
      <p:pic>
        <p:nvPicPr>
          <p:cNvPr id="7" name="Picture 6" descr="Screen Shot 2015-06-12 at 3.31.11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46558" y="228600"/>
            <a:ext cx="3636950" cy="1836339"/>
          </a:xfrm>
          <a:prstGeom prst="rect">
            <a:avLst/>
          </a:prstGeom>
          <a:effectLst>
            <a:softEdge rad="114300"/>
          </a:effectLst>
        </p:spPr>
      </p:pic>
      <p:pic>
        <p:nvPicPr>
          <p:cNvPr id="8" name="Picture 7"/>
          <p:cNvPicPr>
            <a:picLocks noChangeAspect="1"/>
          </p:cNvPicPr>
          <p:nvPr/>
        </p:nvPicPr>
        <p:blipFill>
          <a:blip r:embed="rId7"/>
          <a:stretch>
            <a:fillRect/>
          </a:stretch>
        </p:blipFill>
        <p:spPr>
          <a:xfrm>
            <a:off x="291811" y="228600"/>
            <a:ext cx="2222789" cy="2214206"/>
          </a:xfrm>
          <a:prstGeom prst="rect">
            <a:avLst/>
          </a:prstGeom>
          <a:effectLst>
            <a:softEdge rad="114300"/>
          </a:effectLst>
        </p:spPr>
      </p:pic>
      <p:pic>
        <p:nvPicPr>
          <p:cNvPr id="10" name="Picture 9"/>
          <p:cNvPicPr>
            <a:picLocks noChangeAspect="1"/>
          </p:cNvPicPr>
          <p:nvPr/>
        </p:nvPicPr>
        <p:blipFill rotWithShape="1">
          <a:blip r:embed="rId8">
            <a:extLst>
              <a:ext uri="{28A0092B-C50C-407E-A947-70E740481C1C}">
                <a14:useLocalDpi xmlns:a14="http://schemas.microsoft.com/office/drawing/2010/main" val="0"/>
              </a:ext>
            </a:extLst>
          </a:blip>
          <a:srcRect l="19165" t="51452" r="34168" b="15162"/>
          <a:stretch/>
        </p:blipFill>
        <p:spPr>
          <a:xfrm>
            <a:off x="6248400" y="2637618"/>
            <a:ext cx="2743200" cy="1126671"/>
          </a:xfrm>
          <a:prstGeom prst="rect">
            <a:avLst/>
          </a:prstGeom>
          <a:effectLst>
            <a:softEdge rad="114300"/>
          </a:effectLst>
        </p:spPr>
      </p:pic>
      <p:pic>
        <p:nvPicPr>
          <p:cNvPr id="12" name="Picture 11"/>
          <p:cNvPicPr>
            <a:picLocks noChangeAspect="1"/>
          </p:cNvPicPr>
          <p:nvPr/>
        </p:nvPicPr>
        <p:blipFill rotWithShape="1">
          <a:blip r:embed="rId9">
            <a:extLst>
              <a:ext uri="{28A0092B-C50C-407E-A947-70E740481C1C}">
                <a14:useLocalDpi xmlns:a14="http://schemas.microsoft.com/office/drawing/2010/main" val="0"/>
              </a:ext>
            </a:extLst>
          </a:blip>
          <a:srcRect l="17083" r="16775"/>
          <a:stretch/>
        </p:blipFill>
        <p:spPr>
          <a:xfrm>
            <a:off x="331808" y="2653726"/>
            <a:ext cx="2258992" cy="3442274"/>
          </a:xfrm>
          <a:prstGeom prst="rect">
            <a:avLst/>
          </a:prstGeom>
          <a:effectLst>
            <a:softEdge rad="114300"/>
          </a:effectLst>
        </p:spPr>
      </p:pic>
    </p:spTree>
    <p:extLst>
      <p:ext uri="{BB962C8B-B14F-4D97-AF65-F5344CB8AC3E}">
        <p14:creationId xmlns:p14="http://schemas.microsoft.com/office/powerpoint/2010/main" val="930923903"/>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alphaModFix amt="27000"/>
          </a:blip>
          <a:stretch>
            <a:fillRect/>
          </a:stretch>
        </p:blipFill>
        <p:spPr>
          <a:xfrm>
            <a:off x="2487341" y="1219200"/>
            <a:ext cx="4114800" cy="5621234"/>
          </a:xfrm>
          <a:prstGeom prst="rect">
            <a:avLst/>
          </a:prstGeom>
          <a:effectLst>
            <a:softEdge rad="571500"/>
          </a:effectLst>
        </p:spPr>
      </p:pic>
      <p:sp>
        <p:nvSpPr>
          <p:cNvPr id="2" name="Title 1"/>
          <p:cNvSpPr>
            <a:spLocks noGrp="1"/>
          </p:cNvSpPr>
          <p:nvPr>
            <p:ph type="title"/>
          </p:nvPr>
        </p:nvSpPr>
        <p:spPr>
          <a:xfrm>
            <a:off x="259820" y="352070"/>
            <a:ext cx="6369580" cy="867130"/>
          </a:xfrm>
        </p:spPr>
        <p:txBody>
          <a:bodyPr>
            <a:noAutofit/>
          </a:bodyPr>
          <a:lstStyle/>
          <a:p>
            <a:r>
              <a:rPr lang="en-US" dirty="0" smtClean="0"/>
              <a:t>What do parents think? </a:t>
            </a:r>
            <a:br>
              <a:rPr lang="en-US" dirty="0" smtClean="0"/>
            </a:br>
            <a:endParaRPr lang="en-US" dirty="0"/>
          </a:p>
        </p:txBody>
      </p:sp>
      <p:sp>
        <p:nvSpPr>
          <p:cNvPr id="10" name="Content Placeholder 2"/>
          <p:cNvSpPr txBox="1">
            <a:spLocks/>
          </p:cNvSpPr>
          <p:nvPr/>
        </p:nvSpPr>
        <p:spPr>
          <a:xfrm>
            <a:off x="457200" y="1447800"/>
            <a:ext cx="8175082" cy="4632960"/>
          </a:xfrm>
          <a:prstGeom prst="rect">
            <a:avLst/>
          </a:prstGeom>
        </p:spPr>
        <p:txBody>
          <a:bodyPr vert="horz" lIns="91440" tIns="45720" rIns="91440" bIns="45720" rtlCol="0" anchor="ctr">
            <a:normAutofit/>
          </a:bodyPr>
          <a:lst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buNone/>
            </a:pPr>
            <a:r>
              <a:rPr lang="en-US" sz="3000" b="1" dirty="0" smtClean="0">
                <a:solidFill>
                  <a:schemeClr val="tx2"/>
                </a:solidFill>
              </a:rPr>
              <a:t>2 out of 3 parents </a:t>
            </a:r>
            <a:r>
              <a:rPr lang="en-US" sz="3000" dirty="0" smtClean="0"/>
              <a:t>support limits on marketing in schools</a:t>
            </a:r>
          </a:p>
          <a:p>
            <a:pPr marL="0" indent="0">
              <a:buNone/>
            </a:pPr>
            <a:endParaRPr lang="en-US" sz="3000" dirty="0" smtClean="0"/>
          </a:p>
          <a:p>
            <a:pPr marL="0" indent="0">
              <a:buNone/>
            </a:pPr>
            <a:r>
              <a:rPr lang="en-US" sz="3000" b="1" dirty="0" smtClean="0">
                <a:solidFill>
                  <a:schemeClr val="tx2"/>
                </a:solidFill>
              </a:rPr>
              <a:t>Most school officials </a:t>
            </a:r>
            <a:r>
              <a:rPr lang="en-US" sz="3000" dirty="0" smtClean="0"/>
              <a:t>also support limits</a:t>
            </a:r>
          </a:p>
          <a:p>
            <a:pPr marL="0" indent="0">
              <a:buNone/>
            </a:pPr>
            <a:endParaRPr lang="en-US" sz="3000" dirty="0" smtClean="0"/>
          </a:p>
          <a:p>
            <a:pPr marL="0" indent="0">
              <a:buNone/>
            </a:pPr>
            <a:r>
              <a:rPr lang="en-US" sz="3000" b="1" dirty="0" smtClean="0">
                <a:solidFill>
                  <a:schemeClr val="tx2"/>
                </a:solidFill>
              </a:rPr>
              <a:t>Over 7 out of 10 </a:t>
            </a:r>
            <a:r>
              <a:rPr lang="en-US" sz="3000" dirty="0" smtClean="0"/>
              <a:t>parents support setting nutrition standards for foods sold for fundraising</a:t>
            </a:r>
          </a:p>
          <a:p>
            <a:pPr marL="0" indent="0">
              <a:buNone/>
            </a:pPr>
            <a:endParaRPr lang="en-US" dirty="0"/>
          </a:p>
        </p:txBody>
      </p:sp>
    </p:spTree>
    <p:extLst>
      <p:ext uri="{BB962C8B-B14F-4D97-AF65-F5344CB8AC3E}">
        <p14:creationId xmlns:p14="http://schemas.microsoft.com/office/powerpoint/2010/main" val="4279569063"/>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2" end="2"/>
                                            </p:txEl>
                                          </p:spTgt>
                                        </p:tgtEl>
                                        <p:attrNameLst>
                                          <p:attrName>style.visibility</p:attrName>
                                        </p:attrNameLst>
                                      </p:cBhvr>
                                      <p:to>
                                        <p:strVal val="visible"/>
                                      </p:to>
                                    </p:set>
                                    <p:animEffect transition="in" filter="fade">
                                      <p:cBhvr>
                                        <p:cTn id="12" dur="500"/>
                                        <p:tgtEl>
                                          <p:spTgt spid="1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xEl>
                                              <p:pRg st="4" end="4"/>
                                            </p:txEl>
                                          </p:spTgt>
                                        </p:tgtEl>
                                        <p:attrNameLst>
                                          <p:attrName>style.visibility</p:attrName>
                                        </p:attrNameLst>
                                      </p:cBhvr>
                                      <p:to>
                                        <p:strVal val="visible"/>
                                      </p:to>
                                    </p:set>
                                    <p:animEffect transition="in" filter="fade">
                                      <p:cBhvr>
                                        <p:cTn id="17" dur="5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1"/>
          <p:cNvSpPr>
            <a:spLocks noGrp="1"/>
          </p:cNvSpPr>
          <p:nvPr>
            <p:ph type="title"/>
          </p:nvPr>
        </p:nvSpPr>
        <p:spPr>
          <a:xfrm>
            <a:off x="540278" y="219653"/>
            <a:ext cx="8063445" cy="923347"/>
          </a:xfrm>
        </p:spPr>
        <p:txBody>
          <a:bodyPr/>
          <a:lstStyle/>
          <a:p>
            <a:r>
              <a:rPr lang="en-US" dirty="0" smtClean="0"/>
              <a:t>It doesn’t have to be this way!</a:t>
            </a:r>
            <a:endParaRPr lang="en-US" dirty="0"/>
          </a:p>
        </p:txBody>
      </p:sp>
      <p:sp>
        <p:nvSpPr>
          <p:cNvPr id="5" name="TextBox 4"/>
          <p:cNvSpPr txBox="1"/>
          <p:nvPr/>
        </p:nvSpPr>
        <p:spPr>
          <a:xfrm>
            <a:off x="938634" y="934111"/>
            <a:ext cx="7266733" cy="707886"/>
          </a:xfrm>
          <a:prstGeom prst="rect">
            <a:avLst/>
          </a:prstGeom>
          <a:noFill/>
        </p:spPr>
        <p:txBody>
          <a:bodyPr wrap="none" rtlCol="0">
            <a:spAutoFit/>
          </a:bodyPr>
          <a:lstStyle/>
          <a:p>
            <a:r>
              <a:rPr lang="en-US" sz="3200" dirty="0" smtClean="0"/>
              <a:t>What about </a:t>
            </a:r>
            <a:r>
              <a:rPr lang="en-US" sz="4000" b="1" dirty="0" smtClean="0">
                <a:solidFill>
                  <a:srgbClr val="B4DCFA"/>
                </a:solidFill>
              </a:rPr>
              <a:t>HEALTHY</a:t>
            </a:r>
            <a:r>
              <a:rPr lang="en-US" dirty="0" smtClean="0"/>
              <a:t> </a:t>
            </a:r>
            <a:r>
              <a:rPr lang="en-US" sz="3200" dirty="0" smtClean="0"/>
              <a:t>fundraising?</a:t>
            </a:r>
            <a:endParaRPr lang="en-US" sz="3200" dirty="0"/>
          </a:p>
        </p:txBody>
      </p:sp>
      <p:pic>
        <p:nvPicPr>
          <p:cNvPr id="3" name="Picture 2" descr="NBhealthy fundraisin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97396" y="2941827"/>
            <a:ext cx="3477838" cy="3578456"/>
          </a:xfrm>
          <a:prstGeom prst="rect">
            <a:avLst/>
          </a:prstGeom>
        </p:spPr>
      </p:pic>
      <p:sp>
        <p:nvSpPr>
          <p:cNvPr id="11" name="Content Placeholder 2"/>
          <p:cNvSpPr txBox="1">
            <a:spLocks/>
          </p:cNvSpPr>
          <p:nvPr/>
        </p:nvSpPr>
        <p:spPr>
          <a:xfrm>
            <a:off x="353490" y="2358700"/>
            <a:ext cx="8229600" cy="4255748"/>
          </a:xfrm>
          <a:prstGeom prst="rect">
            <a:avLst/>
          </a:prstGeom>
        </p:spPr>
        <p:txBody>
          <a:bodyPr vert="horz" lIns="91440" tIns="45720" rIns="91440" bIns="45720" rtlCol="0" anchor="ctr">
            <a:normAutofit/>
          </a:bodyPr>
          <a:lst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buFont typeface="Wingdings 3" charset="2"/>
              <a:buNone/>
            </a:pPr>
            <a:endParaRPr lang="en-US" dirty="0"/>
          </a:p>
        </p:txBody>
      </p:sp>
      <p:pic>
        <p:nvPicPr>
          <p:cNvPr id="4098" name="Picture 2" descr="http://www.hercampus.com/sites/default/files/2013/01/24/dan4_0.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104" y="4139874"/>
            <a:ext cx="3810000" cy="2489201"/>
          </a:xfrm>
          <a:prstGeom prst="rect">
            <a:avLst/>
          </a:prstGeom>
          <a:noFill/>
          <a:effectLst>
            <a:softEdge rad="165100"/>
          </a:effectLst>
          <a:extLst>
            <a:ext uri="{909E8E84-426E-40dd-AFC4-6F175D3DCCD1}">
              <a14:hiddenFill xmlns:a14="http://schemas.microsoft.com/office/drawing/2010/main" xmlns="">
                <a:solidFill>
                  <a:srgbClr val="FFFFFF"/>
                </a:solidFill>
              </a14:hiddenFill>
            </a:ext>
          </a:extLst>
        </p:spPr>
      </p:pic>
      <p:pic>
        <p:nvPicPr>
          <p:cNvPr id="2" name="Picture 2" descr="Suprem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33400" y="1905000"/>
            <a:ext cx="1835143" cy="1783793"/>
          </a:xfrm>
          <a:prstGeom prst="rect">
            <a:avLst/>
          </a:prstGeom>
          <a:noFill/>
          <a:effectLst>
            <a:softEdge rad="165100"/>
          </a:effectLst>
          <a:extLst>
            <a:ext uri="{909E8E84-426E-40dd-AFC4-6F175D3DCCD1}">
              <a14:hiddenFill xmlns:a14="http://schemas.microsoft.com/office/drawing/2010/main" xmlns="">
                <a:solidFill>
                  <a:srgbClr val="FFFFFF"/>
                </a:solidFill>
              </a14:hiddenFill>
            </a:ext>
          </a:extLst>
        </p:spPr>
      </p:pic>
      <p:pic>
        <p:nvPicPr>
          <p:cNvPr id="6" name="Picture 5"/>
          <p:cNvPicPr>
            <a:picLocks noChangeAspect="1"/>
          </p:cNvPicPr>
          <p:nvPr/>
        </p:nvPicPr>
        <p:blipFill>
          <a:blip r:embed="rId6"/>
          <a:stretch>
            <a:fillRect/>
          </a:stretch>
        </p:blipFill>
        <p:spPr>
          <a:xfrm>
            <a:off x="228600" y="1833509"/>
            <a:ext cx="5101709" cy="2114853"/>
          </a:xfrm>
          <a:prstGeom prst="rect">
            <a:avLst/>
          </a:prstGeom>
          <a:effectLst>
            <a:softEdge rad="165100"/>
          </a:effectLst>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82525" y="1576007"/>
            <a:ext cx="1682230" cy="5023327"/>
          </a:xfrm>
          <a:prstGeom prst="rect">
            <a:avLst/>
          </a:prstGeom>
        </p:spPr>
      </p:pic>
    </p:spTree>
    <p:extLst>
      <p:ext uri="{BB962C8B-B14F-4D97-AF65-F5344CB8AC3E}">
        <p14:creationId xmlns:p14="http://schemas.microsoft.com/office/powerpoint/2010/main" val="29117108"/>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4098"/>
                                        </p:tgtEl>
                                        <p:attrNameLst>
                                          <p:attrName>style.visibility</p:attrName>
                                        </p:attrNameLst>
                                      </p:cBhvr>
                                      <p:to>
                                        <p:strVal val="visible"/>
                                      </p:to>
                                    </p:set>
                                    <p:animEffect transition="in" filter="fade">
                                      <p:cBhvr>
                                        <p:cTn id="16" dur="1000"/>
                                        <p:tgtEl>
                                          <p:spTgt spid="4098"/>
                                        </p:tgtEl>
                                      </p:cBhvr>
                                    </p:animEffect>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childTnLst>
                                </p:cTn>
                              </p:par>
                            </p:childTnLst>
                          </p:cTn>
                        </p:par>
                        <p:par>
                          <p:cTn id="21" fill="hold">
                            <p:stCondLst>
                              <p:cond delay="3000"/>
                            </p:stCondLst>
                            <p:childTnLst>
                              <p:par>
                                <p:cTn id="22" presetID="10" presetClass="entr" presetSubtype="0"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childTnLst>
                                </p:cTn>
                              </p:par>
                            </p:childTnLst>
                          </p:cTn>
                        </p:par>
                        <p:par>
                          <p:cTn id="25" fill="hold">
                            <p:stCondLst>
                              <p:cond delay="4000"/>
                            </p:stCondLst>
                            <p:childTnLst>
                              <p:par>
                                <p:cTn id="26" presetID="10" presetClass="entr" presetSubtype="0"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65313" y="457200"/>
            <a:ext cx="8458200" cy="700265"/>
          </a:xfrm>
        </p:spPr>
        <p:txBody>
          <a:bodyPr/>
          <a:lstStyle/>
          <a:p>
            <a:r>
              <a:rPr lang="en-US" sz="3400" b="1" dirty="0" smtClean="0">
                <a:latin typeface="+mn-lt"/>
                <a:ea typeface="+mn-ea"/>
                <a:cs typeface="+mn-cs"/>
              </a:rPr>
              <a:t>CHANGES</a:t>
            </a:r>
            <a:r>
              <a:rPr lang="en-US" sz="3000" dirty="0" smtClean="0">
                <a:solidFill>
                  <a:schemeClr val="tx1"/>
                </a:solidFill>
                <a:latin typeface="+mn-lt"/>
                <a:ea typeface="+mn-ea"/>
                <a:cs typeface="+mn-cs"/>
              </a:rPr>
              <a:t> </a:t>
            </a:r>
            <a:r>
              <a:rPr lang="en-US" sz="3000" dirty="0" smtClean="0"/>
              <a:t>are starting to happen….</a:t>
            </a:r>
            <a:endParaRPr lang="en-US" sz="3000" dirty="0"/>
          </a:p>
        </p:txBody>
      </p:sp>
      <p:pic>
        <p:nvPicPr>
          <p:cNvPr id="7" name="Picture 6" descr="NB school icon.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09999" y="4732717"/>
            <a:ext cx="5190247" cy="1938343"/>
          </a:xfrm>
          <a:prstGeom prst="rect">
            <a:avLst/>
          </a:prstGeom>
        </p:spPr>
      </p:pic>
      <p:sp>
        <p:nvSpPr>
          <p:cNvPr id="8" name="Content Placeholder 2"/>
          <p:cNvSpPr txBox="1">
            <a:spLocks/>
          </p:cNvSpPr>
          <p:nvPr/>
        </p:nvSpPr>
        <p:spPr>
          <a:xfrm>
            <a:off x="381000" y="1271012"/>
            <a:ext cx="8175082" cy="3636324"/>
          </a:xfrm>
          <a:prstGeom prst="rect">
            <a:avLst/>
          </a:prstGeom>
        </p:spPr>
        <p:txBody>
          <a:bodyPr vert="horz" lIns="91440" tIns="45720" rIns="91440" bIns="45720" rtlCol="0" anchor="ctr">
            <a:normAutofit/>
          </a:bodyPr>
          <a:lst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a:lstStyle>
          <a:p>
            <a:pPr marL="0" indent="0">
              <a:buNone/>
            </a:pPr>
            <a:r>
              <a:rPr lang="en-US" sz="2400" b="1" dirty="0" smtClean="0">
                <a:solidFill>
                  <a:schemeClr val="tx2"/>
                </a:solidFill>
              </a:rPr>
              <a:t>Maine</a:t>
            </a:r>
            <a:r>
              <a:rPr lang="en-US" sz="2400" dirty="0" smtClean="0"/>
              <a:t> and </a:t>
            </a:r>
            <a:r>
              <a:rPr lang="en-US" sz="2400" b="1" dirty="0" smtClean="0">
                <a:solidFill>
                  <a:schemeClr val="tx2"/>
                </a:solidFill>
              </a:rPr>
              <a:t>Nevada </a:t>
            </a:r>
            <a:r>
              <a:rPr lang="en-US" sz="2400" dirty="0" smtClean="0"/>
              <a:t>have laws about marketing unhealthy foods in all public schools</a:t>
            </a:r>
          </a:p>
          <a:p>
            <a:pPr marL="0" indent="0">
              <a:buNone/>
            </a:pPr>
            <a:endParaRPr lang="en-US" sz="2400" dirty="0" smtClean="0"/>
          </a:p>
          <a:p>
            <a:pPr marL="0" indent="0">
              <a:buNone/>
            </a:pPr>
            <a:r>
              <a:rPr lang="en-US" sz="2400" dirty="0" smtClean="0"/>
              <a:t>Local schools districts, like </a:t>
            </a:r>
            <a:r>
              <a:rPr lang="en-US" sz="2400" b="1" dirty="0" smtClean="0">
                <a:solidFill>
                  <a:schemeClr val="tx2"/>
                </a:solidFill>
              </a:rPr>
              <a:t>San Francisco</a:t>
            </a:r>
            <a:r>
              <a:rPr lang="en-US" sz="2400" dirty="0" smtClean="0"/>
              <a:t>, are setting policies to get rid of food marketing in schools</a:t>
            </a:r>
            <a:endParaRPr lang="en-US" sz="2400" dirty="0"/>
          </a:p>
          <a:p>
            <a:pPr marL="0" indent="0">
              <a:buNone/>
            </a:pPr>
            <a:r>
              <a:rPr lang="en-US" sz="2400" dirty="0" smtClean="0"/>
              <a:t> </a:t>
            </a:r>
            <a:endParaRPr lang="en-US" sz="2400" dirty="0"/>
          </a:p>
        </p:txBody>
      </p:sp>
      <p:pic>
        <p:nvPicPr>
          <p:cNvPr id="6" name="Picture 5"/>
          <p:cNvPicPr>
            <a:picLocks noChangeAspect="1"/>
          </p:cNvPicPr>
          <p:nvPr/>
        </p:nvPicPr>
        <p:blipFill>
          <a:blip r:embed="rId4"/>
          <a:stretch>
            <a:fillRect/>
          </a:stretch>
        </p:blipFill>
        <p:spPr>
          <a:xfrm>
            <a:off x="1277892" y="4876800"/>
            <a:ext cx="1846308" cy="1683960"/>
          </a:xfrm>
          <a:prstGeom prst="rect">
            <a:avLst/>
          </a:prstGeom>
        </p:spPr>
      </p:pic>
    </p:spTree>
    <p:extLst>
      <p:ext uri="{BB962C8B-B14F-4D97-AF65-F5344CB8AC3E}">
        <p14:creationId xmlns:p14="http://schemas.microsoft.com/office/powerpoint/2010/main" val="869000462"/>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fade">
                                      <p:cBhvr>
                                        <p:cTn id="15" dur="1000"/>
                                        <p:tgtEl>
                                          <p:spTgt spid="8">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
                                            <p:txEl>
                                              <p:pRg st="2" end="2"/>
                                            </p:txEl>
                                          </p:spTgt>
                                        </p:tgtEl>
                                        <p:attrNameLst>
                                          <p:attrName>style.visibility</p:attrName>
                                        </p:attrNameLst>
                                      </p:cBhvr>
                                      <p:to>
                                        <p:strVal val="visible"/>
                                      </p:to>
                                    </p:set>
                                    <p:animEffect transition="in" filter="fade">
                                      <p:cBhvr>
                                        <p:cTn id="20" dur="1000"/>
                                        <p:tgtEl>
                                          <p:spTgt spid="8">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Effect transition="in" filter="fade">
                                      <p:cBhvr>
                                        <p:cTn id="25" dur="10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280952" y="6091535"/>
            <a:ext cx="8582097" cy="461665"/>
          </a:xfrm>
          <a:prstGeom prst="rect">
            <a:avLst/>
          </a:prstGeom>
          <a:noFill/>
        </p:spPr>
        <p:txBody>
          <a:bodyPr wrap="none" rtlCol="0">
            <a:spAutoFit/>
          </a:bodyPr>
          <a:lstStyle/>
          <a:p>
            <a:r>
              <a:rPr lang="en-US" sz="2400" dirty="0" smtClean="0"/>
              <a:t>For more ideas and resources, visit</a:t>
            </a:r>
            <a:r>
              <a:rPr lang="en-US" sz="2400" b="1" dirty="0" smtClean="0">
                <a:solidFill>
                  <a:srgbClr val="B4DCFA"/>
                </a:solidFill>
              </a:rPr>
              <a:t> </a:t>
            </a:r>
            <a:r>
              <a:rPr lang="en-US" sz="2400" b="1" dirty="0" err="1" smtClean="0">
                <a:solidFill>
                  <a:srgbClr val="B4DCFA"/>
                </a:solidFill>
              </a:rPr>
              <a:t>RuddRootsParents.org</a:t>
            </a:r>
            <a:endParaRPr lang="en-US" sz="2400" b="1" dirty="0">
              <a:solidFill>
                <a:srgbClr val="B4DCFA"/>
              </a:solidFill>
            </a:endParaRPr>
          </a:p>
        </p:txBody>
      </p:sp>
      <p:sp>
        <p:nvSpPr>
          <p:cNvPr id="6" name="TextBox 5"/>
          <p:cNvSpPr txBox="1"/>
          <p:nvPr/>
        </p:nvSpPr>
        <p:spPr>
          <a:xfrm>
            <a:off x="609600" y="304800"/>
            <a:ext cx="8077200" cy="646331"/>
          </a:xfrm>
          <a:prstGeom prst="rect">
            <a:avLst/>
          </a:prstGeom>
          <a:noFill/>
        </p:spPr>
        <p:txBody>
          <a:bodyPr wrap="square" rtlCol="0">
            <a:spAutoFit/>
          </a:bodyPr>
          <a:lstStyle/>
          <a:p>
            <a:r>
              <a:rPr lang="en-US" sz="3600" b="1" dirty="0" smtClean="0">
                <a:solidFill>
                  <a:srgbClr val="B4DCFA"/>
                </a:solidFill>
              </a:rPr>
              <a:t>YOU can help!  Are you on board?  </a:t>
            </a:r>
            <a:endParaRPr lang="en-US" sz="3600" b="1" dirty="0">
              <a:solidFill>
                <a:srgbClr val="B4DCFA"/>
              </a:solidFill>
            </a:endParaRPr>
          </a:p>
        </p:txBody>
      </p:sp>
      <p:pic>
        <p:nvPicPr>
          <p:cNvPr id="2" name="Picture 1"/>
          <p:cNvPicPr>
            <a:picLocks noChangeAspect="1"/>
          </p:cNvPicPr>
          <p:nvPr/>
        </p:nvPicPr>
        <p:blipFill>
          <a:blip r:embed="rId3"/>
          <a:stretch>
            <a:fillRect/>
          </a:stretch>
        </p:blipFill>
        <p:spPr>
          <a:xfrm>
            <a:off x="627543" y="1051552"/>
            <a:ext cx="7888913" cy="4939561"/>
          </a:xfrm>
          <a:prstGeom prst="rect">
            <a:avLst/>
          </a:prstGeom>
        </p:spPr>
      </p:pic>
    </p:spTree>
    <p:extLst>
      <p:ext uri="{BB962C8B-B14F-4D97-AF65-F5344CB8AC3E}">
        <p14:creationId xmlns:p14="http://schemas.microsoft.com/office/powerpoint/2010/main" val="540540555"/>
      </p:ext>
    </p:extLst>
  </p:cSld>
  <p:clrMapOvr>
    <a:masterClrMapping/>
  </p:clrMapOvr>
  <p:transition>
    <p:fade thruBlk="1"/>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effectLst>
            <a:outerShdw blurRad="50800" dist="165100" dir="2700000" algn="tl" rotWithShape="0">
              <a:prstClr val="black">
                <a:alpha val="40000"/>
              </a:prstClr>
            </a:outerShdw>
          </a:effectLst>
        </p:spPr>
        <p:txBody>
          <a:bodyPr>
            <a:normAutofit/>
          </a:bodyPr>
          <a:lstStyle/>
          <a:p>
            <a:r>
              <a:rPr lang="en-US" sz="6600" dirty="0" smtClean="0"/>
              <a:t>Thank you!</a:t>
            </a:r>
            <a:endParaRPr lang="en-US" sz="6600" dirty="0"/>
          </a:p>
        </p:txBody>
      </p:sp>
      <p:sp>
        <p:nvSpPr>
          <p:cNvPr id="6" name="TextBox 5"/>
          <p:cNvSpPr txBox="1"/>
          <p:nvPr/>
        </p:nvSpPr>
        <p:spPr>
          <a:xfrm>
            <a:off x="1905000" y="2143780"/>
            <a:ext cx="5087926" cy="523220"/>
          </a:xfrm>
          <a:prstGeom prst="rect">
            <a:avLst/>
          </a:prstGeom>
          <a:noFill/>
          <a:effectLst>
            <a:outerShdw blurRad="50800" dist="355600" dir="2700000" algn="tl" rotWithShape="0">
              <a:prstClr val="black">
                <a:alpha val="40000"/>
              </a:prstClr>
            </a:outerShdw>
          </a:effectLst>
        </p:spPr>
        <p:txBody>
          <a:bodyPr wrap="none" rtlCol="0">
            <a:spAutoFit/>
          </a:bodyPr>
          <a:lstStyle/>
          <a:p>
            <a:r>
              <a:rPr lang="en-US" sz="2800" b="1" dirty="0" err="1" smtClean="0">
                <a:solidFill>
                  <a:srgbClr val="B4DCFA"/>
                </a:solidFill>
              </a:rPr>
              <a:t>www.UConnRuddCenter.org</a:t>
            </a:r>
            <a:endParaRPr lang="en-US" sz="2800" b="1" dirty="0">
              <a:solidFill>
                <a:srgbClr val="B4DCFA"/>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9200" y="2957532"/>
            <a:ext cx="5579875" cy="2528868"/>
          </a:xfrm>
          <a:prstGeom prst="rect">
            <a:avLst/>
          </a:prstGeom>
        </p:spPr>
      </p:pic>
    </p:spTree>
    <p:extLst>
      <p:ext uri="{BB962C8B-B14F-4D97-AF65-F5344CB8AC3E}">
        <p14:creationId xmlns:p14="http://schemas.microsoft.com/office/powerpoint/2010/main" val="1660471268"/>
      </p:ext>
    </p:extLst>
  </p:cSld>
  <p:clrMapOvr>
    <a:masterClrMapping/>
  </p:clrMapOvr>
  <p:transition>
    <p:fade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57200"/>
            <a:ext cx="7973490" cy="1400530"/>
          </a:xfrm>
        </p:spPr>
        <p:txBody>
          <a:bodyPr/>
          <a:lstStyle/>
          <a:p>
            <a:pPr algn="ctr"/>
            <a:r>
              <a:rPr lang="en-US" dirty="0" smtClean="0"/>
              <a:t>And not enough fruits and vegetables</a:t>
            </a:r>
            <a:endParaRPr lang="en-US" dirty="0"/>
          </a:p>
        </p:txBody>
      </p:sp>
      <p:graphicFrame>
        <p:nvGraphicFramePr>
          <p:cNvPr id="5" name="Chart 4"/>
          <p:cNvGraphicFramePr/>
          <p:nvPr>
            <p:extLst>
              <p:ext uri="{D42A27DB-BD31-4B8C-83A1-F6EECF244321}">
                <p14:modId xmlns:p14="http://schemas.microsoft.com/office/powerpoint/2010/main" val="1867040664"/>
              </p:ext>
            </p:extLst>
          </p:nvPr>
        </p:nvGraphicFramePr>
        <p:xfrm>
          <a:off x="800100" y="2133600"/>
          <a:ext cx="7543800" cy="4064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58843442"/>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84710" y="228600"/>
            <a:ext cx="8583090" cy="1400530"/>
          </a:xfrm>
        </p:spPr>
        <p:txBody>
          <a:bodyPr/>
          <a:lstStyle/>
          <a:p>
            <a:pPr algn="ctr"/>
            <a:r>
              <a:rPr lang="en-US" dirty="0" smtClean="0"/>
              <a:t>Poor diet leads to </a:t>
            </a:r>
            <a:br>
              <a:rPr lang="en-US" dirty="0" smtClean="0"/>
            </a:br>
            <a:r>
              <a:rPr lang="en-US" dirty="0" smtClean="0"/>
              <a:t>poor health in childhood…</a:t>
            </a:r>
            <a:endParaRPr lang="en-US" dirty="0"/>
          </a:p>
        </p:txBody>
      </p:sp>
      <p:pic>
        <p:nvPicPr>
          <p:cNvPr id="4" name="Picture 3" descr="human figure blue-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800" y="1828800"/>
            <a:ext cx="2985655" cy="3863788"/>
          </a:xfrm>
          <a:prstGeom prst="rect">
            <a:avLst/>
          </a:prstGeom>
        </p:spPr>
      </p:pic>
      <p:pic>
        <p:nvPicPr>
          <p:cNvPr id="5" name="Picture 4" descr="human figure blue-0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24200" y="1828800"/>
            <a:ext cx="2985655" cy="3863788"/>
          </a:xfrm>
          <a:prstGeom prst="rect">
            <a:avLst/>
          </a:prstGeom>
        </p:spPr>
      </p:pic>
      <p:pic>
        <p:nvPicPr>
          <p:cNvPr id="6" name="Picture 5" descr="human figure pink.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61427" y="2438400"/>
            <a:ext cx="977573" cy="2722371"/>
          </a:xfrm>
          <a:prstGeom prst="rect">
            <a:avLst/>
          </a:prstGeom>
        </p:spPr>
      </p:pic>
      <p:sp>
        <p:nvSpPr>
          <p:cNvPr id="7" name="TextBox 6"/>
          <p:cNvSpPr txBox="1"/>
          <p:nvPr/>
        </p:nvSpPr>
        <p:spPr>
          <a:xfrm>
            <a:off x="1780123" y="5486400"/>
            <a:ext cx="5583755" cy="369332"/>
          </a:xfrm>
          <a:prstGeom prst="rect">
            <a:avLst/>
          </a:prstGeom>
          <a:noFill/>
        </p:spPr>
        <p:txBody>
          <a:bodyPr wrap="none" rtlCol="0">
            <a:spAutoFit/>
          </a:bodyPr>
          <a:lstStyle/>
          <a:p>
            <a:r>
              <a:rPr lang="en-US" dirty="0" smtClean="0"/>
              <a:t>One out of three children is overweight or obese</a:t>
            </a:r>
            <a:endParaRPr lang="en-US" dirty="0"/>
          </a:p>
        </p:txBody>
      </p:sp>
      <p:sp>
        <p:nvSpPr>
          <p:cNvPr id="8" name="TextBox 7"/>
          <p:cNvSpPr txBox="1"/>
          <p:nvPr/>
        </p:nvSpPr>
        <p:spPr>
          <a:xfrm>
            <a:off x="762000" y="5900599"/>
            <a:ext cx="7772400" cy="646331"/>
          </a:xfrm>
          <a:prstGeom prst="rect">
            <a:avLst/>
          </a:prstGeom>
          <a:noFill/>
        </p:spPr>
        <p:txBody>
          <a:bodyPr wrap="square" rtlCol="0">
            <a:spAutoFit/>
          </a:bodyPr>
          <a:lstStyle/>
          <a:p>
            <a:pPr algn="ctr"/>
            <a:r>
              <a:rPr lang="en-US" dirty="0" smtClean="0"/>
              <a:t>Type II diabetes used to be called adult onset diabetes.</a:t>
            </a:r>
          </a:p>
          <a:p>
            <a:pPr algn="ctr"/>
            <a:r>
              <a:rPr lang="en-US" dirty="0" smtClean="0"/>
              <a:t>Now, more than 5,000 youth are diagnosed every year.</a:t>
            </a:r>
            <a:endParaRPr lang="en-US" dirty="0"/>
          </a:p>
        </p:txBody>
      </p:sp>
    </p:spTree>
    <p:extLst>
      <p:ext uri="{BB962C8B-B14F-4D97-AF65-F5344CB8AC3E}">
        <p14:creationId xmlns:p14="http://schemas.microsoft.com/office/powerpoint/2010/main" val="3942425326"/>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1" nodeType="clickEffect">
                                  <p:stCondLst>
                                    <p:cond delay="0"/>
                                  </p:stCondLst>
                                  <p:childTnLst>
                                    <p:set>
                                      <p:cBhvr>
                                        <p:cTn id="23" dur="1" fill="hold">
                                          <p:stCondLst>
                                            <p:cond delay="0"/>
                                          </p:stCondLst>
                                        </p:cTn>
                                        <p:tgtEl>
                                          <p:spTgt spid="7"/>
                                        </p:tgtEl>
                                        <p:attrNameLst>
                                          <p:attrName>style.visibility</p:attrName>
                                        </p:attrNameLst>
                                      </p:cBhvr>
                                      <p:to>
                                        <p:strVal val="hidden"/>
                                      </p:to>
                                    </p:set>
                                  </p:childTnLst>
                                </p:cTn>
                              </p:par>
                            </p:childTnLst>
                          </p:cTn>
                        </p:par>
                        <p:par>
                          <p:cTn id="24" fill="hold">
                            <p:stCondLst>
                              <p:cond delay="0"/>
                            </p:stCondLst>
                            <p:childTnLst>
                              <p:par>
                                <p:cTn id="25" presetID="10" presetClass="entr" presetSubtype="0"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75755" y="452718"/>
            <a:ext cx="7592490" cy="1400530"/>
          </a:xfrm>
        </p:spPr>
        <p:txBody>
          <a:bodyPr/>
          <a:lstStyle/>
          <a:p>
            <a:pPr algn="ctr"/>
            <a:r>
              <a:rPr lang="en-US" dirty="0" smtClean="0"/>
              <a:t>Poor diet has lifelong consequences</a:t>
            </a:r>
            <a:endParaRPr lang="en-US" dirty="0"/>
          </a:p>
        </p:txBody>
      </p:sp>
      <p:pic>
        <p:nvPicPr>
          <p:cNvPr id="5" name="Picture 4" descr="human figure pink.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8148" y="2286000"/>
            <a:ext cx="1075330" cy="2994608"/>
          </a:xfrm>
          <a:prstGeom prst="rect">
            <a:avLst/>
          </a:prstGeom>
        </p:spPr>
      </p:pic>
      <p:sp>
        <p:nvSpPr>
          <p:cNvPr id="6" name="TextBox 5"/>
          <p:cNvSpPr txBox="1"/>
          <p:nvPr/>
        </p:nvSpPr>
        <p:spPr>
          <a:xfrm>
            <a:off x="3960874" y="2515128"/>
            <a:ext cx="2210862" cy="461665"/>
          </a:xfrm>
          <a:prstGeom prst="rect">
            <a:avLst/>
          </a:prstGeom>
          <a:noFill/>
        </p:spPr>
        <p:txBody>
          <a:bodyPr wrap="none" rtlCol="0">
            <a:spAutoFit/>
          </a:bodyPr>
          <a:lstStyle/>
          <a:p>
            <a:r>
              <a:rPr lang="en-US" sz="2400" dirty="0" smtClean="0"/>
              <a:t>Heart disease</a:t>
            </a:r>
            <a:endParaRPr lang="en-US" sz="2400" dirty="0"/>
          </a:p>
        </p:txBody>
      </p:sp>
      <p:sp>
        <p:nvSpPr>
          <p:cNvPr id="7" name="TextBox 6"/>
          <p:cNvSpPr txBox="1"/>
          <p:nvPr/>
        </p:nvSpPr>
        <p:spPr>
          <a:xfrm>
            <a:off x="3960874" y="4749968"/>
            <a:ext cx="2592326" cy="507832"/>
          </a:xfrm>
          <a:prstGeom prst="rect">
            <a:avLst/>
          </a:prstGeom>
          <a:noFill/>
        </p:spPr>
        <p:txBody>
          <a:bodyPr wrap="none" rtlCol="0">
            <a:spAutoFit/>
          </a:bodyPr>
          <a:lstStyle/>
          <a:p>
            <a:r>
              <a:rPr lang="en-US" sz="2400" dirty="0" smtClean="0"/>
              <a:t>Life-long obesity</a:t>
            </a:r>
            <a:endParaRPr lang="en-US" sz="2400" dirty="0"/>
          </a:p>
        </p:txBody>
      </p:sp>
      <p:sp>
        <p:nvSpPr>
          <p:cNvPr id="8" name="TextBox 7"/>
          <p:cNvSpPr txBox="1"/>
          <p:nvPr/>
        </p:nvSpPr>
        <p:spPr>
          <a:xfrm>
            <a:off x="3960874" y="3073838"/>
            <a:ext cx="1324402" cy="461665"/>
          </a:xfrm>
          <a:prstGeom prst="rect">
            <a:avLst/>
          </a:prstGeom>
          <a:noFill/>
        </p:spPr>
        <p:txBody>
          <a:bodyPr wrap="none" rtlCol="0">
            <a:spAutoFit/>
          </a:bodyPr>
          <a:lstStyle/>
          <a:p>
            <a:r>
              <a:rPr lang="en-US" sz="2400" dirty="0" smtClean="0"/>
              <a:t>Cancer</a:t>
            </a:r>
            <a:endParaRPr lang="en-US" sz="2400" dirty="0"/>
          </a:p>
        </p:txBody>
      </p:sp>
      <p:sp>
        <p:nvSpPr>
          <p:cNvPr id="9" name="TextBox 8"/>
          <p:cNvSpPr txBox="1"/>
          <p:nvPr/>
        </p:nvSpPr>
        <p:spPr>
          <a:xfrm>
            <a:off x="3960874" y="3632548"/>
            <a:ext cx="1212191" cy="461665"/>
          </a:xfrm>
          <a:prstGeom prst="rect">
            <a:avLst/>
          </a:prstGeom>
          <a:noFill/>
        </p:spPr>
        <p:txBody>
          <a:bodyPr wrap="none" rtlCol="0">
            <a:spAutoFit/>
          </a:bodyPr>
          <a:lstStyle/>
          <a:p>
            <a:r>
              <a:rPr lang="en-US" sz="2400" dirty="0" smtClean="0"/>
              <a:t>Strokes</a:t>
            </a:r>
            <a:endParaRPr lang="en-US" sz="2400" dirty="0"/>
          </a:p>
        </p:txBody>
      </p:sp>
      <p:sp>
        <p:nvSpPr>
          <p:cNvPr id="10" name="TextBox 9"/>
          <p:cNvSpPr txBox="1"/>
          <p:nvPr/>
        </p:nvSpPr>
        <p:spPr>
          <a:xfrm>
            <a:off x="3960874" y="4191258"/>
            <a:ext cx="1236236" cy="461665"/>
          </a:xfrm>
          <a:prstGeom prst="rect">
            <a:avLst/>
          </a:prstGeom>
          <a:noFill/>
        </p:spPr>
        <p:txBody>
          <a:bodyPr wrap="none" rtlCol="0">
            <a:spAutoFit/>
          </a:bodyPr>
          <a:lstStyle/>
          <a:p>
            <a:r>
              <a:rPr lang="en-US" sz="2400" dirty="0" smtClean="0"/>
              <a:t>Arthritis</a:t>
            </a:r>
            <a:endParaRPr lang="en-US" sz="2400" dirty="0"/>
          </a:p>
        </p:txBody>
      </p:sp>
    </p:spTree>
    <p:extLst>
      <p:ext uri="{BB962C8B-B14F-4D97-AF65-F5344CB8AC3E}">
        <p14:creationId xmlns:p14="http://schemas.microsoft.com/office/powerpoint/2010/main" val="2954488001"/>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1000"/>
                                        <p:tgtEl>
                                          <p:spTgt spid="6"/>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1000"/>
                                        <p:tgtEl>
                                          <p:spTgt spid="8"/>
                                        </p:tgtEl>
                                      </p:cBhvr>
                                    </p:animEffect>
                                  </p:childTnLst>
                                </p:cTn>
                              </p:par>
                            </p:childTnLst>
                          </p:cTn>
                        </p:par>
                        <p:par>
                          <p:cTn id="16" fill="hold">
                            <p:stCondLst>
                              <p:cond delay="2500"/>
                            </p:stCondLst>
                            <p:childTnLst>
                              <p:par>
                                <p:cTn id="17" presetID="22" presetClass="entr" presetSubtype="8"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1000"/>
                                        <p:tgtEl>
                                          <p:spTgt spid="9"/>
                                        </p:tgtEl>
                                      </p:cBhvr>
                                    </p:animEffect>
                                  </p:childTnLst>
                                </p:cTn>
                              </p:par>
                            </p:childTnLst>
                          </p:cTn>
                        </p:par>
                        <p:par>
                          <p:cTn id="20" fill="hold">
                            <p:stCondLst>
                              <p:cond delay="3500"/>
                            </p:stCondLst>
                            <p:childTnLst>
                              <p:par>
                                <p:cTn id="21" presetID="22" presetClass="entr" presetSubtype="8"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left)">
                                      <p:cBhvr>
                                        <p:cTn id="23" dur="1000"/>
                                        <p:tgtEl>
                                          <p:spTgt spid="10"/>
                                        </p:tgtEl>
                                      </p:cBhvr>
                                    </p:animEffect>
                                  </p:childTnLst>
                                </p:cTn>
                              </p:par>
                            </p:childTnLst>
                          </p:cTn>
                        </p:par>
                        <p:par>
                          <p:cTn id="24" fill="hold">
                            <p:stCondLst>
                              <p:cond delay="4500"/>
                            </p:stCondLst>
                            <p:childTnLst>
                              <p:par>
                                <p:cTn id="25" presetID="22" presetClass="entr" presetSubtype="8"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84710" y="2133600"/>
            <a:ext cx="7821090" cy="1752600"/>
          </a:xfrm>
        </p:spPr>
        <p:txBody>
          <a:bodyPr/>
          <a:lstStyle/>
          <a:p>
            <a:pPr algn="ctr"/>
            <a:r>
              <a:rPr lang="en-US" sz="3200" dirty="0" smtClean="0"/>
              <a:t>This may be the first generation of children to live </a:t>
            </a:r>
            <a:r>
              <a:rPr lang="en-US" sz="3200" b="1" dirty="0" smtClean="0"/>
              <a:t>SHORTER LIVES </a:t>
            </a:r>
            <a:r>
              <a:rPr lang="en-US" sz="3200" dirty="0" smtClean="0"/>
              <a:t>than their parents</a:t>
            </a:r>
            <a:endParaRPr lang="en-US" sz="3200" dirty="0"/>
          </a:p>
        </p:txBody>
      </p:sp>
    </p:spTree>
    <p:extLst>
      <p:ext uri="{BB962C8B-B14F-4D97-AF65-F5344CB8AC3E}">
        <p14:creationId xmlns:p14="http://schemas.microsoft.com/office/powerpoint/2010/main" val="263817759"/>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1447800" y="2514600"/>
            <a:ext cx="6732132" cy="954107"/>
          </a:xfrm>
          <a:prstGeom prst="rect">
            <a:avLst/>
          </a:prstGeom>
          <a:noFill/>
        </p:spPr>
        <p:txBody>
          <a:bodyPr wrap="square" rtlCol="0">
            <a:spAutoFit/>
          </a:bodyPr>
          <a:lstStyle/>
          <a:p>
            <a:r>
              <a:rPr lang="en-US" sz="2800" dirty="0" smtClean="0">
                <a:solidFill>
                  <a:schemeClr val="tx2"/>
                </a:solidFill>
              </a:rPr>
              <a:t>What, and how, kids eat clearly needs to </a:t>
            </a:r>
            <a:r>
              <a:rPr lang="en-US" sz="2800" b="1" dirty="0" smtClean="0">
                <a:solidFill>
                  <a:schemeClr val="tx2"/>
                </a:solidFill>
              </a:rPr>
              <a:t>change</a:t>
            </a:r>
            <a:r>
              <a:rPr lang="en-US" sz="2800" dirty="0" smtClean="0">
                <a:solidFill>
                  <a:schemeClr val="tx2"/>
                </a:solidFill>
              </a:rPr>
              <a:t>. </a:t>
            </a:r>
            <a:endParaRPr lang="en-US" sz="2800" dirty="0">
              <a:solidFill>
                <a:schemeClr val="tx2"/>
              </a:solidFill>
            </a:endParaRPr>
          </a:p>
        </p:txBody>
      </p:sp>
    </p:spTree>
    <p:extLst>
      <p:ext uri="{BB962C8B-B14F-4D97-AF65-F5344CB8AC3E}">
        <p14:creationId xmlns:p14="http://schemas.microsoft.com/office/powerpoint/2010/main" val="1444311088"/>
      </p:ext>
    </p:extLst>
  </p:cSld>
  <p:clrMapOvr>
    <a:masterClrMapping/>
  </p:clrMapOvr>
  <p:transition>
    <p:fade thruBlk="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990600" y="2057400"/>
            <a:ext cx="2377574" cy="461665"/>
          </a:xfrm>
          <a:prstGeom prst="rect">
            <a:avLst/>
          </a:prstGeom>
          <a:noFill/>
        </p:spPr>
        <p:txBody>
          <a:bodyPr wrap="none" rtlCol="0">
            <a:spAutoFit/>
          </a:bodyPr>
          <a:lstStyle/>
          <a:p>
            <a:r>
              <a:rPr lang="en-US" sz="2400" dirty="0" smtClean="0"/>
              <a:t>So where does </a:t>
            </a:r>
            <a:endParaRPr lang="en-US" sz="2400" dirty="0"/>
          </a:p>
        </p:txBody>
      </p:sp>
      <p:sp>
        <p:nvSpPr>
          <p:cNvPr id="6" name="TextBox 5"/>
          <p:cNvSpPr txBox="1"/>
          <p:nvPr/>
        </p:nvSpPr>
        <p:spPr>
          <a:xfrm>
            <a:off x="2438400" y="2667000"/>
            <a:ext cx="4783550" cy="1107996"/>
          </a:xfrm>
          <a:prstGeom prst="rect">
            <a:avLst/>
          </a:prstGeom>
          <a:noFill/>
        </p:spPr>
        <p:txBody>
          <a:bodyPr wrap="square" rtlCol="0">
            <a:spAutoFit/>
          </a:bodyPr>
          <a:lstStyle/>
          <a:p>
            <a:r>
              <a:rPr lang="en-US" sz="6600" dirty="0" smtClean="0">
                <a:solidFill>
                  <a:schemeClr val="accent2"/>
                </a:solidFill>
              </a:rPr>
              <a:t>marketing</a:t>
            </a:r>
            <a:endParaRPr lang="en-US" sz="6600" dirty="0">
              <a:solidFill>
                <a:schemeClr val="accent2"/>
              </a:solidFill>
            </a:endParaRPr>
          </a:p>
        </p:txBody>
      </p:sp>
      <p:sp>
        <p:nvSpPr>
          <p:cNvPr id="8" name="TextBox 7"/>
          <p:cNvSpPr txBox="1"/>
          <p:nvPr/>
        </p:nvSpPr>
        <p:spPr>
          <a:xfrm>
            <a:off x="4953000" y="4191000"/>
            <a:ext cx="3224861" cy="523220"/>
          </a:xfrm>
          <a:prstGeom prst="rect">
            <a:avLst/>
          </a:prstGeom>
          <a:noFill/>
        </p:spPr>
        <p:txBody>
          <a:bodyPr wrap="none" rtlCol="0">
            <a:spAutoFit/>
          </a:bodyPr>
          <a:lstStyle/>
          <a:p>
            <a:r>
              <a:rPr lang="en-US" sz="2800" dirty="0"/>
              <a:t>f</a:t>
            </a:r>
            <a:r>
              <a:rPr lang="en-US" sz="2800" dirty="0" smtClean="0"/>
              <a:t>it into kids’ diets?</a:t>
            </a:r>
            <a:endParaRPr lang="en-US" sz="2800" dirty="0"/>
          </a:p>
        </p:txBody>
      </p:sp>
    </p:spTree>
    <p:extLst>
      <p:ext uri="{BB962C8B-B14F-4D97-AF65-F5344CB8AC3E}">
        <p14:creationId xmlns:p14="http://schemas.microsoft.com/office/powerpoint/2010/main" val="12516474"/>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6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childTnLst>
                                </p:cTn>
                              </p:par>
                            </p:childTnLst>
                          </p:cTn>
                        </p:par>
                        <p:par>
                          <p:cTn id="12" fill="hold">
                            <p:stCondLst>
                              <p:cond delay="1600"/>
                            </p:stCondLst>
                            <p:childTnLst>
                              <p:par>
                                <p:cTn id="13" presetID="10" presetClass="entr" presetSubtype="0" fill="hold" grpId="0" nodeType="afterEffect">
                                  <p:stCondLst>
                                    <p:cond delay="0"/>
                                  </p:stCondLst>
                                  <p:iterate type="wd">
                                    <p:tmPct val="10000"/>
                                  </p:iterate>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Ion">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12005</TotalTime>
  <Words>1776</Words>
  <Application>Microsoft Office PowerPoint</Application>
  <PresentationFormat>On-screen Show (4:3)</PresentationFormat>
  <Paragraphs>204</Paragraphs>
  <Slides>36</Slides>
  <Notes>36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36</vt:i4>
      </vt:variant>
    </vt:vector>
  </HeadingPairs>
  <TitlesOfParts>
    <vt:vector size="41" baseType="lpstr">
      <vt:lpstr>Arial</vt:lpstr>
      <vt:lpstr>Calibri</vt:lpstr>
      <vt:lpstr>Century Gothic</vt:lpstr>
      <vt:lpstr>Wingdings 3</vt:lpstr>
      <vt:lpstr>Ion</vt:lpstr>
      <vt:lpstr>Food Marketing to Children: Why should we be concerned?</vt:lpstr>
      <vt:lpstr>Most children have poor diets</vt:lpstr>
      <vt:lpstr>Too many high-sugar high-fat foods</vt:lpstr>
      <vt:lpstr>And not enough fruits and vegetables</vt:lpstr>
      <vt:lpstr>Poor diet leads to  poor health in childhood…</vt:lpstr>
      <vt:lpstr>Poor diet has lifelong consequences</vt:lpstr>
      <vt:lpstr>This may be the first generation of children to live SHORTER LIVES than their parents</vt:lpstr>
      <vt:lpstr>PowerPoint Presentation</vt:lpstr>
      <vt:lpstr>PowerPoint Presentation</vt:lpstr>
      <vt:lpstr>The truth about food marketing</vt:lpstr>
      <vt:lpstr>What about food marketing to kids in school? </vt:lpstr>
      <vt:lpstr>Helping kids with math? </vt:lpstr>
      <vt:lpstr>Encouraging kids to read?</vt:lpstr>
      <vt:lpstr>Sponsoring sports and other extracurricular activities?</vt:lpstr>
      <vt:lpstr>    Why do food companies target kids at school?</vt:lpstr>
      <vt:lpstr> Kids are a captive audience</vt:lpstr>
      <vt:lpstr>It’s great public relations</vt:lpstr>
      <vt:lpstr>Schools and teachers endorse their brands</vt:lpstr>
      <vt:lpstr> It leads to lifelong loyal customers</vt:lpstr>
      <vt:lpstr>So how much marketing goes on in schools? </vt:lpstr>
      <vt:lpstr> </vt:lpstr>
      <vt:lpstr>PowerPoint Presentation</vt:lpstr>
      <vt:lpstr>Is this happening in YOUR child’s school?</vt:lpstr>
      <vt:lpstr>PowerPoint Presentation</vt:lpstr>
      <vt:lpstr>PowerPoint Presentation</vt:lpstr>
      <vt:lpstr>Ads on school property </vt:lpstr>
      <vt:lpstr>PowerPoint Presentation</vt:lpstr>
      <vt:lpstr>Marketing disguised as philanthropy </vt:lpstr>
      <vt:lpstr>PowerPoint Presentation</vt:lpstr>
      <vt:lpstr>But don’t schools need the money?</vt:lpstr>
      <vt:lpstr>PowerPoint Presentation</vt:lpstr>
      <vt:lpstr>What do parents think?  </vt:lpstr>
      <vt:lpstr>It doesn’t have to be this way!</vt:lpstr>
      <vt:lpstr>CHANGES are starting to happen….</vt:lpstr>
      <vt:lpstr>PowerPoint Presentation</vt:lpstr>
      <vt:lpstr>Thank you!</vt:lpstr>
    </vt:vector>
  </TitlesOfParts>
  <Company>Yale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 all Want Healthy Children</dc:title>
  <dc:creator>LoDolce, Megan</dc:creator>
  <cp:lastModifiedBy>Elmi, Hebaq</cp:lastModifiedBy>
  <cp:revision>459</cp:revision>
  <cp:lastPrinted>2015-03-12T21:19:40Z</cp:lastPrinted>
  <dcterms:created xsi:type="dcterms:W3CDTF">2014-06-02T20:26:29Z</dcterms:created>
  <dcterms:modified xsi:type="dcterms:W3CDTF">2022-06-06T19:44:26Z</dcterms:modified>
</cp:coreProperties>
</file>